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 id="2147483677" r:id="rId5"/>
    <p:sldMasterId id="2147483648" r:id="rId6"/>
  </p:sldMasterIdLst>
  <p:notesMasterIdLst>
    <p:notesMasterId r:id="rId56"/>
  </p:notesMasterIdLst>
  <p:sldIdLst>
    <p:sldId id="256" r:id="rId7"/>
    <p:sldId id="257" r:id="rId8"/>
    <p:sldId id="258" r:id="rId9"/>
    <p:sldId id="329" r:id="rId10"/>
    <p:sldId id="330" r:id="rId11"/>
    <p:sldId id="331" r:id="rId12"/>
    <p:sldId id="332" r:id="rId13"/>
    <p:sldId id="333" r:id="rId14"/>
    <p:sldId id="316" r:id="rId15"/>
    <p:sldId id="260" r:id="rId16"/>
    <p:sldId id="273" r:id="rId17"/>
    <p:sldId id="274" r:id="rId18"/>
    <p:sldId id="276" r:id="rId19"/>
    <p:sldId id="277" r:id="rId20"/>
    <p:sldId id="267" r:id="rId21"/>
    <p:sldId id="265" r:id="rId22"/>
    <p:sldId id="317" r:id="rId23"/>
    <p:sldId id="339" r:id="rId24"/>
    <p:sldId id="280" r:id="rId25"/>
    <p:sldId id="279" r:id="rId26"/>
    <p:sldId id="281" r:id="rId27"/>
    <p:sldId id="282" r:id="rId28"/>
    <p:sldId id="283" r:id="rId29"/>
    <p:sldId id="285" r:id="rId30"/>
    <p:sldId id="284" r:id="rId31"/>
    <p:sldId id="287" r:id="rId32"/>
    <p:sldId id="289" r:id="rId33"/>
    <p:sldId id="340" r:id="rId34"/>
    <p:sldId id="342" r:id="rId35"/>
    <p:sldId id="341" r:id="rId36"/>
    <p:sldId id="343" r:id="rId37"/>
    <p:sldId id="344" r:id="rId38"/>
    <p:sldId id="345" r:id="rId39"/>
    <p:sldId id="346" r:id="rId40"/>
    <p:sldId id="290" r:id="rId41"/>
    <p:sldId id="319" r:id="rId42"/>
    <p:sldId id="321" r:id="rId43"/>
    <p:sldId id="335" r:id="rId44"/>
    <p:sldId id="336" r:id="rId45"/>
    <p:sldId id="320" r:id="rId46"/>
    <p:sldId id="322" r:id="rId47"/>
    <p:sldId id="323" r:id="rId48"/>
    <p:sldId id="324" r:id="rId49"/>
    <p:sldId id="337" r:id="rId50"/>
    <p:sldId id="334" r:id="rId51"/>
    <p:sldId id="326" r:id="rId52"/>
    <p:sldId id="327" r:id="rId53"/>
    <p:sldId id="328" r:id="rId54"/>
    <p:sldId id="272"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Calibri Light" panose="020F0302020204030204" pitchFamily="34" charset="0"/>
      <p:regular r:id="rId61"/>
      <p:italic r:id="rId62"/>
    </p:embeddedFont>
    <p:embeddedFont>
      <p:font typeface="Cambria Math" panose="02040503050406030204" pitchFamily="18" charset="0"/>
      <p:regular r:id="rId63"/>
    </p:embeddedFont>
    <p:embeddedFont>
      <p:font typeface="Luckiest Guy" panose="020B0604020202020204" charset="0"/>
      <p:regular r:id="rId64"/>
    </p:embeddedFont>
    <p:embeddedFont>
      <p:font typeface="Poppins" panose="00000500000000000000" pitchFamily="2" charset="0"/>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Signika" panose="020B0604020202020204"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ii0q0ekVmYvfuTL2HTANiuoY/4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084B80-3CCE-4DF7-BA7B-6A4B1CD9F87B}" v="1193" dt="2021-12-26T14:46:45.085"/>
    <p1510:client id="{8AC3AA98-46E2-6BC8-6086-D69598002EBC}" v="15" dt="2021-12-26T05:02:20.261"/>
    <p1510:client id="{A37E6CF4-4115-43B5-9EF9-F6D21C715B31}" v="345" dt="2021-12-26T03:23:25.330"/>
    <p1510:client id="{E3747226-F13C-4740-B096-AAAAAF1B977F}" v="596" vWet="598" dt="2021-12-26T07:45:08.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835"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5.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6.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6.fntdata"/><Relationship Id="rId70"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1.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customschemas.google.com/relationships/presentationmetadata" Target="metadata"/><Relationship Id="rId7" Type="http://schemas.openxmlformats.org/officeDocument/2006/relationships/slide" Target="slides/slide1.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6.wmf"/><Relationship Id="rId7" Type="http://schemas.openxmlformats.org/officeDocument/2006/relationships/image" Target="../media/image70.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20.wmf"/><Relationship Id="rId5" Type="http://schemas.openxmlformats.org/officeDocument/2006/relationships/image" Target="../media/image83.wmf"/><Relationship Id="rId4" Type="http://schemas.openxmlformats.org/officeDocument/2006/relationships/image" Target="../media/image8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20.wmf"/><Relationship Id="rId5" Type="http://schemas.openxmlformats.org/officeDocument/2006/relationships/image" Target="../media/image95.wmf"/><Relationship Id="rId4" Type="http://schemas.openxmlformats.org/officeDocument/2006/relationships/image" Target="../media/image9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16.e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0.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39.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20.wmf"/><Relationship Id="rId5" Type="http://schemas.openxmlformats.org/officeDocument/2006/relationships/image" Target="../media/image38.wmf"/><Relationship Id="rId4"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10" Type="http://schemas.openxmlformats.org/officeDocument/2006/relationships/image" Target="../media/image55.wmf"/><Relationship Id="rId4" Type="http://schemas.openxmlformats.org/officeDocument/2006/relationships/image" Target="../media/image49.wmf"/><Relationship Id="rId9" Type="http://schemas.openxmlformats.org/officeDocument/2006/relationships/image" Target="../media/image5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9.wmf"/><Relationship Id="rId7" Type="http://schemas.openxmlformats.org/officeDocument/2006/relationships/image" Target="../media/image63.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a:t>Câu </a:t>
            </a:r>
            <a:r>
              <a:rPr lang="vi-VN" err="1"/>
              <a:t>hỏi</a:t>
            </a:r>
            <a:r>
              <a:rPr lang="vi-VN"/>
              <a:t> ở đây </a:t>
            </a:r>
            <a:r>
              <a:rPr lang="vi-VN" err="1"/>
              <a:t>là</a:t>
            </a:r>
            <a:r>
              <a:rPr lang="vi-VN"/>
              <a:t> </a:t>
            </a:r>
            <a:r>
              <a:rPr lang="vi-VN" err="1"/>
              <a:t>chúng</a:t>
            </a:r>
            <a:r>
              <a:rPr lang="vi-VN"/>
              <a:t> ta nên mô </a:t>
            </a:r>
            <a:r>
              <a:rPr lang="vi-VN" err="1"/>
              <a:t>hình</a:t>
            </a:r>
            <a:r>
              <a:rPr lang="vi-VN"/>
              <a:t> </a:t>
            </a:r>
            <a:r>
              <a:rPr lang="vi-VN" err="1"/>
              <a:t>hóa</a:t>
            </a:r>
            <a:r>
              <a:rPr lang="vi-VN"/>
              <a:t> </a:t>
            </a:r>
            <a:r>
              <a:rPr lang="vi-VN" err="1"/>
              <a:t>một</a:t>
            </a:r>
            <a:r>
              <a:rPr lang="vi-VN"/>
              <a:t> </a:t>
            </a:r>
            <a:r>
              <a:rPr lang="vi-VN" err="1"/>
              <a:t>chuỗi</a:t>
            </a:r>
            <a:r>
              <a:rPr lang="vi-VN"/>
              <a:t> văn </a:t>
            </a:r>
            <a:r>
              <a:rPr lang="vi-VN" err="1"/>
              <a:t>bản</a:t>
            </a:r>
            <a:r>
              <a:rPr lang="vi-VN"/>
              <a:t> như </a:t>
            </a:r>
            <a:r>
              <a:rPr lang="vi-VN" err="1"/>
              <a:t>thế</a:t>
            </a:r>
            <a:r>
              <a:rPr lang="vi-VN"/>
              <a:t> </a:t>
            </a:r>
            <a:r>
              <a:rPr lang="vi-VN" err="1"/>
              <a:t>nào</a:t>
            </a:r>
            <a:r>
              <a:rPr lang="vi-VN"/>
              <a:t>? </a:t>
            </a:r>
            <a:r>
              <a:rPr lang="vi-VN" err="1"/>
              <a:t>Giả</a:t>
            </a:r>
            <a:r>
              <a:rPr lang="vi-VN"/>
              <a:t> </a:t>
            </a:r>
            <a:r>
              <a:rPr lang="vi-VN" err="1"/>
              <a:t>sử</a:t>
            </a:r>
            <a:r>
              <a:rPr lang="vi-VN"/>
              <a:t> </a:t>
            </a:r>
            <a:r>
              <a:rPr lang="vi-VN" err="1"/>
              <a:t>rằng</a:t>
            </a:r>
            <a:r>
              <a:rPr lang="vi-VN"/>
              <a:t> </a:t>
            </a:r>
            <a:r>
              <a:rPr lang="vi-VN" err="1"/>
              <a:t>dữ</a:t>
            </a:r>
            <a:r>
              <a:rPr lang="vi-VN"/>
              <a:t> </a:t>
            </a:r>
            <a:r>
              <a:rPr lang="vi-VN" err="1"/>
              <a:t>liệu</a:t>
            </a:r>
            <a:r>
              <a:rPr lang="vi-VN"/>
              <a:t> ở </a:t>
            </a:r>
            <a:r>
              <a:rPr lang="vi-VN" err="1"/>
              <a:t>dạng</a:t>
            </a:r>
            <a:r>
              <a:rPr lang="vi-VN"/>
              <a:t> </a:t>
            </a:r>
            <a:r>
              <a:rPr lang="vi-VN" err="1"/>
              <a:t>chuỗi</a:t>
            </a:r>
            <a:r>
              <a:rPr lang="vi-VN"/>
              <a:t> </a:t>
            </a:r>
            <a:r>
              <a:rPr lang="vi-VN" err="1"/>
              <a:t>đã</a:t>
            </a:r>
            <a:r>
              <a:rPr lang="vi-VN"/>
              <a:t> </a:t>
            </a:r>
            <a:r>
              <a:rPr lang="vi-VN" err="1"/>
              <a:t>được</a:t>
            </a:r>
            <a:r>
              <a:rPr lang="vi-VN"/>
              <a:t> </a:t>
            </a:r>
            <a:r>
              <a:rPr lang="vi-VN" err="1"/>
              <a:t>tách</a:t>
            </a:r>
            <a:r>
              <a:rPr lang="vi-VN"/>
              <a:t> </a:t>
            </a:r>
            <a:r>
              <a:rPr lang="vi-VN" err="1"/>
              <a:t>thành</a:t>
            </a:r>
            <a:r>
              <a:rPr lang="vi-VN"/>
              <a:t> </a:t>
            </a:r>
            <a:r>
              <a:rPr lang="vi-VN" err="1"/>
              <a:t>các</a:t>
            </a:r>
            <a:r>
              <a:rPr lang="vi-VN"/>
              <a:t> </a:t>
            </a:r>
            <a:r>
              <a:rPr lang="vi-VN" err="1"/>
              <a:t>từ</a:t>
            </a:r>
            <a:r>
              <a:rPr lang="vi-VN"/>
              <a:t> riêng </a:t>
            </a:r>
            <a:r>
              <a:rPr lang="vi-VN" err="1"/>
              <a:t>lẻ</a:t>
            </a:r>
            <a:r>
              <a:rPr lang="vi-VN"/>
              <a:t>, </a:t>
            </a:r>
            <a:r>
              <a:rPr lang="vi-VN" err="1"/>
              <a:t>áp</a:t>
            </a:r>
            <a:r>
              <a:rPr lang="vi-VN"/>
              <a:t> </a:t>
            </a:r>
            <a:r>
              <a:rPr lang="vi-VN" err="1"/>
              <a:t>dụng</a:t>
            </a:r>
            <a:r>
              <a:rPr lang="vi-VN"/>
              <a:t> công </a:t>
            </a:r>
            <a:r>
              <a:rPr lang="vi-VN" err="1"/>
              <a:t>thức</a:t>
            </a:r>
            <a:r>
              <a:rPr lang="vi-VN"/>
              <a:t> </a:t>
            </a:r>
            <a:r>
              <a:rPr lang="vi-VN" err="1"/>
              <a:t>xác</a:t>
            </a:r>
            <a:r>
              <a:rPr lang="vi-VN"/>
              <a:t> </a:t>
            </a:r>
            <a:r>
              <a:rPr lang="vi-VN" err="1"/>
              <a:t>suất</a:t>
            </a:r>
            <a:r>
              <a:rPr lang="vi-VN"/>
              <a:t>, ta </a:t>
            </a:r>
            <a:r>
              <a:rPr lang="vi-VN" err="1"/>
              <a:t>có</a:t>
            </a:r>
            <a:r>
              <a:rPr lang="vi-VN"/>
              <a:t> </a:t>
            </a:r>
            <a:r>
              <a:rPr lang="vi-VN" err="1"/>
              <a:t>được</a:t>
            </a:r>
            <a:r>
              <a:rPr lang="vi-VN"/>
              <a:t>:</a:t>
            </a:r>
          </a:p>
          <a:p>
            <a:pPr marL="0" lvl="0" indent="0" algn="l" rtl="0">
              <a:lnSpc>
                <a:spcPct val="100000"/>
              </a:lnSpc>
              <a:spcBef>
                <a:spcPts val="0"/>
              </a:spcBef>
              <a:spcAft>
                <a:spcPts val="0"/>
              </a:spcAft>
              <a:buSzPts val="1100"/>
              <a:buNone/>
            </a:pPr>
            <a:r>
              <a:rPr lang="vi-VN"/>
              <a:t>	 </a:t>
            </a:r>
          </a:p>
          <a:p>
            <a:pPr marL="0" lvl="0" indent="0" algn="l" rtl="0">
              <a:lnSpc>
                <a:spcPct val="100000"/>
              </a:lnSpc>
              <a:spcBef>
                <a:spcPts val="0"/>
              </a:spcBef>
              <a:spcAft>
                <a:spcPts val="0"/>
              </a:spcAft>
              <a:buSzPts val="1100"/>
              <a:buNone/>
            </a:pPr>
            <a:r>
              <a:rPr lang="vi-VN"/>
              <a:t> </a:t>
            </a:r>
            <a:r>
              <a:rPr lang="vi-VN" err="1"/>
              <a:t>Với</a:t>
            </a:r>
            <a:r>
              <a:rPr lang="vi-VN"/>
              <a:t> x1, x2, … , </a:t>
            </a:r>
            <a:r>
              <a:rPr lang="vi-VN" err="1"/>
              <a:t>xT</a:t>
            </a:r>
            <a:r>
              <a:rPr lang="vi-VN"/>
              <a:t> </a:t>
            </a:r>
            <a:r>
              <a:rPr lang="vi-VN" err="1"/>
              <a:t>là</a:t>
            </a:r>
            <a:r>
              <a:rPr lang="vi-VN"/>
              <a:t> </a:t>
            </a:r>
            <a:r>
              <a:rPr lang="vi-VN" err="1"/>
              <a:t>lần</a:t>
            </a:r>
            <a:r>
              <a:rPr lang="vi-VN"/>
              <a:t> </a:t>
            </a:r>
            <a:r>
              <a:rPr lang="vi-VN" err="1"/>
              <a:t>lượt</a:t>
            </a:r>
            <a:r>
              <a:rPr lang="vi-VN"/>
              <a:t> </a:t>
            </a:r>
            <a:r>
              <a:rPr lang="vi-VN" err="1"/>
              <a:t>các</a:t>
            </a:r>
            <a:r>
              <a:rPr lang="vi-VN"/>
              <a:t> </a:t>
            </a:r>
            <a:r>
              <a:rPr lang="vi-VN" err="1"/>
              <a:t>từ</a:t>
            </a:r>
            <a:r>
              <a:rPr lang="vi-VN"/>
              <a:t> trong </a:t>
            </a:r>
            <a:r>
              <a:rPr lang="vi-VN" err="1"/>
              <a:t>chuỗi</a:t>
            </a:r>
            <a:r>
              <a:rPr lang="vi-VN"/>
              <a:t> sau khi </a:t>
            </a:r>
            <a:r>
              <a:rPr lang="vi-VN" err="1"/>
              <a:t>tách</a:t>
            </a:r>
            <a:r>
              <a:rPr lang="vi-VN"/>
              <a:t> </a:t>
            </a:r>
            <a:r>
              <a:rPr lang="vi-VN" err="1"/>
              <a:t>có</a:t>
            </a:r>
            <a:r>
              <a:rPr lang="vi-VN"/>
              <a:t> </a:t>
            </a:r>
            <a:r>
              <a:rPr lang="vi-VN" err="1"/>
              <a:t>độ</a:t>
            </a:r>
            <a:r>
              <a:rPr lang="vi-VN"/>
              <a:t> </a:t>
            </a:r>
            <a:r>
              <a:rPr lang="vi-VN" err="1"/>
              <a:t>dài</a:t>
            </a:r>
            <a:r>
              <a:rPr lang="vi-VN"/>
              <a:t> T, </a:t>
            </a:r>
            <a:r>
              <a:rPr lang="vi-VN" err="1"/>
              <a:t>mục</a:t>
            </a:r>
            <a:r>
              <a:rPr lang="vi-VN"/>
              <a:t> </a:t>
            </a:r>
            <a:r>
              <a:rPr lang="vi-VN" err="1"/>
              <a:t>đích</a:t>
            </a:r>
            <a:r>
              <a:rPr lang="vi-VN"/>
              <a:t> </a:t>
            </a:r>
            <a:r>
              <a:rPr lang="vi-VN" err="1"/>
              <a:t>của</a:t>
            </a:r>
            <a:r>
              <a:rPr lang="vi-VN"/>
              <a:t> </a:t>
            </a:r>
            <a:r>
              <a:rPr lang="vi-VN" err="1"/>
              <a:t>language</a:t>
            </a:r>
            <a:r>
              <a:rPr lang="vi-VN"/>
              <a:t> </a:t>
            </a:r>
            <a:r>
              <a:rPr lang="vi-VN" err="1"/>
              <a:t>model</a:t>
            </a:r>
            <a:r>
              <a:rPr lang="vi-VN"/>
              <a:t> </a:t>
            </a:r>
            <a:r>
              <a:rPr lang="vi-VN" err="1"/>
              <a:t>là</a:t>
            </a:r>
            <a:r>
              <a:rPr lang="vi-VN"/>
              <a:t> </a:t>
            </a:r>
            <a:r>
              <a:rPr lang="vi-VN" err="1"/>
              <a:t>tính</a:t>
            </a:r>
            <a:r>
              <a:rPr lang="vi-VN"/>
              <a:t> </a:t>
            </a:r>
            <a:r>
              <a:rPr lang="vi-VN" err="1"/>
              <a:t>xác</a:t>
            </a:r>
            <a:r>
              <a:rPr lang="vi-VN"/>
              <a:t> </a:t>
            </a:r>
            <a:r>
              <a:rPr lang="vi-VN" err="1"/>
              <a:t>suất</a:t>
            </a:r>
            <a:r>
              <a:rPr lang="vi-VN"/>
              <a:t> </a:t>
            </a:r>
            <a:r>
              <a:rPr lang="vi-VN" err="1"/>
              <a:t>đồng</a:t>
            </a:r>
            <a:r>
              <a:rPr lang="vi-VN"/>
              <a:t> </a:t>
            </a:r>
            <a:r>
              <a:rPr lang="vi-VN" err="1"/>
              <a:t>thời</a:t>
            </a:r>
            <a:r>
              <a:rPr lang="vi-VN"/>
              <a:t> </a:t>
            </a:r>
            <a:r>
              <a:rPr lang="vi-VN" err="1"/>
              <a:t>của</a:t>
            </a:r>
            <a:r>
              <a:rPr lang="vi-VN"/>
              <a:t> </a:t>
            </a:r>
            <a:r>
              <a:rPr lang="vi-VN" err="1"/>
              <a:t>các</a:t>
            </a:r>
            <a:r>
              <a:rPr lang="vi-VN"/>
              <a:t> </a:t>
            </a:r>
            <a:r>
              <a:rPr lang="vi-VN" err="1"/>
              <a:t>từ</a:t>
            </a:r>
            <a:r>
              <a:rPr lang="vi-VN"/>
              <a:t> trong </a:t>
            </a:r>
            <a:r>
              <a:rPr lang="vi-VN" err="1"/>
              <a:t>chuỗi</a:t>
            </a:r>
            <a:r>
              <a:rPr lang="vi-VN"/>
              <a:t> </a:t>
            </a:r>
            <a:r>
              <a:rPr lang="vi-VN" err="1"/>
              <a:t>với</a:t>
            </a:r>
            <a:r>
              <a:rPr lang="vi-VN"/>
              <a:t> nhau.</a:t>
            </a: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5737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003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3074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17355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9" name="Google Shape;101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b78119005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b78119005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27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9869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0152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1051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5617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3272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612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9649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8903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1668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9951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4800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4477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3243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9823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0421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1707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4951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6541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1" name="Google Shape;110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b78119005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b78119005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b781190052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b78119005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b781190052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b78119005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118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b781190052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b78119005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640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bd79c75e36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bd79c75e36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923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b78119005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b78119005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27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19"/>
          <p:cNvSpPr txBox="1">
            <a:spLocks noGrp="1"/>
          </p:cNvSpPr>
          <p:nvPr>
            <p:ph type="ctrTitle"/>
          </p:nvPr>
        </p:nvSpPr>
        <p:spPr>
          <a:xfrm rot="-249">
            <a:off x="720000" y="1586375"/>
            <a:ext cx="4144800" cy="20145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5200"/>
              <a:buNone/>
              <a:defRPr sz="48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19"/>
          <p:cNvSpPr txBox="1">
            <a:spLocks noGrp="1"/>
          </p:cNvSpPr>
          <p:nvPr>
            <p:ph type="subTitle" idx="1"/>
          </p:nvPr>
        </p:nvSpPr>
        <p:spPr>
          <a:xfrm rot="-746">
            <a:off x="720024" y="3601751"/>
            <a:ext cx="4144800" cy="375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accent1"/>
              </a:buClr>
              <a:buSzPts val="2800"/>
              <a:buNone/>
              <a:defRPr sz="1400">
                <a:solidFill>
                  <a:schemeClr val="dk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 name="Google Shape;11;p19"/>
          <p:cNvSpPr/>
          <p:nvPr/>
        </p:nvSpPr>
        <p:spPr>
          <a:xfrm rot="309939" flipH="1">
            <a:off x="-1805760" y="4342106"/>
            <a:ext cx="6400774" cy="1145927"/>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9"/>
          <p:cNvSpPr/>
          <p:nvPr/>
        </p:nvSpPr>
        <p:spPr>
          <a:xfrm>
            <a:off x="-1026100" y="2470825"/>
            <a:ext cx="6478194" cy="3671050"/>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9"/>
          <p:cNvSpPr/>
          <p:nvPr/>
        </p:nvSpPr>
        <p:spPr>
          <a:xfrm>
            <a:off x="8102900" y="424157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9"/>
          <p:cNvSpPr/>
          <p:nvPr/>
        </p:nvSpPr>
        <p:spPr>
          <a:xfrm rot="-10565234" flipH="1">
            <a:off x="-299369" y="-492568"/>
            <a:ext cx="6308006"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9"/>
          <p:cNvSpPr/>
          <p:nvPr/>
        </p:nvSpPr>
        <p:spPr>
          <a:xfrm>
            <a:off x="-281275" y="-1456325"/>
            <a:ext cx="5221213"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9"/>
          <p:cNvSpPr/>
          <p:nvPr/>
        </p:nvSpPr>
        <p:spPr>
          <a:xfrm>
            <a:off x="7878050" y="3348713"/>
            <a:ext cx="2590275" cy="2511375"/>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ive Columns 1">
  <p:cSld name="CUSTOM_2_1_2">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0000" y="3454925"/>
            <a:ext cx="2146500" cy="476100"/>
          </a:xfrm>
          <a:prstGeom prst="rect">
            <a:avLst/>
          </a:prstGeom>
          <a:noFill/>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3" name="Google Shape;163;p18"/>
          <p:cNvSpPr txBox="1">
            <a:spLocks noGrp="1"/>
          </p:cNvSpPr>
          <p:nvPr>
            <p:ph type="subTitle" idx="1"/>
          </p:nvPr>
        </p:nvSpPr>
        <p:spPr>
          <a:xfrm>
            <a:off x="720000"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18"/>
          <p:cNvSpPr txBox="1">
            <a:spLocks noGrp="1"/>
          </p:cNvSpPr>
          <p:nvPr>
            <p:ph type="title" idx="2"/>
          </p:nvPr>
        </p:nvSpPr>
        <p:spPr>
          <a:xfrm>
            <a:off x="3498750" y="34549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5" name="Google Shape;165;p18"/>
          <p:cNvSpPr txBox="1">
            <a:spLocks noGrp="1"/>
          </p:cNvSpPr>
          <p:nvPr>
            <p:ph type="subTitle" idx="3"/>
          </p:nvPr>
        </p:nvSpPr>
        <p:spPr>
          <a:xfrm>
            <a:off x="3498750"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p18"/>
          <p:cNvSpPr txBox="1">
            <a:spLocks noGrp="1"/>
          </p:cNvSpPr>
          <p:nvPr>
            <p:ph type="title" idx="4"/>
          </p:nvPr>
        </p:nvSpPr>
        <p:spPr>
          <a:xfrm>
            <a:off x="6277125" y="34549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7" name="Google Shape;167;p18"/>
          <p:cNvSpPr txBox="1">
            <a:spLocks noGrp="1"/>
          </p:cNvSpPr>
          <p:nvPr>
            <p:ph type="subTitle" idx="5"/>
          </p:nvPr>
        </p:nvSpPr>
        <p:spPr>
          <a:xfrm>
            <a:off x="6277125"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 name="Google Shape;168;p18"/>
          <p:cNvSpPr txBox="1">
            <a:spLocks noGrp="1"/>
          </p:cNvSpPr>
          <p:nvPr>
            <p:ph type="title" idx="6"/>
          </p:nvPr>
        </p:nvSpPr>
        <p:spPr>
          <a:xfrm>
            <a:off x="720000" y="18157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9" name="Google Shape;169;p18"/>
          <p:cNvSpPr txBox="1">
            <a:spLocks noGrp="1"/>
          </p:cNvSpPr>
          <p:nvPr>
            <p:ph type="subTitle" idx="7"/>
          </p:nvPr>
        </p:nvSpPr>
        <p:spPr>
          <a:xfrm>
            <a:off x="720000" y="22126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18"/>
          <p:cNvSpPr txBox="1">
            <a:spLocks noGrp="1"/>
          </p:cNvSpPr>
          <p:nvPr>
            <p:ph type="title" idx="8"/>
          </p:nvPr>
        </p:nvSpPr>
        <p:spPr>
          <a:xfrm>
            <a:off x="6277125" y="18157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71" name="Google Shape;171;p18"/>
          <p:cNvSpPr txBox="1">
            <a:spLocks noGrp="1"/>
          </p:cNvSpPr>
          <p:nvPr>
            <p:ph type="subTitle" idx="9"/>
          </p:nvPr>
        </p:nvSpPr>
        <p:spPr>
          <a:xfrm>
            <a:off x="6277125" y="22126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18"/>
          <p:cNvSpPr/>
          <p:nvPr/>
        </p:nvSpPr>
        <p:spPr>
          <a:xfrm rot="2214169">
            <a:off x="7577803" y="-782943"/>
            <a:ext cx="1918405" cy="157438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rot="-10565174" flipH="1">
            <a:off x="-558844" y="-875387"/>
            <a:ext cx="7278875"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rot="5218157" flipH="1">
            <a:off x="1130872" y="-2327762"/>
            <a:ext cx="1435466" cy="4875128"/>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rot="10513411">
            <a:off x="7021182" y="-85223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txBox="1">
            <a:spLocks noGrp="1"/>
          </p:cNvSpPr>
          <p:nvPr>
            <p:ph type="title" idx="13"/>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720000" y="1048825"/>
            <a:ext cx="3852000" cy="8727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3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1" name="Google Shape;71;p9"/>
          <p:cNvSpPr txBox="1">
            <a:spLocks noGrp="1"/>
          </p:cNvSpPr>
          <p:nvPr>
            <p:ph type="subTitle" idx="1"/>
          </p:nvPr>
        </p:nvSpPr>
        <p:spPr>
          <a:xfrm>
            <a:off x="720000" y="1921575"/>
            <a:ext cx="3852000" cy="268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100"/>
              <a:buChar char="●"/>
              <a:defRPr sz="1400"/>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sp>
        <p:nvSpPr>
          <p:cNvPr id="72" name="Google Shape;72;p9"/>
          <p:cNvSpPr/>
          <p:nvPr/>
        </p:nvSpPr>
        <p:spPr>
          <a:xfrm rot="4919583">
            <a:off x="8828896" y="-504104"/>
            <a:ext cx="1148307" cy="109000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10661656" flipH="1">
            <a:off x="734117" y="-42414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0000" y="1622338"/>
            <a:ext cx="879000" cy="737400"/>
          </a:xfrm>
          <a:prstGeom prst="rect">
            <a:avLst/>
          </a:prstGeom>
        </p:spPr>
        <p:txBody>
          <a:bodyPr spcFirstLastPara="1" wrap="square" lIns="91425" tIns="91425" rIns="91425" bIns="91425" anchor="ctr" anchorCtr="0">
            <a:normAutofit/>
          </a:bodyPr>
          <a:lstStyle>
            <a:lvl1pPr lvl="0" rtl="0">
              <a:spcBef>
                <a:spcPts val="0"/>
              </a:spcBef>
              <a:spcAft>
                <a:spcPts val="0"/>
              </a:spcAft>
              <a:buSzPts val="7200"/>
              <a:buNone/>
              <a:defRPr sz="4800">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0" name="Google Shape;20;p3"/>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 name="Google Shape;21;p3"/>
          <p:cNvSpPr/>
          <p:nvPr/>
        </p:nvSpPr>
        <p:spPr>
          <a:xfrm>
            <a:off x="7174800" y="2898086"/>
            <a:ext cx="3916382" cy="2679350"/>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888674" y="2370325"/>
            <a:ext cx="2837128" cy="2750709"/>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565234" flipH="1">
            <a:off x="-405294" y="-908568"/>
            <a:ext cx="6308006"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5218157" flipH="1">
            <a:off x="805968" y="-1892900"/>
            <a:ext cx="1435466" cy="391922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30585" flipH="1">
            <a:off x="-4817949" y="4310141"/>
            <a:ext cx="8366961" cy="124158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269600">
            <a:off x="-370060" y="4522900"/>
            <a:ext cx="6584290" cy="2387749"/>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6_1">
    <p:spTree>
      <p:nvGrpSpPr>
        <p:cNvPr id="1" name="Shape 242"/>
        <p:cNvGrpSpPr/>
        <p:nvPr/>
      </p:nvGrpSpPr>
      <p:grpSpPr>
        <a:xfrm>
          <a:off x="0" y="0"/>
          <a:ext cx="0" cy="0"/>
          <a:chOff x="0" y="0"/>
          <a:chExt cx="0" cy="0"/>
        </a:xfrm>
      </p:grpSpPr>
      <p:sp>
        <p:nvSpPr>
          <p:cNvPr id="243" name="Google Shape;243;p24"/>
          <p:cNvSpPr/>
          <p:nvPr/>
        </p:nvSpPr>
        <p:spPr>
          <a:xfrm flipH="1">
            <a:off x="5678989" y="3268075"/>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4" name="Google Shape;244;p2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5" name="Google Shape;245;p24"/>
          <p:cNvSpPr/>
          <p:nvPr/>
        </p:nvSpPr>
        <p:spPr>
          <a:xfrm rot="478634">
            <a:off x="5842086" y="4195981"/>
            <a:ext cx="4160350" cy="2511324"/>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6" name="Google Shape;246;p24"/>
          <p:cNvSpPr/>
          <p:nvPr/>
        </p:nvSpPr>
        <p:spPr>
          <a:xfrm rot="5400000" flipH="1">
            <a:off x="-2420495" y="3191866"/>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7" name="Google Shape;247;p24"/>
          <p:cNvSpPr/>
          <p:nvPr/>
        </p:nvSpPr>
        <p:spPr>
          <a:xfrm rot="5400000">
            <a:off x="-2283866" y="2209026"/>
            <a:ext cx="4160241" cy="325424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AEE3B2D6-FF82-4826-9D64-DFC8C46CDCC3}"/>
              </a:ext>
            </a:extLst>
          </p:cNvPr>
          <p:cNvSpPr>
            <a:spLocks noGrp="1"/>
          </p:cNvSpPr>
          <p:nvPr>
            <p:ph type="dt" sz="half" idx="10"/>
          </p:nvPr>
        </p:nvSpPr>
        <p:spPr/>
        <p:txBody>
          <a:bodyPr/>
          <a:lstStyle/>
          <a:p>
            <a:fld id="{A704148C-D663-4E4D-AFFF-D57C66E6F443}" type="datetimeFigureOut">
              <a:rPr lang="en-US" smtClean="0"/>
              <a:t>12/26/2021</a:t>
            </a:fld>
            <a:endParaRPr lang="en-US"/>
          </a:p>
        </p:txBody>
      </p:sp>
      <p:sp>
        <p:nvSpPr>
          <p:cNvPr id="3" name="Chỗ dành sẵn cho Chân trang 2">
            <a:extLst>
              <a:ext uri="{FF2B5EF4-FFF2-40B4-BE49-F238E27FC236}">
                <a16:creationId xmlns:a16="http://schemas.microsoft.com/office/drawing/2014/main" id="{C1D74A7B-81A9-4BA1-9316-FED425ECDC0D}"/>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883B0952-0B47-4AA5-9C8E-2FEA8D2D8F7C}"/>
              </a:ext>
            </a:extLst>
          </p:cNvPr>
          <p:cNvSpPr>
            <a:spLocks noGrp="1"/>
          </p:cNvSpPr>
          <p:nvPr>
            <p:ph type="sldNum" sz="quarter" idx="12"/>
          </p:nvPr>
        </p:nvSpPr>
        <p:spPr/>
        <p:txBody>
          <a:bodyPr/>
          <a:lstStyle/>
          <a:p>
            <a:fld id="{8AFE0428-C136-434D-875B-6C19339AF7E3}" type="slidenum">
              <a:rPr lang="en-US" smtClean="0"/>
              <a:t>‹#›</a:t>
            </a:fld>
            <a:endParaRPr lang="en-US"/>
          </a:p>
        </p:txBody>
      </p:sp>
    </p:spTree>
    <p:extLst>
      <p:ext uri="{BB962C8B-B14F-4D97-AF65-F5344CB8AC3E}">
        <p14:creationId xmlns:p14="http://schemas.microsoft.com/office/powerpoint/2010/main" val="2141759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8">
    <p:bg>
      <p:bgPr>
        <a:solidFill>
          <a:schemeClr val="lt2"/>
        </a:solidFill>
        <a:effectLst/>
      </p:bgPr>
    </p:bg>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720000" y="796500"/>
            <a:ext cx="3852000" cy="7992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800"/>
              <a:buNone/>
              <a:defRPr sz="4200" b="1">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20"/>
          <p:cNvSpPr txBox="1">
            <a:spLocks noGrp="1"/>
          </p:cNvSpPr>
          <p:nvPr>
            <p:ph type="subTitle" idx="1"/>
          </p:nvPr>
        </p:nvSpPr>
        <p:spPr>
          <a:xfrm>
            <a:off x="720000" y="1595700"/>
            <a:ext cx="3852000" cy="13989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0" name="Google Shape;20;p20"/>
          <p:cNvSpPr txBox="1"/>
          <p:nvPr/>
        </p:nvSpPr>
        <p:spPr>
          <a:xfrm>
            <a:off x="720000" y="3470275"/>
            <a:ext cx="3407400" cy="85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300"/>
              </a:spcBef>
              <a:spcAft>
                <a:spcPts val="0"/>
              </a:spcAft>
              <a:buClr>
                <a:srgbClr val="000000"/>
              </a:buClr>
              <a:buSzPts val="1100"/>
              <a:buFont typeface="Arial"/>
              <a:buNone/>
            </a:pPr>
            <a:r>
              <a:rPr lang="vi-VN" sz="1100" b="0" i="0" u="none" strike="noStrike" cap="none">
                <a:solidFill>
                  <a:schemeClr val="dk1"/>
                </a:solidFill>
                <a:latin typeface="Poppins"/>
                <a:ea typeface="Poppins"/>
                <a:cs typeface="Poppins"/>
                <a:sym typeface="Poppins"/>
              </a:rPr>
              <a:t>CREDITS: This presentation template was created by </a:t>
            </a:r>
            <a:r>
              <a:rPr lang="vi-VN" sz="1100" b="1" i="0" u="none" strike="noStrike" cap="none">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vi-VN" sz="1100" b="0" i="0" u="none" strike="noStrike" cap="none">
                <a:solidFill>
                  <a:schemeClr val="dk1"/>
                </a:solidFill>
                <a:latin typeface="Poppins"/>
                <a:ea typeface="Poppins"/>
                <a:cs typeface="Poppins"/>
                <a:sym typeface="Poppins"/>
              </a:rPr>
              <a:t>, including icons by </a:t>
            </a:r>
            <a:r>
              <a:rPr lang="vi-VN" sz="1100" b="1" i="0" u="none" strike="noStrike" cap="none">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vi-VN" sz="1100" b="0" i="0" u="none" strike="noStrike" cap="none">
                <a:solidFill>
                  <a:schemeClr val="dk1"/>
                </a:solidFill>
                <a:latin typeface="Poppins"/>
                <a:ea typeface="Poppins"/>
                <a:cs typeface="Poppins"/>
                <a:sym typeface="Poppins"/>
              </a:rPr>
              <a:t>, infographics &amp; images by </a:t>
            </a:r>
            <a:r>
              <a:rPr lang="vi-VN" sz="1100" b="1" i="0" u="none" strike="noStrike" cap="none">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vi-VN" sz="1100" b="0" i="0" u="none" strike="noStrike" cap="none">
                <a:solidFill>
                  <a:schemeClr val="dk1"/>
                </a:solidFill>
                <a:latin typeface="Poppins"/>
                <a:ea typeface="Poppins"/>
                <a:cs typeface="Poppins"/>
                <a:sym typeface="Poppins"/>
              </a:rPr>
              <a:t> and illustrations by </a:t>
            </a:r>
            <a:r>
              <a:rPr lang="vi-VN" sz="1100" b="1" i="0" u="none" strike="noStrike" cap="none">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Storyset</a:t>
            </a:r>
            <a:endParaRPr sz="1100" b="0" i="0" u="none" strike="noStrike" cap="none">
              <a:solidFill>
                <a:schemeClr val="dk1"/>
              </a:solidFill>
              <a:latin typeface="Poppins"/>
              <a:ea typeface="Poppins"/>
              <a:cs typeface="Poppins"/>
              <a:sym typeface="Poppins"/>
            </a:endParaRPr>
          </a:p>
        </p:txBody>
      </p:sp>
      <p:sp>
        <p:nvSpPr>
          <p:cNvPr id="21" name="Google Shape;21;p20"/>
          <p:cNvSpPr/>
          <p:nvPr/>
        </p:nvSpPr>
        <p:spPr>
          <a:xfrm rot="10800000">
            <a:off x="-1811186"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0"/>
          <p:cNvSpPr/>
          <p:nvPr/>
        </p:nvSpPr>
        <p:spPr>
          <a:xfrm rot="3857578">
            <a:off x="8012102" y="-5191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0"/>
          <p:cNvSpPr/>
          <p:nvPr/>
        </p:nvSpPr>
        <p:spPr>
          <a:xfrm rot="-137095" flipH="1">
            <a:off x="173487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0"/>
          <p:cNvSpPr/>
          <p:nvPr/>
        </p:nvSpPr>
        <p:spPr>
          <a:xfrm rot="530">
            <a:off x="-1103045" y="-1790039"/>
            <a:ext cx="11965092" cy="357743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0"/>
          <p:cNvSpPr/>
          <p:nvPr/>
        </p:nvSpPr>
        <p:spPr>
          <a:xfrm rot="-820164">
            <a:off x="-2461137"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720000" y="2359750"/>
            <a:ext cx="2709000" cy="620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600"/>
              <a:buNone/>
              <a:defRPr sz="36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9" name="Google Shape;29;p22"/>
          <p:cNvSpPr txBox="1">
            <a:spLocks noGrp="1"/>
          </p:cNvSpPr>
          <p:nvPr>
            <p:ph type="title" idx="2"/>
          </p:nvPr>
        </p:nvSpPr>
        <p:spPr>
          <a:xfrm>
            <a:off x="720000" y="1622338"/>
            <a:ext cx="879000" cy="737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7200"/>
              <a:buNone/>
              <a:defRPr sz="4800">
                <a:solidFill>
                  <a:schemeClr val="lt1"/>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
        <p:nvSpPr>
          <p:cNvPr id="30" name="Google Shape;30;p22"/>
          <p:cNvSpPr txBox="1">
            <a:spLocks noGrp="1"/>
          </p:cNvSpPr>
          <p:nvPr>
            <p:ph type="subTitle" idx="1"/>
          </p:nvPr>
        </p:nvSpPr>
        <p:spPr>
          <a:xfrm>
            <a:off x="720000" y="2980450"/>
            <a:ext cx="2709000" cy="6207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 name="Google Shape;31;p22"/>
          <p:cNvSpPr/>
          <p:nvPr/>
        </p:nvSpPr>
        <p:spPr>
          <a:xfrm>
            <a:off x="7174800" y="2898086"/>
            <a:ext cx="3916382" cy="2679350"/>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2"/>
          <p:cNvSpPr/>
          <p:nvPr/>
        </p:nvSpPr>
        <p:spPr>
          <a:xfrm>
            <a:off x="7888674" y="2370325"/>
            <a:ext cx="2837128" cy="2750709"/>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2"/>
          <p:cNvSpPr/>
          <p:nvPr/>
        </p:nvSpPr>
        <p:spPr>
          <a:xfrm rot="-10565234" flipH="1">
            <a:off x="-405294" y="-908568"/>
            <a:ext cx="6308006"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2"/>
          <p:cNvSpPr/>
          <p:nvPr/>
        </p:nvSpPr>
        <p:spPr>
          <a:xfrm rot="5218157" flipH="1">
            <a:off x="805968" y="-1892900"/>
            <a:ext cx="1435466" cy="391922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2"/>
          <p:cNvSpPr/>
          <p:nvPr/>
        </p:nvSpPr>
        <p:spPr>
          <a:xfrm rot="230585" flipH="1">
            <a:off x="-4817949" y="4310141"/>
            <a:ext cx="8366961" cy="124158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2"/>
          <p:cNvSpPr/>
          <p:nvPr/>
        </p:nvSpPr>
        <p:spPr>
          <a:xfrm rot="-10269600">
            <a:off x="-370060" y="4522900"/>
            <a:ext cx="6584290" cy="2387749"/>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720000" y="1048825"/>
            <a:ext cx="3852000" cy="872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sz="3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23"/>
          <p:cNvSpPr txBox="1">
            <a:spLocks noGrp="1"/>
          </p:cNvSpPr>
          <p:nvPr>
            <p:ph type="subTitle" idx="1"/>
          </p:nvPr>
        </p:nvSpPr>
        <p:spPr>
          <a:xfrm>
            <a:off x="720000" y="1921575"/>
            <a:ext cx="3852000" cy="268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Char char="●"/>
              <a:defRPr sz="1400"/>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sp>
        <p:nvSpPr>
          <p:cNvPr id="40" name="Google Shape;40;p23"/>
          <p:cNvSpPr/>
          <p:nvPr/>
        </p:nvSpPr>
        <p:spPr>
          <a:xfrm rot="4919583">
            <a:off x="8828896" y="-504104"/>
            <a:ext cx="1148307" cy="109000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3"/>
          <p:cNvSpPr/>
          <p:nvPr/>
        </p:nvSpPr>
        <p:spPr>
          <a:xfrm rot="10661656" flipH="1">
            <a:off x="734117" y="-42414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3"/>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3">
  <p:cSld name="CUSTOM_6_1">
    <p:spTree>
      <p:nvGrpSpPr>
        <p:cNvPr id="1" name="Shape 59"/>
        <p:cNvGrpSpPr/>
        <p:nvPr/>
      </p:nvGrpSpPr>
      <p:grpSpPr>
        <a:xfrm>
          <a:off x="0" y="0"/>
          <a:ext cx="0" cy="0"/>
          <a:chOff x="0" y="0"/>
          <a:chExt cx="0" cy="0"/>
        </a:xfrm>
      </p:grpSpPr>
      <p:sp>
        <p:nvSpPr>
          <p:cNvPr id="60" name="Google Shape;60;p25"/>
          <p:cNvSpPr/>
          <p:nvPr/>
        </p:nvSpPr>
        <p:spPr>
          <a:xfrm flipH="1">
            <a:off x="5678989" y="3268075"/>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5"/>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2" name="Google Shape;62;p25"/>
          <p:cNvSpPr/>
          <p:nvPr/>
        </p:nvSpPr>
        <p:spPr>
          <a:xfrm rot="478634">
            <a:off x="5842085" y="4195981"/>
            <a:ext cx="4160350" cy="2511324"/>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5"/>
          <p:cNvSpPr/>
          <p:nvPr/>
        </p:nvSpPr>
        <p:spPr>
          <a:xfrm rot="5400000" flipH="1">
            <a:off x="-2420495" y="3191866"/>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5"/>
          <p:cNvSpPr/>
          <p:nvPr/>
        </p:nvSpPr>
        <p:spPr>
          <a:xfrm rot="5400000">
            <a:off x="-2283867" y="2209025"/>
            <a:ext cx="4160241" cy="325424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1"/>
        <p:cNvGrpSpPr/>
        <p:nvPr/>
      </p:nvGrpSpPr>
      <p:grpSpPr>
        <a:xfrm>
          <a:off x="0" y="0"/>
          <a:ext cx="0" cy="0"/>
          <a:chOff x="0" y="0"/>
          <a:chExt cx="0" cy="0"/>
        </a:xfrm>
      </p:grpSpPr>
      <p:sp>
        <p:nvSpPr>
          <p:cNvPr id="82" name="Google Shape;82;p28"/>
          <p:cNvSpPr txBox="1">
            <a:spLocks noGrp="1"/>
          </p:cNvSpPr>
          <p:nvPr>
            <p:ph type="title"/>
          </p:nvPr>
        </p:nvSpPr>
        <p:spPr>
          <a:xfrm>
            <a:off x="1236750" y="1388600"/>
            <a:ext cx="409200" cy="3474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2400">
                <a:solidFill>
                  <a:schemeClr val="dk2"/>
                </a:solidFill>
              </a:defRPr>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
        <p:nvSpPr>
          <p:cNvPr id="83" name="Google Shape;83;p28"/>
          <p:cNvSpPr txBox="1">
            <a:spLocks noGrp="1"/>
          </p:cNvSpPr>
          <p:nvPr>
            <p:ph type="subTitle" idx="1"/>
          </p:nvPr>
        </p:nvSpPr>
        <p:spPr>
          <a:xfrm>
            <a:off x="1645950" y="1388600"/>
            <a:ext cx="2379600" cy="347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020"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84" name="Google Shape;84;p28"/>
          <p:cNvSpPr txBox="1">
            <a:spLocks noGrp="1"/>
          </p:cNvSpPr>
          <p:nvPr>
            <p:ph type="subTitle" idx="2"/>
          </p:nvPr>
        </p:nvSpPr>
        <p:spPr>
          <a:xfrm>
            <a:off x="1236750" y="1736000"/>
            <a:ext cx="2788800" cy="510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8"/>
          <p:cNvSpPr txBox="1">
            <a:spLocks noGrp="1"/>
          </p:cNvSpPr>
          <p:nvPr>
            <p:ph type="title" idx="3"/>
          </p:nvPr>
        </p:nvSpPr>
        <p:spPr>
          <a:xfrm>
            <a:off x="720000" y="540000"/>
            <a:ext cx="7704000" cy="479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2800"/>
              <a:buNone/>
              <a:defRPr sz="2540">
                <a:solidFill>
                  <a:schemeClr val="dk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86" name="Google Shape;86;p28"/>
          <p:cNvSpPr txBox="1">
            <a:spLocks noGrp="1"/>
          </p:cNvSpPr>
          <p:nvPr>
            <p:ph type="title" idx="4"/>
          </p:nvPr>
        </p:nvSpPr>
        <p:spPr>
          <a:xfrm>
            <a:off x="1236750" y="2529250"/>
            <a:ext cx="409200" cy="3474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2400">
                <a:solidFill>
                  <a:schemeClr val="dk2"/>
                </a:solidFill>
              </a:defRPr>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
        <p:nvSpPr>
          <p:cNvPr id="87" name="Google Shape;87;p28"/>
          <p:cNvSpPr txBox="1">
            <a:spLocks noGrp="1"/>
          </p:cNvSpPr>
          <p:nvPr>
            <p:ph type="subTitle" idx="5"/>
          </p:nvPr>
        </p:nvSpPr>
        <p:spPr>
          <a:xfrm>
            <a:off x="1645950" y="2529250"/>
            <a:ext cx="2379600" cy="347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88" name="Google Shape;88;p28"/>
          <p:cNvSpPr txBox="1">
            <a:spLocks noGrp="1"/>
          </p:cNvSpPr>
          <p:nvPr>
            <p:ph type="subTitle" idx="6"/>
          </p:nvPr>
        </p:nvSpPr>
        <p:spPr>
          <a:xfrm>
            <a:off x="1236750" y="2876650"/>
            <a:ext cx="2788800" cy="510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8"/>
          <p:cNvSpPr txBox="1">
            <a:spLocks noGrp="1"/>
          </p:cNvSpPr>
          <p:nvPr>
            <p:ph type="title" idx="7"/>
          </p:nvPr>
        </p:nvSpPr>
        <p:spPr>
          <a:xfrm>
            <a:off x="1236750" y="3669900"/>
            <a:ext cx="409200" cy="3474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2400">
                <a:solidFill>
                  <a:schemeClr val="dk2"/>
                </a:solidFill>
              </a:defRPr>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
        <p:nvSpPr>
          <p:cNvPr id="90" name="Google Shape;90;p28"/>
          <p:cNvSpPr txBox="1">
            <a:spLocks noGrp="1"/>
          </p:cNvSpPr>
          <p:nvPr>
            <p:ph type="subTitle" idx="8"/>
          </p:nvPr>
        </p:nvSpPr>
        <p:spPr>
          <a:xfrm>
            <a:off x="1645950" y="3669900"/>
            <a:ext cx="2379600" cy="347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1" name="Google Shape;91;p28"/>
          <p:cNvSpPr txBox="1">
            <a:spLocks noGrp="1"/>
          </p:cNvSpPr>
          <p:nvPr>
            <p:ph type="subTitle" idx="9"/>
          </p:nvPr>
        </p:nvSpPr>
        <p:spPr>
          <a:xfrm>
            <a:off x="1236750" y="4017300"/>
            <a:ext cx="2788800" cy="510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8"/>
          <p:cNvSpPr txBox="1">
            <a:spLocks noGrp="1"/>
          </p:cNvSpPr>
          <p:nvPr>
            <p:ph type="title" idx="13"/>
          </p:nvPr>
        </p:nvSpPr>
        <p:spPr>
          <a:xfrm>
            <a:off x="5137725" y="1388600"/>
            <a:ext cx="409200" cy="3474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2400">
                <a:solidFill>
                  <a:schemeClr val="dk2"/>
                </a:solidFill>
              </a:defRPr>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
        <p:nvSpPr>
          <p:cNvPr id="93" name="Google Shape;93;p28"/>
          <p:cNvSpPr txBox="1">
            <a:spLocks noGrp="1"/>
          </p:cNvSpPr>
          <p:nvPr>
            <p:ph type="subTitle" idx="14"/>
          </p:nvPr>
        </p:nvSpPr>
        <p:spPr>
          <a:xfrm>
            <a:off x="5546925" y="1388600"/>
            <a:ext cx="2379600" cy="347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020"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4" name="Google Shape;94;p28"/>
          <p:cNvSpPr txBox="1">
            <a:spLocks noGrp="1"/>
          </p:cNvSpPr>
          <p:nvPr>
            <p:ph type="subTitle" idx="15"/>
          </p:nvPr>
        </p:nvSpPr>
        <p:spPr>
          <a:xfrm>
            <a:off x="5137725" y="1736000"/>
            <a:ext cx="2788800" cy="510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8"/>
          <p:cNvSpPr txBox="1">
            <a:spLocks noGrp="1"/>
          </p:cNvSpPr>
          <p:nvPr>
            <p:ph type="title" idx="16"/>
          </p:nvPr>
        </p:nvSpPr>
        <p:spPr>
          <a:xfrm>
            <a:off x="5137725" y="2529250"/>
            <a:ext cx="409200" cy="3474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2400">
                <a:solidFill>
                  <a:schemeClr val="dk2"/>
                </a:solidFill>
              </a:defRPr>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
        <p:nvSpPr>
          <p:cNvPr id="96" name="Google Shape;96;p28"/>
          <p:cNvSpPr txBox="1">
            <a:spLocks noGrp="1"/>
          </p:cNvSpPr>
          <p:nvPr>
            <p:ph type="subTitle" idx="17"/>
          </p:nvPr>
        </p:nvSpPr>
        <p:spPr>
          <a:xfrm>
            <a:off x="5546925" y="2529250"/>
            <a:ext cx="2379600" cy="347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7" name="Google Shape;97;p28"/>
          <p:cNvSpPr txBox="1">
            <a:spLocks noGrp="1"/>
          </p:cNvSpPr>
          <p:nvPr>
            <p:ph type="subTitle" idx="18"/>
          </p:nvPr>
        </p:nvSpPr>
        <p:spPr>
          <a:xfrm>
            <a:off x="5137725" y="2876650"/>
            <a:ext cx="2788800" cy="510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title" idx="19"/>
          </p:nvPr>
        </p:nvSpPr>
        <p:spPr>
          <a:xfrm>
            <a:off x="5137725" y="3669900"/>
            <a:ext cx="409200" cy="3474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2400">
                <a:solidFill>
                  <a:schemeClr val="dk2"/>
                </a:solidFill>
              </a:defRPr>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
        <p:nvSpPr>
          <p:cNvPr id="99" name="Google Shape;99;p28"/>
          <p:cNvSpPr txBox="1">
            <a:spLocks noGrp="1"/>
          </p:cNvSpPr>
          <p:nvPr>
            <p:ph type="subTitle" idx="20"/>
          </p:nvPr>
        </p:nvSpPr>
        <p:spPr>
          <a:xfrm>
            <a:off x="5546925" y="3669900"/>
            <a:ext cx="2379600" cy="347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0" name="Google Shape;100;p28"/>
          <p:cNvSpPr txBox="1">
            <a:spLocks noGrp="1"/>
          </p:cNvSpPr>
          <p:nvPr>
            <p:ph type="subTitle" idx="21"/>
          </p:nvPr>
        </p:nvSpPr>
        <p:spPr>
          <a:xfrm>
            <a:off x="5137725" y="4017300"/>
            <a:ext cx="2788800" cy="510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p:nvPr/>
        </p:nvSpPr>
        <p:spPr>
          <a:xfrm rot="344">
            <a:off x="494442" y="4810946"/>
            <a:ext cx="8155095"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8"/>
          <p:cNvSpPr/>
          <p:nvPr/>
        </p:nvSpPr>
        <p:spPr>
          <a:xfrm rot="10499964" flipH="1">
            <a:off x="-1133341" y="-479783"/>
            <a:ext cx="6400773" cy="124158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8"/>
          <p:cNvSpPr/>
          <p:nvPr/>
        </p:nvSpPr>
        <p:spPr>
          <a:xfrm>
            <a:off x="-4066625" y="-1349400"/>
            <a:ext cx="6584409"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8"/>
          <p:cNvSpPr/>
          <p:nvPr/>
        </p:nvSpPr>
        <p:spPr>
          <a:xfrm rot="-5399656">
            <a:off x="4765442" y="2984646"/>
            <a:ext cx="8155095"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p:nvPr/>
        </p:nvSpPr>
        <p:spPr>
          <a:xfrm rot="5972366" flipH="1">
            <a:off x="5172357" y="2312789"/>
            <a:ext cx="7366451" cy="256259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8"/>
          <p:cNvSpPr/>
          <p:nvPr/>
        </p:nvSpPr>
        <p:spPr>
          <a:xfrm rot="1255446" flipH="1">
            <a:off x="2195647" y="4140025"/>
            <a:ext cx="7365744" cy="25625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4_1">
    <p:bg>
      <p:bgPr>
        <a:solidFill>
          <a:schemeClr val="lt2"/>
        </a:solidFill>
        <a:effectLst/>
      </p:bgPr>
    </p:bg>
    <p:spTree>
      <p:nvGrpSpPr>
        <p:cNvPr id="1" name="Shape 107"/>
        <p:cNvGrpSpPr/>
        <p:nvPr/>
      </p:nvGrpSpPr>
      <p:grpSpPr>
        <a:xfrm>
          <a:off x="0" y="0"/>
          <a:ext cx="0" cy="0"/>
          <a:chOff x="0" y="0"/>
          <a:chExt cx="0" cy="0"/>
        </a:xfrm>
      </p:grpSpPr>
      <p:sp>
        <p:nvSpPr>
          <p:cNvPr id="108" name="Google Shape;108;p29"/>
          <p:cNvSpPr/>
          <p:nvPr/>
        </p:nvSpPr>
        <p:spPr>
          <a:xfrm rot="10800000">
            <a:off x="-1811186" y="-711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9"/>
          <p:cNvSpPr/>
          <p:nvPr/>
        </p:nvSpPr>
        <p:spPr>
          <a:xfrm rot="-137095" flipH="1">
            <a:off x="-368793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9"/>
          <p:cNvSpPr/>
          <p:nvPr/>
        </p:nvSpPr>
        <p:spPr>
          <a:xfrm rot="-570820">
            <a:off x="-505882" y="-1768541"/>
            <a:ext cx="11965368" cy="357752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9"/>
          <p:cNvSpPr/>
          <p:nvPr/>
        </p:nvSpPr>
        <p:spPr>
          <a:xfrm rot="-820164">
            <a:off x="-7883937"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p:nvPr/>
        </p:nvSpPr>
        <p:spPr>
          <a:xfrm rot="-137083">
            <a:off x="6052155" y="4059191"/>
            <a:ext cx="6972127"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9"/>
          <p:cNvSpPr/>
          <p:nvPr/>
        </p:nvSpPr>
        <p:spPr>
          <a:xfrm rot="9979836" flipH="1">
            <a:off x="3364481" y="2961019"/>
            <a:ext cx="10722477" cy="343783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4_1_1">
    <p:spTree>
      <p:nvGrpSpPr>
        <p:cNvPr id="1" name="Shape 114"/>
        <p:cNvGrpSpPr/>
        <p:nvPr/>
      </p:nvGrpSpPr>
      <p:grpSpPr>
        <a:xfrm>
          <a:off x="0" y="0"/>
          <a:ext cx="0" cy="0"/>
          <a:chOff x="0" y="0"/>
          <a:chExt cx="0" cy="0"/>
        </a:xfrm>
      </p:grpSpPr>
      <p:sp>
        <p:nvSpPr>
          <p:cNvPr id="115" name="Google Shape;115;p30"/>
          <p:cNvSpPr/>
          <p:nvPr/>
        </p:nvSpPr>
        <p:spPr>
          <a:xfrm rot="10800000">
            <a:off x="-2556898"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0"/>
          <p:cNvSpPr/>
          <p:nvPr/>
        </p:nvSpPr>
        <p:spPr>
          <a:xfrm rot="3857578">
            <a:off x="7968227" y="-6178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0"/>
          <p:cNvSpPr/>
          <p:nvPr/>
        </p:nvSpPr>
        <p:spPr>
          <a:xfrm rot="-137095" flipH="1">
            <a:off x="208407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0"/>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p:nvPr/>
        </p:nvSpPr>
        <p:spPr>
          <a:xfrm rot="-820164">
            <a:off x="-1973662"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Signika"/>
              <a:buNone/>
              <a:defRPr sz="2800" b="1" i="0" u="none" strike="noStrike" cap="none">
                <a:solidFill>
                  <a:schemeClr val="dk2"/>
                </a:solidFill>
                <a:latin typeface="Signika"/>
                <a:ea typeface="Signika"/>
                <a:cs typeface="Signika"/>
                <a:sym typeface="Signika"/>
              </a:defRPr>
            </a:lvl1pPr>
            <a:lvl2pPr marR="0" lvl="1"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2pPr>
            <a:lvl3pPr marR="0" lvl="2"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3pPr>
            <a:lvl4pPr marR="0" lvl="3"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4pPr>
            <a:lvl5pPr marR="0" lvl="4"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5pPr>
            <a:lvl6pPr marR="0" lvl="5"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6pPr>
            <a:lvl7pPr marR="0" lvl="6"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7pPr>
            <a:lvl8pPr marR="0" lvl="7"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8pPr>
            <a:lvl9pPr marR="0" lvl="8"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9pPr>
          </a:lstStyle>
          <a:p>
            <a:endParaRPr/>
          </a:p>
        </p:txBody>
      </p:sp>
      <p:sp>
        <p:nvSpPr>
          <p:cNvPr id="7" name="Google Shape;7;p18"/>
          <p:cNvSpPr txBox="1">
            <a:spLocks noGrp="1"/>
          </p:cNvSpPr>
          <p:nvPr>
            <p:ph type="body" idx="1"/>
          </p:nvPr>
        </p:nvSpPr>
        <p:spPr>
          <a:xfrm>
            <a:off x="720000" y="1247450"/>
            <a:ext cx="77040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Poppins"/>
              <a:buChar char="●"/>
              <a:defRPr sz="18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79" r:id="rId6"/>
    <p:sldLayoutId id="2147483658" r:id="rId7"/>
    <p:sldLayoutId id="2147483659"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Signika"/>
              <a:buNone/>
              <a:defRPr sz="2800" b="1">
                <a:solidFill>
                  <a:schemeClr val="dk2"/>
                </a:solidFill>
                <a:latin typeface="Signika"/>
                <a:ea typeface="Signika"/>
                <a:cs typeface="Signika"/>
                <a:sym typeface="Signika"/>
              </a:defRPr>
            </a:lvl1pPr>
            <a:lvl2pPr lvl="1">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2pPr>
            <a:lvl3pPr lvl="2">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3pPr>
            <a:lvl4pPr lvl="3">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4pPr>
            <a:lvl5pPr lvl="4">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5pPr>
            <a:lvl6pPr lvl="5">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6pPr>
            <a:lvl7pPr lvl="6">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7pPr>
            <a:lvl8pPr lvl="7">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8pPr>
            <a:lvl9pPr lvl="8">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720000" y="1247450"/>
            <a:ext cx="77040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55" r:id="rId2"/>
    <p:sldLayoutId id="2147483680" r:id="rId3"/>
    <p:sldLayoutId id="214748367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083654DE-A9F5-4B3C-9124-31A5B97581D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97B50737-06A4-41BE-AC8B-13F931F0F68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E2CF0CB0-1520-4DA9-943C-64A8DAEA2CC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704148C-D663-4E4D-AFFF-D57C66E6F443}" type="datetimeFigureOut">
              <a:rPr lang="en-US" smtClean="0"/>
              <a:t>12/26/2021</a:t>
            </a:fld>
            <a:endParaRPr lang="en-US"/>
          </a:p>
        </p:txBody>
      </p:sp>
      <p:sp>
        <p:nvSpPr>
          <p:cNvPr id="5" name="Chỗ dành sẵn cho Chân trang 4">
            <a:extLst>
              <a:ext uri="{FF2B5EF4-FFF2-40B4-BE49-F238E27FC236}">
                <a16:creationId xmlns:a16="http://schemas.microsoft.com/office/drawing/2014/main" id="{A3044C15-0723-4510-9DB1-78C9BD121EA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22ECEE4C-EDA0-4D9A-B1EE-51F88773A15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AFE0428-C136-434D-875B-6C19339AF7E3}" type="slidenum">
              <a:rPr lang="en-US" smtClean="0"/>
              <a:t>‹#›</a:t>
            </a:fld>
            <a:endParaRPr lang="en-US"/>
          </a:p>
        </p:txBody>
      </p:sp>
    </p:spTree>
    <p:extLst>
      <p:ext uri="{BB962C8B-B14F-4D97-AF65-F5344CB8AC3E}">
        <p14:creationId xmlns:p14="http://schemas.microsoft.com/office/powerpoint/2010/main" val="2494311142"/>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w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1.xml"/><Relationship Id="rId7" Type="http://schemas.openxmlformats.org/officeDocument/2006/relationships/image" Target="../media/image7.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9.wmf"/><Relationship Id="rId5" Type="http://schemas.openxmlformats.org/officeDocument/2006/relationships/image" Target="../media/image6.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8.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4.wmf"/><Relationship Id="rId3" Type="http://schemas.openxmlformats.org/officeDocument/2006/relationships/notesSlide" Target="../notesSlides/notesSlide12.xml"/><Relationship Id="rId7" Type="http://schemas.openxmlformats.org/officeDocument/2006/relationships/image" Target="../media/image11.wmf"/><Relationship Id="rId12" Type="http://schemas.openxmlformats.org/officeDocument/2006/relationships/oleObject" Target="../embeddings/oleObject11.bin"/><Relationship Id="rId17" Type="http://schemas.openxmlformats.org/officeDocument/2006/relationships/image" Target="../media/image16.emf"/><Relationship Id="rId2" Type="http://schemas.openxmlformats.org/officeDocument/2006/relationships/slideLayout" Target="../slideLayouts/slideLayout5.xml"/><Relationship Id="rId16" Type="http://schemas.openxmlformats.org/officeDocument/2006/relationships/oleObject" Target="../embeddings/oleObject13.bin"/><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13.wmf"/><Relationship Id="rId5" Type="http://schemas.openxmlformats.org/officeDocument/2006/relationships/image" Target="../media/image10.wmf"/><Relationship Id="rId15" Type="http://schemas.openxmlformats.org/officeDocument/2006/relationships/image" Target="../media/image15.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2.wmf"/><Relationship Id="rId1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21.wmf"/><Relationship Id="rId3" Type="http://schemas.openxmlformats.org/officeDocument/2006/relationships/notesSlide" Target="../notesSlides/notesSlide13.xml"/><Relationship Id="rId7" Type="http://schemas.openxmlformats.org/officeDocument/2006/relationships/image" Target="../media/image18.wmf"/><Relationship Id="rId12" Type="http://schemas.openxmlformats.org/officeDocument/2006/relationships/oleObject" Target="../embeddings/oleObject18.bin"/><Relationship Id="rId2" Type="http://schemas.openxmlformats.org/officeDocument/2006/relationships/slideLayout" Target="../slideLayouts/slideLayout5.xml"/><Relationship Id="rId16" Type="http://schemas.openxmlformats.org/officeDocument/2006/relationships/image" Target="../media/image22.wmf"/><Relationship Id="rId1" Type="http://schemas.openxmlformats.org/officeDocument/2006/relationships/vmlDrawing" Target="../drawings/vmlDrawing4.vml"/><Relationship Id="rId6" Type="http://schemas.openxmlformats.org/officeDocument/2006/relationships/oleObject" Target="../embeddings/oleObject15.bin"/><Relationship Id="rId11" Type="http://schemas.openxmlformats.org/officeDocument/2006/relationships/image" Target="../media/image20.wmf"/><Relationship Id="rId5" Type="http://schemas.openxmlformats.org/officeDocument/2006/relationships/image" Target="../media/image17.wmf"/><Relationship Id="rId15" Type="http://schemas.openxmlformats.org/officeDocument/2006/relationships/oleObject" Target="../embeddings/oleObject20.bin"/><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19.wmf"/><Relationship Id="rId14" Type="http://schemas.openxmlformats.org/officeDocument/2006/relationships/oleObject" Target="../embeddings/oleObject19.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26.wmf"/><Relationship Id="rId3" Type="http://schemas.openxmlformats.org/officeDocument/2006/relationships/notesSlide" Target="../notesSlides/notesSlide14.xml"/><Relationship Id="rId7" Type="http://schemas.openxmlformats.org/officeDocument/2006/relationships/image" Target="../media/image23.wmf"/><Relationship Id="rId12" Type="http://schemas.openxmlformats.org/officeDocument/2006/relationships/oleObject" Target="../embeddings/oleObject25.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22.bin"/><Relationship Id="rId11" Type="http://schemas.openxmlformats.org/officeDocument/2006/relationships/image" Target="../media/image25.wmf"/><Relationship Id="rId5" Type="http://schemas.openxmlformats.org/officeDocument/2006/relationships/image" Target="../media/image20.wmf"/><Relationship Id="rId15" Type="http://schemas.openxmlformats.org/officeDocument/2006/relationships/image" Target="../media/image27.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24.wmf"/><Relationship Id="rId14" Type="http://schemas.openxmlformats.org/officeDocument/2006/relationships/oleObject" Target="../embeddings/oleObject26.bin"/></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38.wmf"/><Relationship Id="rId18" Type="http://schemas.openxmlformats.org/officeDocument/2006/relationships/oleObject" Target="../embeddings/oleObject34.bin"/><Relationship Id="rId26" Type="http://schemas.openxmlformats.org/officeDocument/2006/relationships/image" Target="../media/image43.gif"/><Relationship Id="rId3" Type="http://schemas.openxmlformats.org/officeDocument/2006/relationships/notesSlide" Target="../notesSlides/notesSlide18.xml"/><Relationship Id="rId21" Type="http://schemas.openxmlformats.org/officeDocument/2006/relationships/oleObject" Target="../embeddings/oleObject37.bin"/><Relationship Id="rId7" Type="http://schemas.openxmlformats.org/officeDocument/2006/relationships/image" Target="../media/image35.wmf"/><Relationship Id="rId12" Type="http://schemas.openxmlformats.org/officeDocument/2006/relationships/oleObject" Target="../embeddings/oleObject31.bin"/><Relationship Id="rId17" Type="http://schemas.openxmlformats.org/officeDocument/2006/relationships/image" Target="../media/image39.wmf"/><Relationship Id="rId25" Type="http://schemas.openxmlformats.org/officeDocument/2006/relationships/image" Target="../media/image42.gif"/><Relationship Id="rId2" Type="http://schemas.openxmlformats.org/officeDocument/2006/relationships/slideLayout" Target="../slideLayouts/slideLayout5.xml"/><Relationship Id="rId16" Type="http://schemas.openxmlformats.org/officeDocument/2006/relationships/oleObject" Target="../embeddings/oleObject33.bin"/><Relationship Id="rId20" Type="http://schemas.openxmlformats.org/officeDocument/2006/relationships/oleObject" Target="../embeddings/oleObject36.bin"/><Relationship Id="rId1" Type="http://schemas.openxmlformats.org/officeDocument/2006/relationships/vmlDrawing" Target="../drawings/vmlDrawing6.vml"/><Relationship Id="rId6" Type="http://schemas.openxmlformats.org/officeDocument/2006/relationships/oleObject" Target="../embeddings/oleObject28.bin"/><Relationship Id="rId11" Type="http://schemas.openxmlformats.org/officeDocument/2006/relationships/image" Target="../media/image37.wmf"/><Relationship Id="rId24" Type="http://schemas.openxmlformats.org/officeDocument/2006/relationships/image" Target="../media/image41.gif"/><Relationship Id="rId5" Type="http://schemas.openxmlformats.org/officeDocument/2006/relationships/image" Target="../media/image34.wmf"/><Relationship Id="rId15" Type="http://schemas.openxmlformats.org/officeDocument/2006/relationships/image" Target="../media/image20.wmf"/><Relationship Id="rId23" Type="http://schemas.openxmlformats.org/officeDocument/2006/relationships/image" Target="../media/image40.gif"/><Relationship Id="rId28" Type="http://schemas.openxmlformats.org/officeDocument/2006/relationships/image" Target="../media/image45.png"/><Relationship Id="rId10" Type="http://schemas.openxmlformats.org/officeDocument/2006/relationships/oleObject" Target="../embeddings/oleObject30.bin"/><Relationship Id="rId19" Type="http://schemas.openxmlformats.org/officeDocument/2006/relationships/oleObject" Target="../embeddings/oleObject35.bin"/><Relationship Id="rId4" Type="http://schemas.openxmlformats.org/officeDocument/2006/relationships/oleObject" Target="../embeddings/oleObject27.bin"/><Relationship Id="rId9" Type="http://schemas.openxmlformats.org/officeDocument/2006/relationships/image" Target="../media/image36.wmf"/><Relationship Id="rId14" Type="http://schemas.openxmlformats.org/officeDocument/2006/relationships/oleObject" Target="../embeddings/oleObject32.bin"/><Relationship Id="rId22" Type="http://schemas.openxmlformats.org/officeDocument/2006/relationships/oleObject" Target="../embeddings/oleObject38.bin"/><Relationship Id="rId27" Type="http://schemas.openxmlformats.org/officeDocument/2006/relationships/image" Target="../media/image44.gi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image" Target="../media/image50.wmf"/><Relationship Id="rId18" Type="http://schemas.openxmlformats.org/officeDocument/2006/relationships/oleObject" Target="../embeddings/oleObject46.bin"/><Relationship Id="rId3" Type="http://schemas.openxmlformats.org/officeDocument/2006/relationships/notesSlide" Target="../notesSlides/notesSlide19.xml"/><Relationship Id="rId21" Type="http://schemas.openxmlformats.org/officeDocument/2006/relationships/image" Target="../media/image54.wmf"/><Relationship Id="rId7" Type="http://schemas.openxmlformats.org/officeDocument/2006/relationships/image" Target="../media/image47.wmf"/><Relationship Id="rId12" Type="http://schemas.openxmlformats.org/officeDocument/2006/relationships/oleObject" Target="../embeddings/oleObject43.bin"/><Relationship Id="rId17" Type="http://schemas.openxmlformats.org/officeDocument/2006/relationships/image" Target="../media/image52.wmf"/><Relationship Id="rId2" Type="http://schemas.openxmlformats.org/officeDocument/2006/relationships/slideLayout" Target="../slideLayouts/slideLayout5.xml"/><Relationship Id="rId16" Type="http://schemas.openxmlformats.org/officeDocument/2006/relationships/oleObject" Target="../embeddings/oleObject45.bin"/><Relationship Id="rId20" Type="http://schemas.openxmlformats.org/officeDocument/2006/relationships/oleObject" Target="../embeddings/oleObject47.bin"/><Relationship Id="rId1" Type="http://schemas.openxmlformats.org/officeDocument/2006/relationships/vmlDrawing" Target="../drawings/vmlDrawing7.vml"/><Relationship Id="rId6" Type="http://schemas.openxmlformats.org/officeDocument/2006/relationships/oleObject" Target="../embeddings/oleObject40.bin"/><Relationship Id="rId11" Type="http://schemas.openxmlformats.org/officeDocument/2006/relationships/image" Target="../media/image49.wmf"/><Relationship Id="rId5" Type="http://schemas.openxmlformats.org/officeDocument/2006/relationships/image" Target="../media/image46.wmf"/><Relationship Id="rId15" Type="http://schemas.openxmlformats.org/officeDocument/2006/relationships/image" Target="../media/image51.wmf"/><Relationship Id="rId23" Type="http://schemas.openxmlformats.org/officeDocument/2006/relationships/image" Target="../media/image55.wmf"/><Relationship Id="rId10" Type="http://schemas.openxmlformats.org/officeDocument/2006/relationships/oleObject" Target="../embeddings/oleObject42.bin"/><Relationship Id="rId19" Type="http://schemas.openxmlformats.org/officeDocument/2006/relationships/image" Target="../media/image53.wmf"/><Relationship Id="rId4" Type="http://schemas.openxmlformats.org/officeDocument/2006/relationships/oleObject" Target="../embeddings/oleObject39.bin"/><Relationship Id="rId9" Type="http://schemas.openxmlformats.org/officeDocument/2006/relationships/image" Target="../media/image48.wmf"/><Relationship Id="rId14" Type="http://schemas.openxmlformats.org/officeDocument/2006/relationships/oleObject" Target="../embeddings/oleObject44.bin"/><Relationship Id="rId22" Type="http://schemas.openxmlformats.org/officeDocument/2006/relationships/oleObject" Target="../embeddings/oleObject4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56.png"/><Relationship Id="rId5" Type="http://schemas.openxmlformats.org/officeDocument/2006/relationships/image" Target="../media/image20.wmf"/><Relationship Id="rId4" Type="http://schemas.openxmlformats.org/officeDocument/2006/relationships/oleObject" Target="../embeddings/oleObject49.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61.wmf"/><Relationship Id="rId3" Type="http://schemas.openxmlformats.org/officeDocument/2006/relationships/notesSlide" Target="../notesSlides/notesSlide21.xml"/><Relationship Id="rId7" Type="http://schemas.openxmlformats.org/officeDocument/2006/relationships/image" Target="../media/image58.wmf"/><Relationship Id="rId12" Type="http://schemas.openxmlformats.org/officeDocument/2006/relationships/oleObject" Target="../embeddings/oleObject54.bin"/><Relationship Id="rId17" Type="http://schemas.openxmlformats.org/officeDocument/2006/relationships/image" Target="../media/image63.wmf"/><Relationship Id="rId2" Type="http://schemas.openxmlformats.org/officeDocument/2006/relationships/slideLayout" Target="../slideLayouts/slideLayout5.xml"/><Relationship Id="rId16" Type="http://schemas.openxmlformats.org/officeDocument/2006/relationships/oleObject" Target="../embeddings/oleObject56.bin"/><Relationship Id="rId1" Type="http://schemas.openxmlformats.org/officeDocument/2006/relationships/vmlDrawing" Target="../drawings/vmlDrawing9.vml"/><Relationship Id="rId6" Type="http://schemas.openxmlformats.org/officeDocument/2006/relationships/oleObject" Target="../embeddings/oleObject51.bin"/><Relationship Id="rId11" Type="http://schemas.openxmlformats.org/officeDocument/2006/relationships/image" Target="../media/image60.wmf"/><Relationship Id="rId5" Type="http://schemas.openxmlformats.org/officeDocument/2006/relationships/image" Target="../media/image57.wmf"/><Relationship Id="rId15" Type="http://schemas.openxmlformats.org/officeDocument/2006/relationships/image" Target="../media/image62.wmf"/><Relationship Id="rId10" Type="http://schemas.openxmlformats.org/officeDocument/2006/relationships/oleObject" Target="../embeddings/oleObject53.bin"/><Relationship Id="rId4" Type="http://schemas.openxmlformats.org/officeDocument/2006/relationships/oleObject" Target="../embeddings/oleObject50.bin"/><Relationship Id="rId9" Type="http://schemas.openxmlformats.org/officeDocument/2006/relationships/image" Target="../media/image59.wmf"/><Relationship Id="rId14" Type="http://schemas.openxmlformats.org/officeDocument/2006/relationships/oleObject" Target="../embeddings/oleObject55.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68.wmf"/><Relationship Id="rId18" Type="http://schemas.openxmlformats.org/officeDocument/2006/relationships/image" Target="../media/image71.png"/><Relationship Id="rId3" Type="http://schemas.openxmlformats.org/officeDocument/2006/relationships/notesSlide" Target="../notesSlides/notesSlide22.xml"/><Relationship Id="rId7" Type="http://schemas.openxmlformats.org/officeDocument/2006/relationships/image" Target="../media/image65.wmf"/><Relationship Id="rId12" Type="http://schemas.openxmlformats.org/officeDocument/2006/relationships/oleObject" Target="../embeddings/oleObject61.bin"/><Relationship Id="rId17" Type="http://schemas.openxmlformats.org/officeDocument/2006/relationships/image" Target="../media/image70.wmf"/><Relationship Id="rId2" Type="http://schemas.openxmlformats.org/officeDocument/2006/relationships/slideLayout" Target="../slideLayouts/slideLayout5.xml"/><Relationship Id="rId16" Type="http://schemas.openxmlformats.org/officeDocument/2006/relationships/oleObject" Target="../embeddings/oleObject63.bin"/><Relationship Id="rId1" Type="http://schemas.openxmlformats.org/officeDocument/2006/relationships/vmlDrawing" Target="../drawings/vmlDrawing10.vml"/><Relationship Id="rId6" Type="http://schemas.openxmlformats.org/officeDocument/2006/relationships/oleObject" Target="../embeddings/oleObject58.bin"/><Relationship Id="rId11" Type="http://schemas.openxmlformats.org/officeDocument/2006/relationships/image" Target="../media/image67.wmf"/><Relationship Id="rId5" Type="http://schemas.openxmlformats.org/officeDocument/2006/relationships/image" Target="../media/image64.wmf"/><Relationship Id="rId15" Type="http://schemas.openxmlformats.org/officeDocument/2006/relationships/image" Target="../media/image69.wmf"/><Relationship Id="rId10" Type="http://schemas.openxmlformats.org/officeDocument/2006/relationships/oleObject" Target="../embeddings/oleObject60.bin"/><Relationship Id="rId19" Type="http://schemas.openxmlformats.org/officeDocument/2006/relationships/image" Target="../media/image72.png"/><Relationship Id="rId4" Type="http://schemas.openxmlformats.org/officeDocument/2006/relationships/oleObject" Target="../embeddings/oleObject57.bin"/><Relationship Id="rId9" Type="http://schemas.openxmlformats.org/officeDocument/2006/relationships/image" Target="../media/image66.wmf"/><Relationship Id="rId14" Type="http://schemas.openxmlformats.org/officeDocument/2006/relationships/oleObject" Target="../embeddings/oleObject62.bin"/></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5.xml"/><Relationship Id="rId7" Type="http://schemas.openxmlformats.org/officeDocument/2006/relationships/image" Target="../media/image77.wmf"/><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oleObject" Target="../embeddings/oleObject65.bin"/><Relationship Id="rId5" Type="http://schemas.openxmlformats.org/officeDocument/2006/relationships/image" Target="../media/image20.wmf"/><Relationship Id="rId4" Type="http://schemas.openxmlformats.org/officeDocument/2006/relationships/oleObject" Target="../embeddings/oleObject64.bin"/><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72.bin"/><Relationship Id="rId3" Type="http://schemas.openxmlformats.org/officeDocument/2006/relationships/notesSlide" Target="../notesSlides/notesSlide26.xml"/><Relationship Id="rId7" Type="http://schemas.openxmlformats.org/officeDocument/2006/relationships/oleObject" Target="../embeddings/oleObject68.bin"/><Relationship Id="rId12" Type="http://schemas.openxmlformats.org/officeDocument/2006/relationships/oleObject" Target="../embeddings/oleObject71.bin"/><Relationship Id="rId2" Type="http://schemas.openxmlformats.org/officeDocument/2006/relationships/slideLayout" Target="../slideLayouts/slideLayout5.xml"/><Relationship Id="rId16" Type="http://schemas.openxmlformats.org/officeDocument/2006/relationships/image" Target="../media/image83.wmf"/><Relationship Id="rId1" Type="http://schemas.openxmlformats.org/officeDocument/2006/relationships/vmlDrawing" Target="../drawings/vmlDrawing12.vml"/><Relationship Id="rId6" Type="http://schemas.openxmlformats.org/officeDocument/2006/relationships/oleObject" Target="../embeddings/oleObject67.bin"/><Relationship Id="rId11" Type="http://schemas.openxmlformats.org/officeDocument/2006/relationships/image" Target="../media/image81.wmf"/><Relationship Id="rId5" Type="http://schemas.openxmlformats.org/officeDocument/2006/relationships/image" Target="../media/image20.wmf"/><Relationship Id="rId15" Type="http://schemas.openxmlformats.org/officeDocument/2006/relationships/oleObject" Target="../embeddings/oleObject73.bin"/><Relationship Id="rId10" Type="http://schemas.openxmlformats.org/officeDocument/2006/relationships/oleObject" Target="../embeddings/oleObject70.bin"/><Relationship Id="rId4" Type="http://schemas.openxmlformats.org/officeDocument/2006/relationships/oleObject" Target="../embeddings/oleObject66.bin"/><Relationship Id="rId9" Type="http://schemas.openxmlformats.org/officeDocument/2006/relationships/oleObject" Target="../embeddings/oleObject69.bin"/><Relationship Id="rId14" Type="http://schemas.openxmlformats.org/officeDocument/2006/relationships/image" Target="../media/image82.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notesSlide" Target="../notesSlides/notesSlide27.xml"/><Relationship Id="rId7" Type="http://schemas.openxmlformats.org/officeDocument/2006/relationships/oleObject" Target="../embeddings/oleObject76.bin"/><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oleObject" Target="../embeddings/oleObject75.bin"/><Relationship Id="rId5" Type="http://schemas.openxmlformats.org/officeDocument/2006/relationships/image" Target="../media/image20.wmf"/><Relationship Id="rId4" Type="http://schemas.openxmlformats.org/officeDocument/2006/relationships/oleObject" Target="../embeddings/oleObject74.bin"/><Relationship Id="rId9"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notesSlide" Target="../notesSlides/notesSlide28.xml"/><Relationship Id="rId7" Type="http://schemas.openxmlformats.org/officeDocument/2006/relationships/oleObject" Target="../embeddings/oleObject80.bin"/><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oleObject" Target="../embeddings/oleObject79.bin"/><Relationship Id="rId5" Type="http://schemas.openxmlformats.org/officeDocument/2006/relationships/image" Target="../media/image20.wmf"/><Relationship Id="rId4" Type="http://schemas.openxmlformats.org/officeDocument/2006/relationships/oleObject" Target="../embeddings/oleObject78.bin"/><Relationship Id="rId9" Type="http://schemas.openxmlformats.org/officeDocument/2006/relationships/image" Target="../media/image85.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notesSlide" Target="../notesSlides/notesSlide29.xml"/><Relationship Id="rId7" Type="http://schemas.openxmlformats.org/officeDocument/2006/relationships/oleObject" Target="../embeddings/oleObject84.bin"/><Relationship Id="rId2" Type="http://schemas.openxmlformats.org/officeDocument/2006/relationships/slideLayout" Target="../slideLayouts/slideLayout5.xml"/><Relationship Id="rId1" Type="http://schemas.openxmlformats.org/officeDocument/2006/relationships/vmlDrawing" Target="../drawings/vmlDrawing15.vml"/><Relationship Id="rId6" Type="http://schemas.openxmlformats.org/officeDocument/2006/relationships/oleObject" Target="../embeddings/oleObject83.bin"/><Relationship Id="rId5" Type="http://schemas.openxmlformats.org/officeDocument/2006/relationships/image" Target="../media/image20.wmf"/><Relationship Id="rId4" Type="http://schemas.openxmlformats.org/officeDocument/2006/relationships/oleObject" Target="../embeddings/oleObject82.bin"/><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notesSlide" Target="../notesSlides/notesSlide30.xml"/><Relationship Id="rId7" Type="http://schemas.openxmlformats.org/officeDocument/2006/relationships/oleObject" Target="../embeddings/oleObject88.bin"/><Relationship Id="rId2" Type="http://schemas.openxmlformats.org/officeDocument/2006/relationships/slideLayout" Target="../slideLayouts/slideLayout5.xml"/><Relationship Id="rId1" Type="http://schemas.openxmlformats.org/officeDocument/2006/relationships/vmlDrawing" Target="../drawings/vmlDrawing16.vml"/><Relationship Id="rId6" Type="http://schemas.openxmlformats.org/officeDocument/2006/relationships/oleObject" Target="../embeddings/oleObject87.bin"/><Relationship Id="rId5" Type="http://schemas.openxmlformats.org/officeDocument/2006/relationships/image" Target="../media/image20.wmf"/><Relationship Id="rId4" Type="http://schemas.openxmlformats.org/officeDocument/2006/relationships/oleObject" Target="../embeddings/oleObject86.bin"/><Relationship Id="rId9" Type="http://schemas.openxmlformats.org/officeDocument/2006/relationships/image" Target="../media/image87.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notesSlide" Target="../notesSlides/notesSlide31.xml"/><Relationship Id="rId7" Type="http://schemas.openxmlformats.org/officeDocument/2006/relationships/oleObject" Target="../embeddings/oleObject92.bin"/><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oleObject" Target="../embeddings/oleObject91.bin"/><Relationship Id="rId5" Type="http://schemas.openxmlformats.org/officeDocument/2006/relationships/image" Target="../media/image20.wmf"/><Relationship Id="rId4" Type="http://schemas.openxmlformats.org/officeDocument/2006/relationships/oleObject" Target="../embeddings/oleObject90.bin"/><Relationship Id="rId9" Type="http://schemas.openxmlformats.org/officeDocument/2006/relationships/image" Target="../media/image88.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notesSlide" Target="../notesSlides/notesSlide32.xml"/><Relationship Id="rId7" Type="http://schemas.openxmlformats.org/officeDocument/2006/relationships/oleObject" Target="../embeddings/oleObject96.bin"/><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oleObject" Target="../embeddings/oleObject95.bin"/><Relationship Id="rId5" Type="http://schemas.openxmlformats.org/officeDocument/2006/relationships/image" Target="../media/image20.wmf"/><Relationship Id="rId4" Type="http://schemas.openxmlformats.org/officeDocument/2006/relationships/oleObject" Target="../embeddings/oleObject94.bin"/><Relationship Id="rId9" Type="http://schemas.openxmlformats.org/officeDocument/2006/relationships/image" Target="../media/image89.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01.bin"/><Relationship Id="rId3" Type="http://schemas.openxmlformats.org/officeDocument/2006/relationships/notesSlide" Target="../notesSlides/notesSlide33.xml"/><Relationship Id="rId7" Type="http://schemas.openxmlformats.org/officeDocument/2006/relationships/oleObject" Target="../embeddings/oleObject100.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oleObject" Target="../embeddings/oleObject99.bin"/><Relationship Id="rId5" Type="http://schemas.openxmlformats.org/officeDocument/2006/relationships/image" Target="../media/image20.wmf"/><Relationship Id="rId4" Type="http://schemas.openxmlformats.org/officeDocument/2006/relationships/oleObject" Target="../embeddings/oleObject98.bin"/><Relationship Id="rId9" Type="http://schemas.openxmlformats.org/officeDocument/2006/relationships/image" Target="../media/image90.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notesSlide" Target="../notesSlides/notesSlide34.xml"/><Relationship Id="rId7" Type="http://schemas.openxmlformats.org/officeDocument/2006/relationships/oleObject" Target="../embeddings/oleObject104.bin"/><Relationship Id="rId2" Type="http://schemas.openxmlformats.org/officeDocument/2006/relationships/slideLayout" Target="../slideLayouts/slideLayout5.xml"/><Relationship Id="rId1" Type="http://schemas.openxmlformats.org/officeDocument/2006/relationships/vmlDrawing" Target="../drawings/vmlDrawing20.vml"/><Relationship Id="rId6" Type="http://schemas.openxmlformats.org/officeDocument/2006/relationships/oleObject" Target="../embeddings/oleObject103.bin"/><Relationship Id="rId5" Type="http://schemas.openxmlformats.org/officeDocument/2006/relationships/image" Target="../media/image20.wmf"/><Relationship Id="rId4" Type="http://schemas.openxmlformats.org/officeDocument/2006/relationships/oleObject" Target="../embeddings/oleObject102.bin"/><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96.png"/><Relationship Id="rId18" Type="http://schemas.openxmlformats.org/officeDocument/2006/relationships/oleObject" Target="../embeddings/oleObject115.bin"/><Relationship Id="rId3" Type="http://schemas.openxmlformats.org/officeDocument/2006/relationships/notesSlide" Target="../notesSlides/notesSlide35.xml"/><Relationship Id="rId7" Type="http://schemas.openxmlformats.org/officeDocument/2006/relationships/oleObject" Target="../embeddings/oleObject108.bin"/><Relationship Id="rId12" Type="http://schemas.openxmlformats.org/officeDocument/2006/relationships/image" Target="../media/image93.wmf"/><Relationship Id="rId17" Type="http://schemas.openxmlformats.org/officeDocument/2006/relationships/oleObject" Target="../embeddings/oleObject114.bin"/><Relationship Id="rId2" Type="http://schemas.openxmlformats.org/officeDocument/2006/relationships/slideLayout" Target="../slideLayouts/slideLayout5.xml"/><Relationship Id="rId16" Type="http://schemas.openxmlformats.org/officeDocument/2006/relationships/image" Target="../media/image94.wmf"/><Relationship Id="rId1" Type="http://schemas.openxmlformats.org/officeDocument/2006/relationships/vmlDrawing" Target="../drawings/vmlDrawing21.vml"/><Relationship Id="rId6" Type="http://schemas.openxmlformats.org/officeDocument/2006/relationships/oleObject" Target="../embeddings/oleObject107.bin"/><Relationship Id="rId11" Type="http://schemas.openxmlformats.org/officeDocument/2006/relationships/oleObject" Target="../embeddings/oleObject111.bin"/><Relationship Id="rId5" Type="http://schemas.openxmlformats.org/officeDocument/2006/relationships/image" Target="../media/image20.wmf"/><Relationship Id="rId15" Type="http://schemas.openxmlformats.org/officeDocument/2006/relationships/oleObject" Target="../embeddings/oleObject113.bin"/><Relationship Id="rId10" Type="http://schemas.openxmlformats.org/officeDocument/2006/relationships/image" Target="../media/image92.wmf"/><Relationship Id="rId19" Type="http://schemas.openxmlformats.org/officeDocument/2006/relationships/image" Target="../media/image95.wmf"/><Relationship Id="rId4" Type="http://schemas.openxmlformats.org/officeDocument/2006/relationships/oleObject" Target="../embeddings/oleObject106.bin"/><Relationship Id="rId9" Type="http://schemas.openxmlformats.org/officeDocument/2006/relationships/oleObject" Target="../embeddings/oleObject110.bin"/><Relationship Id="rId14" Type="http://schemas.openxmlformats.org/officeDocument/2006/relationships/oleObject" Target="../embeddings/oleObject112.bin"/></Relationships>
</file>

<file path=ppt/slides/_rels/slide36.xml.rels><?xml version="1.0" encoding="UTF-8" standalone="yes"?>
<Relationships xmlns="http://schemas.openxmlformats.org/package/2006/relationships"><Relationship Id="rId3" Type="http://schemas.openxmlformats.org/officeDocument/2006/relationships/hyperlink" Target="https://www.kaggle.com/szrlee/stock-time-series-20050101-to-20171231" TargetMode="External"/><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4.xml"/><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799C"/>
        </a:solidFill>
        <a:effectLst/>
      </p:bgPr>
    </p:bg>
    <p:spTree>
      <p:nvGrpSpPr>
        <p:cNvPr id="1" name="Shape 123"/>
        <p:cNvGrpSpPr/>
        <p:nvPr/>
      </p:nvGrpSpPr>
      <p:grpSpPr>
        <a:xfrm>
          <a:off x="0" y="0"/>
          <a:ext cx="0" cy="0"/>
          <a:chOff x="0" y="0"/>
          <a:chExt cx="0" cy="0"/>
        </a:xfrm>
      </p:grpSpPr>
      <p:grpSp>
        <p:nvGrpSpPr>
          <p:cNvPr id="124" name="Google Shape;124;p1"/>
          <p:cNvGrpSpPr/>
          <p:nvPr/>
        </p:nvGrpSpPr>
        <p:grpSpPr>
          <a:xfrm>
            <a:off x="8794300" y="3421175"/>
            <a:ext cx="180859" cy="180123"/>
            <a:chOff x="5944500" y="324350"/>
            <a:chExt cx="180859" cy="180123"/>
          </a:xfrm>
        </p:grpSpPr>
        <p:sp>
          <p:nvSpPr>
            <p:cNvPr id="125" name="Google Shape;125;p1"/>
            <p:cNvSpPr/>
            <p:nvPr/>
          </p:nvSpPr>
          <p:spPr>
            <a:xfrm>
              <a:off x="6029266" y="3243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
            <p:cNvSpPr/>
            <p:nvPr/>
          </p:nvSpPr>
          <p:spPr>
            <a:xfrm>
              <a:off x="6029266" y="4460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
            <p:cNvSpPr/>
            <p:nvPr/>
          </p:nvSpPr>
          <p:spPr>
            <a:xfrm>
              <a:off x="6066519" y="4094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
            <p:cNvSpPr/>
            <p:nvPr/>
          </p:nvSpPr>
          <p:spPr>
            <a:xfrm>
              <a:off x="5944500" y="4094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 name="Google Shape;129;p1"/>
          <p:cNvGrpSpPr/>
          <p:nvPr/>
        </p:nvGrpSpPr>
        <p:grpSpPr>
          <a:xfrm>
            <a:off x="8562175" y="593425"/>
            <a:ext cx="180859" cy="180123"/>
            <a:chOff x="6034925" y="548950"/>
            <a:chExt cx="180859" cy="180123"/>
          </a:xfrm>
        </p:grpSpPr>
        <p:sp>
          <p:nvSpPr>
            <p:cNvPr id="130" name="Google Shape;130;p1"/>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 name="Google Shape;134;p1"/>
          <p:cNvSpPr/>
          <p:nvPr/>
        </p:nvSpPr>
        <p:spPr>
          <a:xfrm>
            <a:off x="4473400" y="1701650"/>
            <a:ext cx="166850" cy="101475"/>
          </a:xfrm>
          <a:custGeom>
            <a:avLst/>
            <a:gdLst/>
            <a:ahLst/>
            <a:cxnLst/>
            <a:rect l="l" t="t" r="r" b="b"/>
            <a:pathLst>
              <a:path w="6674" h="4059" extrusionOk="0">
                <a:moveTo>
                  <a:pt x="1711" y="1"/>
                </a:moveTo>
                <a:lnTo>
                  <a:pt x="1040" y="403"/>
                </a:lnTo>
                <a:lnTo>
                  <a:pt x="303" y="1308"/>
                </a:lnTo>
                <a:lnTo>
                  <a:pt x="34" y="2013"/>
                </a:lnTo>
                <a:lnTo>
                  <a:pt x="1" y="2415"/>
                </a:lnTo>
                <a:lnTo>
                  <a:pt x="34" y="2750"/>
                </a:lnTo>
                <a:lnTo>
                  <a:pt x="269" y="3354"/>
                </a:lnTo>
                <a:lnTo>
                  <a:pt x="739" y="3823"/>
                </a:lnTo>
                <a:lnTo>
                  <a:pt x="1342" y="4058"/>
                </a:lnTo>
                <a:lnTo>
                  <a:pt x="1677" y="4058"/>
                </a:lnTo>
                <a:lnTo>
                  <a:pt x="1946" y="4025"/>
                </a:lnTo>
                <a:lnTo>
                  <a:pt x="2449" y="3857"/>
                </a:lnTo>
                <a:lnTo>
                  <a:pt x="2818" y="3488"/>
                </a:lnTo>
                <a:lnTo>
                  <a:pt x="3052" y="3019"/>
                </a:lnTo>
                <a:lnTo>
                  <a:pt x="3086" y="2750"/>
                </a:lnTo>
                <a:lnTo>
                  <a:pt x="3052" y="2516"/>
                </a:lnTo>
                <a:lnTo>
                  <a:pt x="2918" y="2147"/>
                </a:lnTo>
                <a:lnTo>
                  <a:pt x="2616" y="1845"/>
                </a:lnTo>
                <a:lnTo>
                  <a:pt x="2248" y="1677"/>
                </a:lnTo>
                <a:lnTo>
                  <a:pt x="2013" y="1644"/>
                </a:lnTo>
                <a:lnTo>
                  <a:pt x="1610" y="1677"/>
                </a:lnTo>
                <a:lnTo>
                  <a:pt x="1040" y="2180"/>
                </a:lnTo>
                <a:lnTo>
                  <a:pt x="973" y="2583"/>
                </a:lnTo>
                <a:lnTo>
                  <a:pt x="1007" y="2851"/>
                </a:lnTo>
                <a:lnTo>
                  <a:pt x="1275" y="3220"/>
                </a:lnTo>
                <a:lnTo>
                  <a:pt x="1476" y="3320"/>
                </a:lnTo>
                <a:lnTo>
                  <a:pt x="1644" y="3354"/>
                </a:lnTo>
                <a:lnTo>
                  <a:pt x="1677" y="3488"/>
                </a:lnTo>
                <a:lnTo>
                  <a:pt x="1644" y="3656"/>
                </a:lnTo>
                <a:lnTo>
                  <a:pt x="1476" y="3689"/>
                </a:lnTo>
                <a:lnTo>
                  <a:pt x="1242" y="3656"/>
                </a:lnTo>
                <a:lnTo>
                  <a:pt x="806" y="3455"/>
                </a:lnTo>
                <a:lnTo>
                  <a:pt x="504" y="3119"/>
                </a:lnTo>
                <a:lnTo>
                  <a:pt x="336" y="2650"/>
                </a:lnTo>
                <a:lnTo>
                  <a:pt x="336" y="2415"/>
                </a:lnTo>
                <a:lnTo>
                  <a:pt x="370" y="2080"/>
                </a:lnTo>
                <a:lnTo>
                  <a:pt x="604" y="1443"/>
                </a:lnTo>
                <a:lnTo>
                  <a:pt x="1309" y="671"/>
                </a:lnTo>
                <a:lnTo>
                  <a:pt x="1879" y="269"/>
                </a:lnTo>
                <a:lnTo>
                  <a:pt x="1711" y="1"/>
                </a:lnTo>
                <a:close/>
                <a:moveTo>
                  <a:pt x="5299" y="1"/>
                </a:moveTo>
                <a:lnTo>
                  <a:pt x="4628" y="403"/>
                </a:lnTo>
                <a:lnTo>
                  <a:pt x="3891" y="1308"/>
                </a:lnTo>
                <a:lnTo>
                  <a:pt x="3622" y="2013"/>
                </a:lnTo>
                <a:lnTo>
                  <a:pt x="3622" y="2415"/>
                </a:lnTo>
                <a:lnTo>
                  <a:pt x="3622" y="2750"/>
                </a:lnTo>
                <a:lnTo>
                  <a:pt x="3857" y="3354"/>
                </a:lnTo>
                <a:lnTo>
                  <a:pt x="4327" y="3823"/>
                </a:lnTo>
                <a:lnTo>
                  <a:pt x="4930" y="4058"/>
                </a:lnTo>
                <a:lnTo>
                  <a:pt x="5299" y="4058"/>
                </a:lnTo>
                <a:lnTo>
                  <a:pt x="5567" y="4025"/>
                </a:lnTo>
                <a:lnTo>
                  <a:pt x="6070" y="3857"/>
                </a:lnTo>
                <a:lnTo>
                  <a:pt x="6439" y="3488"/>
                </a:lnTo>
                <a:lnTo>
                  <a:pt x="6640" y="3019"/>
                </a:lnTo>
                <a:lnTo>
                  <a:pt x="6674" y="2750"/>
                </a:lnTo>
                <a:lnTo>
                  <a:pt x="6674" y="2516"/>
                </a:lnTo>
                <a:lnTo>
                  <a:pt x="6506" y="2147"/>
                </a:lnTo>
                <a:lnTo>
                  <a:pt x="6204" y="1845"/>
                </a:lnTo>
                <a:lnTo>
                  <a:pt x="5836" y="1677"/>
                </a:lnTo>
                <a:lnTo>
                  <a:pt x="5634" y="1644"/>
                </a:lnTo>
                <a:lnTo>
                  <a:pt x="5400" y="1644"/>
                </a:lnTo>
                <a:lnTo>
                  <a:pt x="5064" y="1778"/>
                </a:lnTo>
                <a:lnTo>
                  <a:pt x="4763" y="2046"/>
                </a:lnTo>
                <a:lnTo>
                  <a:pt x="4595" y="2381"/>
                </a:lnTo>
                <a:lnTo>
                  <a:pt x="4595" y="2583"/>
                </a:lnTo>
                <a:lnTo>
                  <a:pt x="4595" y="2851"/>
                </a:lnTo>
                <a:lnTo>
                  <a:pt x="4863" y="3220"/>
                </a:lnTo>
                <a:lnTo>
                  <a:pt x="5098" y="3320"/>
                </a:lnTo>
                <a:lnTo>
                  <a:pt x="5232" y="3354"/>
                </a:lnTo>
                <a:lnTo>
                  <a:pt x="5266" y="3488"/>
                </a:lnTo>
                <a:lnTo>
                  <a:pt x="5232" y="3656"/>
                </a:lnTo>
                <a:lnTo>
                  <a:pt x="5064" y="3689"/>
                </a:lnTo>
                <a:lnTo>
                  <a:pt x="4830" y="3656"/>
                </a:lnTo>
                <a:lnTo>
                  <a:pt x="4394" y="3455"/>
                </a:lnTo>
                <a:lnTo>
                  <a:pt x="4092" y="3119"/>
                </a:lnTo>
                <a:lnTo>
                  <a:pt x="3958" y="2650"/>
                </a:lnTo>
                <a:lnTo>
                  <a:pt x="3958" y="2415"/>
                </a:lnTo>
                <a:lnTo>
                  <a:pt x="3958" y="2080"/>
                </a:lnTo>
                <a:lnTo>
                  <a:pt x="4226" y="1443"/>
                </a:lnTo>
                <a:lnTo>
                  <a:pt x="4897" y="671"/>
                </a:lnTo>
                <a:lnTo>
                  <a:pt x="5500" y="269"/>
                </a:lnTo>
                <a:lnTo>
                  <a:pt x="5299" y="1"/>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5" name="Google Shape;135;p1"/>
          <p:cNvGrpSpPr/>
          <p:nvPr/>
        </p:nvGrpSpPr>
        <p:grpSpPr>
          <a:xfrm>
            <a:off x="4441825" y="1597325"/>
            <a:ext cx="270175" cy="269075"/>
            <a:chOff x="6214675" y="650238"/>
            <a:chExt cx="270175" cy="269075"/>
          </a:xfrm>
        </p:grpSpPr>
        <p:sp>
          <p:nvSpPr>
            <p:cNvPr id="136" name="Google Shape;136;p1"/>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1"/>
          <p:cNvGrpSpPr/>
          <p:nvPr/>
        </p:nvGrpSpPr>
        <p:grpSpPr>
          <a:xfrm>
            <a:off x="6266838" y="559875"/>
            <a:ext cx="270175" cy="269075"/>
            <a:chOff x="5944500" y="324350"/>
            <a:chExt cx="270175" cy="269075"/>
          </a:xfrm>
        </p:grpSpPr>
        <p:sp>
          <p:nvSpPr>
            <p:cNvPr id="141" name="Google Shape;141;p1"/>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 name="Google Shape;145;p1"/>
          <p:cNvGrpSpPr/>
          <p:nvPr/>
        </p:nvGrpSpPr>
        <p:grpSpPr>
          <a:xfrm>
            <a:off x="941188" y="405463"/>
            <a:ext cx="270175" cy="269075"/>
            <a:chOff x="5944500" y="324350"/>
            <a:chExt cx="270175" cy="269075"/>
          </a:xfrm>
        </p:grpSpPr>
        <p:sp>
          <p:nvSpPr>
            <p:cNvPr id="146" name="Google Shape;146;p1"/>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 name="Google Shape;150;p1"/>
          <p:cNvGrpSpPr/>
          <p:nvPr/>
        </p:nvGrpSpPr>
        <p:grpSpPr>
          <a:xfrm>
            <a:off x="1564875" y="4825000"/>
            <a:ext cx="180859" cy="180123"/>
            <a:chOff x="6034925" y="548950"/>
            <a:chExt cx="180859" cy="180123"/>
          </a:xfrm>
        </p:grpSpPr>
        <p:sp>
          <p:nvSpPr>
            <p:cNvPr id="151" name="Google Shape;151;p1"/>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 name="Google Shape;155;p1"/>
          <p:cNvGrpSpPr/>
          <p:nvPr/>
        </p:nvGrpSpPr>
        <p:grpSpPr>
          <a:xfrm>
            <a:off x="2132000" y="4469875"/>
            <a:ext cx="270175" cy="269075"/>
            <a:chOff x="6214675" y="650238"/>
            <a:chExt cx="270175" cy="269075"/>
          </a:xfrm>
        </p:grpSpPr>
        <p:sp>
          <p:nvSpPr>
            <p:cNvPr id="156" name="Google Shape;156;p1"/>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 name="Google Shape;160;p1"/>
          <p:cNvGrpSpPr/>
          <p:nvPr/>
        </p:nvGrpSpPr>
        <p:grpSpPr>
          <a:xfrm>
            <a:off x="2702000" y="174425"/>
            <a:ext cx="180859" cy="180123"/>
            <a:chOff x="6034925" y="548950"/>
            <a:chExt cx="180859" cy="180123"/>
          </a:xfrm>
        </p:grpSpPr>
        <p:sp>
          <p:nvSpPr>
            <p:cNvPr id="161" name="Google Shape;161;p1"/>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
          <p:cNvGrpSpPr/>
          <p:nvPr/>
        </p:nvGrpSpPr>
        <p:grpSpPr>
          <a:xfrm>
            <a:off x="5061804" y="1093836"/>
            <a:ext cx="3832149" cy="3135526"/>
            <a:chOff x="4864795" y="1394488"/>
            <a:chExt cx="3402423" cy="2783917"/>
          </a:xfrm>
        </p:grpSpPr>
        <p:sp>
          <p:nvSpPr>
            <p:cNvPr id="166" name="Google Shape;166;p1"/>
            <p:cNvSpPr/>
            <p:nvPr/>
          </p:nvSpPr>
          <p:spPr>
            <a:xfrm>
              <a:off x="5269673" y="1394488"/>
              <a:ext cx="2997545" cy="2783917"/>
            </a:xfrm>
            <a:custGeom>
              <a:avLst/>
              <a:gdLst/>
              <a:ahLst/>
              <a:cxnLst/>
              <a:rect l="l" t="t" r="r" b="b"/>
              <a:pathLst>
                <a:path w="166092" h="154255" extrusionOk="0">
                  <a:moveTo>
                    <a:pt x="118440" y="1"/>
                  </a:moveTo>
                  <a:lnTo>
                    <a:pt x="114450" y="34"/>
                  </a:lnTo>
                  <a:lnTo>
                    <a:pt x="110493" y="336"/>
                  </a:lnTo>
                  <a:lnTo>
                    <a:pt x="106637" y="1074"/>
                  </a:lnTo>
                  <a:lnTo>
                    <a:pt x="104725" y="1678"/>
                  </a:lnTo>
                  <a:lnTo>
                    <a:pt x="102847" y="2348"/>
                  </a:lnTo>
                  <a:lnTo>
                    <a:pt x="99293" y="4092"/>
                  </a:lnTo>
                  <a:lnTo>
                    <a:pt x="95973" y="6205"/>
                  </a:lnTo>
                  <a:lnTo>
                    <a:pt x="92754" y="8585"/>
                  </a:lnTo>
                  <a:lnTo>
                    <a:pt x="88093" y="12442"/>
                  </a:lnTo>
                  <a:lnTo>
                    <a:pt x="83398" y="16298"/>
                  </a:lnTo>
                  <a:lnTo>
                    <a:pt x="80179" y="18713"/>
                  </a:lnTo>
                  <a:lnTo>
                    <a:pt x="78502" y="19819"/>
                  </a:lnTo>
                  <a:lnTo>
                    <a:pt x="76859" y="20825"/>
                  </a:lnTo>
                  <a:lnTo>
                    <a:pt x="73472" y="22669"/>
                  </a:lnTo>
                  <a:lnTo>
                    <a:pt x="69985" y="24246"/>
                  </a:lnTo>
                  <a:lnTo>
                    <a:pt x="66397" y="25620"/>
                  </a:lnTo>
                  <a:lnTo>
                    <a:pt x="60864" y="27431"/>
                  </a:lnTo>
                  <a:lnTo>
                    <a:pt x="53319" y="29477"/>
                  </a:lnTo>
                  <a:lnTo>
                    <a:pt x="45740" y="31388"/>
                  </a:lnTo>
                  <a:lnTo>
                    <a:pt x="38262" y="33534"/>
                  </a:lnTo>
                  <a:lnTo>
                    <a:pt x="32830" y="35479"/>
                  </a:lnTo>
                  <a:lnTo>
                    <a:pt x="29309" y="36955"/>
                  </a:lnTo>
                  <a:lnTo>
                    <a:pt x="25888" y="38698"/>
                  </a:lnTo>
                  <a:lnTo>
                    <a:pt x="22636" y="40677"/>
                  </a:lnTo>
                  <a:lnTo>
                    <a:pt x="21060" y="41783"/>
                  </a:lnTo>
                  <a:lnTo>
                    <a:pt x="19450" y="42991"/>
                  </a:lnTo>
                  <a:lnTo>
                    <a:pt x="16466" y="45606"/>
                  </a:lnTo>
                  <a:lnTo>
                    <a:pt x="13716" y="48457"/>
                  </a:lnTo>
                  <a:lnTo>
                    <a:pt x="11201" y="51542"/>
                  </a:lnTo>
                  <a:lnTo>
                    <a:pt x="10061" y="53151"/>
                  </a:lnTo>
                  <a:lnTo>
                    <a:pt x="8921" y="54794"/>
                  </a:lnTo>
                  <a:lnTo>
                    <a:pt x="6909" y="58215"/>
                  </a:lnTo>
                  <a:lnTo>
                    <a:pt x="5165" y="61769"/>
                  </a:lnTo>
                  <a:lnTo>
                    <a:pt x="3656" y="65424"/>
                  </a:lnTo>
                  <a:lnTo>
                    <a:pt x="2415" y="69180"/>
                  </a:lnTo>
                  <a:lnTo>
                    <a:pt x="1443" y="73003"/>
                  </a:lnTo>
                  <a:lnTo>
                    <a:pt x="705" y="76926"/>
                  </a:lnTo>
                  <a:lnTo>
                    <a:pt x="235" y="80850"/>
                  </a:lnTo>
                  <a:lnTo>
                    <a:pt x="1" y="84840"/>
                  </a:lnTo>
                  <a:lnTo>
                    <a:pt x="34" y="88831"/>
                  </a:lnTo>
                  <a:lnTo>
                    <a:pt x="302" y="92788"/>
                  </a:lnTo>
                  <a:lnTo>
                    <a:pt x="839" y="96745"/>
                  </a:lnTo>
                  <a:lnTo>
                    <a:pt x="1610" y="100668"/>
                  </a:lnTo>
                  <a:lnTo>
                    <a:pt x="2616" y="104524"/>
                  </a:lnTo>
                  <a:lnTo>
                    <a:pt x="3857" y="108314"/>
                  </a:lnTo>
                  <a:lnTo>
                    <a:pt x="5366" y="112002"/>
                  </a:lnTo>
                  <a:lnTo>
                    <a:pt x="6204" y="113813"/>
                  </a:lnTo>
                  <a:lnTo>
                    <a:pt x="7110" y="115590"/>
                  </a:lnTo>
                  <a:lnTo>
                    <a:pt x="9055" y="119044"/>
                  </a:lnTo>
                  <a:lnTo>
                    <a:pt x="11201" y="122364"/>
                  </a:lnTo>
                  <a:lnTo>
                    <a:pt x="13582" y="125550"/>
                  </a:lnTo>
                  <a:lnTo>
                    <a:pt x="16097" y="128601"/>
                  </a:lnTo>
                  <a:lnTo>
                    <a:pt x="18813" y="131519"/>
                  </a:lnTo>
                  <a:lnTo>
                    <a:pt x="21663" y="134268"/>
                  </a:lnTo>
                  <a:lnTo>
                    <a:pt x="24681" y="136851"/>
                  </a:lnTo>
                  <a:lnTo>
                    <a:pt x="27833" y="139299"/>
                  </a:lnTo>
                  <a:lnTo>
                    <a:pt x="31086" y="141579"/>
                  </a:lnTo>
                  <a:lnTo>
                    <a:pt x="34506" y="143658"/>
                  </a:lnTo>
                  <a:lnTo>
                    <a:pt x="37994" y="145569"/>
                  </a:lnTo>
                  <a:lnTo>
                    <a:pt x="41582" y="147313"/>
                  </a:lnTo>
                  <a:lnTo>
                    <a:pt x="45271" y="148856"/>
                  </a:lnTo>
                  <a:lnTo>
                    <a:pt x="49026" y="150230"/>
                  </a:lnTo>
                  <a:lnTo>
                    <a:pt x="52849" y="151371"/>
                  </a:lnTo>
                  <a:lnTo>
                    <a:pt x="54761" y="151874"/>
                  </a:lnTo>
                  <a:lnTo>
                    <a:pt x="56706" y="152343"/>
                  </a:lnTo>
                  <a:lnTo>
                    <a:pt x="60595" y="153081"/>
                  </a:lnTo>
                  <a:lnTo>
                    <a:pt x="64519" y="153651"/>
                  </a:lnTo>
                  <a:lnTo>
                    <a:pt x="68476" y="154053"/>
                  </a:lnTo>
                  <a:lnTo>
                    <a:pt x="72433" y="154221"/>
                  </a:lnTo>
                  <a:lnTo>
                    <a:pt x="76423" y="154254"/>
                  </a:lnTo>
                  <a:lnTo>
                    <a:pt x="80380" y="154087"/>
                  </a:lnTo>
                  <a:lnTo>
                    <a:pt x="84371" y="153718"/>
                  </a:lnTo>
                  <a:lnTo>
                    <a:pt x="88294" y="153215"/>
                  </a:lnTo>
                  <a:lnTo>
                    <a:pt x="92217" y="152544"/>
                  </a:lnTo>
                  <a:lnTo>
                    <a:pt x="96141" y="151706"/>
                  </a:lnTo>
                  <a:lnTo>
                    <a:pt x="99997" y="150700"/>
                  </a:lnTo>
                  <a:lnTo>
                    <a:pt x="103820" y="149560"/>
                  </a:lnTo>
                  <a:lnTo>
                    <a:pt x="107609" y="148252"/>
                  </a:lnTo>
                  <a:lnTo>
                    <a:pt x="113142" y="146005"/>
                  </a:lnTo>
                  <a:lnTo>
                    <a:pt x="116764" y="144329"/>
                  </a:lnTo>
                  <a:lnTo>
                    <a:pt x="118843" y="143289"/>
                  </a:lnTo>
                  <a:lnTo>
                    <a:pt x="122800" y="141042"/>
                  </a:lnTo>
                  <a:lnTo>
                    <a:pt x="126589" y="138561"/>
                  </a:lnTo>
                  <a:lnTo>
                    <a:pt x="130211" y="135912"/>
                  </a:lnTo>
                  <a:lnTo>
                    <a:pt x="133598" y="133028"/>
                  </a:lnTo>
                  <a:lnTo>
                    <a:pt x="136817" y="129976"/>
                  </a:lnTo>
                  <a:lnTo>
                    <a:pt x="139868" y="126791"/>
                  </a:lnTo>
                  <a:lnTo>
                    <a:pt x="142719" y="123404"/>
                  </a:lnTo>
                  <a:lnTo>
                    <a:pt x="145401" y="119883"/>
                  </a:lnTo>
                  <a:lnTo>
                    <a:pt x="147916" y="116228"/>
                  </a:lnTo>
                  <a:lnTo>
                    <a:pt x="150230" y="112438"/>
                  </a:lnTo>
                  <a:lnTo>
                    <a:pt x="152410" y="108515"/>
                  </a:lnTo>
                  <a:lnTo>
                    <a:pt x="154388" y="104524"/>
                  </a:lnTo>
                  <a:lnTo>
                    <a:pt x="156199" y="100433"/>
                  </a:lnTo>
                  <a:lnTo>
                    <a:pt x="157876" y="96242"/>
                  </a:lnTo>
                  <a:lnTo>
                    <a:pt x="159385" y="91983"/>
                  </a:lnTo>
                  <a:lnTo>
                    <a:pt x="160055" y="89837"/>
                  </a:lnTo>
                  <a:lnTo>
                    <a:pt x="160760" y="87523"/>
                  </a:lnTo>
                  <a:lnTo>
                    <a:pt x="162000" y="82828"/>
                  </a:lnTo>
                  <a:lnTo>
                    <a:pt x="163107" y="78067"/>
                  </a:lnTo>
                  <a:lnTo>
                    <a:pt x="164012" y="73305"/>
                  </a:lnTo>
                  <a:lnTo>
                    <a:pt x="164784" y="68510"/>
                  </a:lnTo>
                  <a:lnTo>
                    <a:pt x="165354" y="63714"/>
                  </a:lnTo>
                  <a:lnTo>
                    <a:pt x="165756" y="58852"/>
                  </a:lnTo>
                  <a:lnTo>
                    <a:pt x="165991" y="54023"/>
                  </a:lnTo>
                  <a:lnTo>
                    <a:pt x="166058" y="51575"/>
                  </a:lnTo>
                  <a:lnTo>
                    <a:pt x="166091" y="49060"/>
                  </a:lnTo>
                  <a:lnTo>
                    <a:pt x="165957" y="43997"/>
                  </a:lnTo>
                  <a:lnTo>
                    <a:pt x="165588" y="38900"/>
                  </a:lnTo>
                  <a:lnTo>
                    <a:pt x="164918" y="33870"/>
                  </a:lnTo>
                  <a:lnTo>
                    <a:pt x="163811" y="28974"/>
                  </a:lnTo>
                  <a:lnTo>
                    <a:pt x="162302" y="24279"/>
                  </a:lnTo>
                  <a:lnTo>
                    <a:pt x="160793" y="20926"/>
                  </a:lnTo>
                  <a:lnTo>
                    <a:pt x="159619" y="18746"/>
                  </a:lnTo>
                  <a:lnTo>
                    <a:pt x="158278" y="16701"/>
                  </a:lnTo>
                  <a:lnTo>
                    <a:pt x="156803" y="14722"/>
                  </a:lnTo>
                  <a:lnTo>
                    <a:pt x="155998" y="13783"/>
                  </a:lnTo>
                  <a:lnTo>
                    <a:pt x="155160" y="12878"/>
                  </a:lnTo>
                  <a:lnTo>
                    <a:pt x="153449" y="11168"/>
                  </a:lnTo>
                  <a:lnTo>
                    <a:pt x="151571" y="9625"/>
                  </a:lnTo>
                  <a:lnTo>
                    <a:pt x="149627" y="8217"/>
                  </a:lnTo>
                  <a:lnTo>
                    <a:pt x="146541" y="6339"/>
                  </a:lnTo>
                  <a:lnTo>
                    <a:pt x="142149" y="4293"/>
                  </a:lnTo>
                  <a:lnTo>
                    <a:pt x="137521" y="2684"/>
                  </a:lnTo>
                  <a:lnTo>
                    <a:pt x="132726" y="1510"/>
                  </a:lnTo>
                  <a:lnTo>
                    <a:pt x="127830" y="705"/>
                  </a:lnTo>
                  <a:lnTo>
                    <a:pt x="122900" y="202"/>
                  </a:lnTo>
                  <a:lnTo>
                    <a:pt x="120419" y="68"/>
                  </a:lnTo>
                  <a:lnTo>
                    <a:pt x="11844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
            <p:cNvSpPr/>
            <p:nvPr/>
          </p:nvSpPr>
          <p:spPr>
            <a:xfrm>
              <a:off x="5375575" y="1544561"/>
              <a:ext cx="2273137" cy="1746601"/>
            </a:xfrm>
            <a:custGeom>
              <a:avLst/>
              <a:gdLst/>
              <a:ahLst/>
              <a:cxnLst/>
              <a:rect l="l" t="t" r="r" b="b"/>
              <a:pathLst>
                <a:path w="125953" h="96778" extrusionOk="0">
                  <a:moveTo>
                    <a:pt x="4193" y="0"/>
                  </a:moveTo>
                  <a:lnTo>
                    <a:pt x="3287" y="201"/>
                  </a:lnTo>
                  <a:lnTo>
                    <a:pt x="2449" y="537"/>
                  </a:lnTo>
                  <a:lnTo>
                    <a:pt x="1678" y="1040"/>
                  </a:lnTo>
                  <a:lnTo>
                    <a:pt x="1041" y="1677"/>
                  </a:lnTo>
                  <a:lnTo>
                    <a:pt x="538" y="2448"/>
                  </a:lnTo>
                  <a:lnTo>
                    <a:pt x="202" y="3286"/>
                  </a:lnTo>
                  <a:lnTo>
                    <a:pt x="1" y="4192"/>
                  </a:lnTo>
                  <a:lnTo>
                    <a:pt x="1" y="4695"/>
                  </a:lnTo>
                  <a:lnTo>
                    <a:pt x="1" y="92083"/>
                  </a:lnTo>
                  <a:lnTo>
                    <a:pt x="1" y="92552"/>
                  </a:lnTo>
                  <a:lnTo>
                    <a:pt x="202" y="93491"/>
                  </a:lnTo>
                  <a:lnTo>
                    <a:pt x="538" y="94330"/>
                  </a:lnTo>
                  <a:lnTo>
                    <a:pt x="1041" y="95067"/>
                  </a:lnTo>
                  <a:lnTo>
                    <a:pt x="1678" y="95704"/>
                  </a:lnTo>
                  <a:lnTo>
                    <a:pt x="2449" y="96207"/>
                  </a:lnTo>
                  <a:lnTo>
                    <a:pt x="3287" y="96576"/>
                  </a:lnTo>
                  <a:lnTo>
                    <a:pt x="4226" y="96777"/>
                  </a:lnTo>
                  <a:lnTo>
                    <a:pt x="121727" y="96777"/>
                  </a:lnTo>
                  <a:lnTo>
                    <a:pt x="122632" y="96576"/>
                  </a:lnTo>
                  <a:lnTo>
                    <a:pt x="123471" y="96207"/>
                  </a:lnTo>
                  <a:lnTo>
                    <a:pt x="124242" y="95704"/>
                  </a:lnTo>
                  <a:lnTo>
                    <a:pt x="124879" y="95067"/>
                  </a:lnTo>
                  <a:lnTo>
                    <a:pt x="125382" y="94330"/>
                  </a:lnTo>
                  <a:lnTo>
                    <a:pt x="125718" y="93458"/>
                  </a:lnTo>
                  <a:lnTo>
                    <a:pt x="125919" y="92552"/>
                  </a:lnTo>
                  <a:lnTo>
                    <a:pt x="125952" y="92083"/>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
            <p:cNvSpPr/>
            <p:nvPr/>
          </p:nvSpPr>
          <p:spPr>
            <a:xfrm>
              <a:off x="5802236" y="1795738"/>
              <a:ext cx="1332663" cy="1336291"/>
            </a:xfrm>
            <a:custGeom>
              <a:avLst/>
              <a:gdLst/>
              <a:ahLst/>
              <a:cxnLst/>
              <a:rect l="l" t="t" r="r" b="b"/>
              <a:pathLst>
                <a:path w="73842" h="74043" extrusionOk="0">
                  <a:moveTo>
                    <a:pt x="36955" y="24145"/>
                  </a:moveTo>
                  <a:lnTo>
                    <a:pt x="39134" y="24379"/>
                  </a:lnTo>
                  <a:lnTo>
                    <a:pt x="41281" y="24949"/>
                  </a:lnTo>
                  <a:lnTo>
                    <a:pt x="43326" y="25888"/>
                  </a:lnTo>
                  <a:lnTo>
                    <a:pt x="45170" y="27196"/>
                  </a:lnTo>
                  <a:lnTo>
                    <a:pt x="46042" y="27967"/>
                  </a:lnTo>
                  <a:lnTo>
                    <a:pt x="46378" y="28336"/>
                  </a:lnTo>
                  <a:lnTo>
                    <a:pt x="46713" y="28705"/>
                  </a:lnTo>
                  <a:lnTo>
                    <a:pt x="47451" y="29610"/>
                  </a:lnTo>
                  <a:lnTo>
                    <a:pt x="48624" y="31589"/>
                  </a:lnTo>
                  <a:lnTo>
                    <a:pt x="49429" y="33735"/>
                  </a:lnTo>
                  <a:lnTo>
                    <a:pt x="49865" y="36015"/>
                  </a:lnTo>
                  <a:lnTo>
                    <a:pt x="49899" y="37155"/>
                  </a:lnTo>
                  <a:lnTo>
                    <a:pt x="49899" y="37256"/>
                  </a:lnTo>
                  <a:lnTo>
                    <a:pt x="49865" y="38430"/>
                  </a:lnTo>
                  <a:lnTo>
                    <a:pt x="49463" y="40643"/>
                  </a:lnTo>
                  <a:lnTo>
                    <a:pt x="48691" y="42756"/>
                  </a:lnTo>
                  <a:lnTo>
                    <a:pt x="47585" y="44667"/>
                  </a:lnTo>
                  <a:lnTo>
                    <a:pt x="46210" y="46377"/>
                  </a:lnTo>
                  <a:lnTo>
                    <a:pt x="44533" y="47853"/>
                  </a:lnTo>
                  <a:lnTo>
                    <a:pt x="42622" y="48993"/>
                  </a:lnTo>
                  <a:lnTo>
                    <a:pt x="40509" y="49831"/>
                  </a:lnTo>
                  <a:lnTo>
                    <a:pt x="39369" y="50099"/>
                  </a:lnTo>
                  <a:lnTo>
                    <a:pt x="38229" y="50267"/>
                  </a:lnTo>
                  <a:lnTo>
                    <a:pt x="35949" y="50334"/>
                  </a:lnTo>
                  <a:lnTo>
                    <a:pt x="33736" y="49999"/>
                  </a:lnTo>
                  <a:lnTo>
                    <a:pt x="31656" y="49295"/>
                  </a:lnTo>
                  <a:lnTo>
                    <a:pt x="29712" y="48255"/>
                  </a:lnTo>
                  <a:lnTo>
                    <a:pt x="27934" y="46914"/>
                  </a:lnTo>
                  <a:lnTo>
                    <a:pt x="26425" y="45237"/>
                  </a:lnTo>
                  <a:lnTo>
                    <a:pt x="25218" y="43326"/>
                  </a:lnTo>
                  <a:lnTo>
                    <a:pt x="24749" y="42286"/>
                  </a:lnTo>
                  <a:lnTo>
                    <a:pt x="24313" y="41179"/>
                  </a:lnTo>
                  <a:lnTo>
                    <a:pt x="23810" y="38966"/>
                  </a:lnTo>
                  <a:lnTo>
                    <a:pt x="23709" y="36753"/>
                  </a:lnTo>
                  <a:lnTo>
                    <a:pt x="24011" y="34540"/>
                  </a:lnTo>
                  <a:lnTo>
                    <a:pt x="24648" y="32427"/>
                  </a:lnTo>
                  <a:lnTo>
                    <a:pt x="25620" y="30449"/>
                  </a:lnTo>
                  <a:lnTo>
                    <a:pt x="26928" y="28638"/>
                  </a:lnTo>
                  <a:lnTo>
                    <a:pt x="28571" y="27062"/>
                  </a:lnTo>
                  <a:lnTo>
                    <a:pt x="29510" y="26391"/>
                  </a:lnTo>
                  <a:lnTo>
                    <a:pt x="30516" y="25788"/>
                  </a:lnTo>
                  <a:lnTo>
                    <a:pt x="32595" y="24849"/>
                  </a:lnTo>
                  <a:lnTo>
                    <a:pt x="34742" y="24312"/>
                  </a:lnTo>
                  <a:lnTo>
                    <a:pt x="36955" y="24145"/>
                  </a:lnTo>
                  <a:close/>
                  <a:moveTo>
                    <a:pt x="32864" y="1"/>
                  </a:moveTo>
                  <a:lnTo>
                    <a:pt x="31086" y="7009"/>
                  </a:lnTo>
                  <a:lnTo>
                    <a:pt x="29309" y="7411"/>
                  </a:lnTo>
                  <a:lnTo>
                    <a:pt x="25855" y="8518"/>
                  </a:lnTo>
                  <a:lnTo>
                    <a:pt x="24179" y="9256"/>
                  </a:lnTo>
                  <a:lnTo>
                    <a:pt x="18646" y="4494"/>
                  </a:lnTo>
                  <a:lnTo>
                    <a:pt x="12341" y="8786"/>
                  </a:lnTo>
                  <a:lnTo>
                    <a:pt x="14957" y="15594"/>
                  </a:lnTo>
                  <a:lnTo>
                    <a:pt x="13750" y="16901"/>
                  </a:lnTo>
                  <a:lnTo>
                    <a:pt x="11604" y="19785"/>
                  </a:lnTo>
                  <a:lnTo>
                    <a:pt x="10665" y="21361"/>
                  </a:lnTo>
                  <a:lnTo>
                    <a:pt x="3421" y="20624"/>
                  </a:lnTo>
                  <a:lnTo>
                    <a:pt x="806" y="27867"/>
                  </a:lnTo>
                  <a:lnTo>
                    <a:pt x="6775" y="31924"/>
                  </a:lnTo>
                  <a:lnTo>
                    <a:pt x="6574" y="33232"/>
                  </a:lnTo>
                  <a:lnTo>
                    <a:pt x="6372" y="35781"/>
                  </a:lnTo>
                  <a:lnTo>
                    <a:pt x="6372" y="37088"/>
                  </a:lnTo>
                  <a:lnTo>
                    <a:pt x="6305" y="38161"/>
                  </a:lnTo>
                  <a:lnTo>
                    <a:pt x="6372" y="39235"/>
                  </a:lnTo>
                  <a:lnTo>
                    <a:pt x="1" y="42789"/>
                  </a:lnTo>
                  <a:lnTo>
                    <a:pt x="2013" y="50200"/>
                  </a:lnTo>
                  <a:lnTo>
                    <a:pt x="9189" y="50200"/>
                  </a:lnTo>
                  <a:lnTo>
                    <a:pt x="9726" y="51307"/>
                  </a:lnTo>
                  <a:lnTo>
                    <a:pt x="10933" y="53419"/>
                  </a:lnTo>
                  <a:lnTo>
                    <a:pt x="11604" y="54459"/>
                  </a:lnTo>
                  <a:lnTo>
                    <a:pt x="12308" y="55465"/>
                  </a:lnTo>
                  <a:lnTo>
                    <a:pt x="13079" y="56471"/>
                  </a:lnTo>
                  <a:lnTo>
                    <a:pt x="9994" y="62876"/>
                  </a:lnTo>
                  <a:lnTo>
                    <a:pt x="15929" y="67839"/>
                  </a:lnTo>
                  <a:lnTo>
                    <a:pt x="21630" y="63546"/>
                  </a:lnTo>
                  <a:lnTo>
                    <a:pt x="23273" y="64452"/>
                  </a:lnTo>
                  <a:lnTo>
                    <a:pt x="26727" y="65927"/>
                  </a:lnTo>
                  <a:lnTo>
                    <a:pt x="28538" y="66464"/>
                  </a:lnTo>
                  <a:lnTo>
                    <a:pt x="29678" y="73372"/>
                  </a:lnTo>
                  <a:lnTo>
                    <a:pt x="37391" y="74042"/>
                  </a:lnTo>
                  <a:lnTo>
                    <a:pt x="39671" y="67537"/>
                  </a:lnTo>
                  <a:lnTo>
                    <a:pt x="41549" y="67302"/>
                  </a:lnTo>
                  <a:lnTo>
                    <a:pt x="45271" y="66497"/>
                  </a:lnTo>
                  <a:lnTo>
                    <a:pt x="47048" y="65927"/>
                  </a:lnTo>
                  <a:lnTo>
                    <a:pt x="51944" y="70823"/>
                  </a:lnTo>
                  <a:lnTo>
                    <a:pt x="58617" y="66967"/>
                  </a:lnTo>
                  <a:lnTo>
                    <a:pt x="56773" y="60294"/>
                  </a:lnTo>
                  <a:lnTo>
                    <a:pt x="58215" y="59053"/>
                  </a:lnTo>
                  <a:lnTo>
                    <a:pt x="60797" y="56270"/>
                  </a:lnTo>
                  <a:lnTo>
                    <a:pt x="61937" y="54727"/>
                  </a:lnTo>
                  <a:lnTo>
                    <a:pt x="68711" y="55968"/>
                  </a:lnTo>
                  <a:lnTo>
                    <a:pt x="71964" y="48959"/>
                  </a:lnTo>
                  <a:lnTo>
                    <a:pt x="66632" y="44667"/>
                  </a:lnTo>
                  <a:lnTo>
                    <a:pt x="67034" y="42856"/>
                  </a:lnTo>
                  <a:lnTo>
                    <a:pt x="67470" y="39134"/>
                  </a:lnTo>
                  <a:lnTo>
                    <a:pt x="67470" y="37256"/>
                  </a:lnTo>
                  <a:lnTo>
                    <a:pt x="73841" y="34406"/>
                  </a:lnTo>
                  <a:lnTo>
                    <a:pt x="72500" y="26794"/>
                  </a:lnTo>
                  <a:lnTo>
                    <a:pt x="65458" y="26224"/>
                  </a:lnTo>
                  <a:lnTo>
                    <a:pt x="64754" y="24480"/>
                  </a:lnTo>
                  <a:lnTo>
                    <a:pt x="63010" y="21194"/>
                  </a:lnTo>
                  <a:lnTo>
                    <a:pt x="61937" y="19651"/>
                  </a:lnTo>
                  <a:lnTo>
                    <a:pt x="64150" y="15929"/>
                  </a:lnTo>
                  <a:lnTo>
                    <a:pt x="65559" y="13548"/>
                  </a:lnTo>
                  <a:lnTo>
                    <a:pt x="60093" y="8116"/>
                  </a:lnTo>
                  <a:lnTo>
                    <a:pt x="53990" y="11804"/>
                  </a:lnTo>
                  <a:lnTo>
                    <a:pt x="52682" y="10899"/>
                  </a:lnTo>
                  <a:lnTo>
                    <a:pt x="49865" y="9390"/>
                  </a:lnTo>
                  <a:lnTo>
                    <a:pt x="46948" y="8183"/>
                  </a:lnTo>
                  <a:lnTo>
                    <a:pt x="43896" y="7277"/>
                  </a:lnTo>
                  <a:lnTo>
                    <a:pt x="42320" y="6975"/>
                  </a:lnTo>
                  <a:lnTo>
                    <a:pt x="4057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
            <p:cNvSpPr/>
            <p:nvPr/>
          </p:nvSpPr>
          <p:spPr>
            <a:xfrm>
              <a:off x="7214164" y="1954899"/>
              <a:ext cx="298379" cy="303830"/>
            </a:xfrm>
            <a:custGeom>
              <a:avLst/>
              <a:gdLst/>
              <a:ahLst/>
              <a:cxnLst/>
              <a:rect l="l" t="t" r="r" b="b"/>
              <a:pathLst>
                <a:path w="16533" h="16835" extrusionOk="0">
                  <a:moveTo>
                    <a:pt x="8652" y="4125"/>
                  </a:moveTo>
                  <a:lnTo>
                    <a:pt x="9524" y="4293"/>
                  </a:lnTo>
                  <a:lnTo>
                    <a:pt x="10295" y="4628"/>
                  </a:lnTo>
                  <a:lnTo>
                    <a:pt x="10999" y="5098"/>
                  </a:lnTo>
                  <a:lnTo>
                    <a:pt x="11603" y="5668"/>
                  </a:lnTo>
                  <a:lnTo>
                    <a:pt x="12072" y="6372"/>
                  </a:lnTo>
                  <a:lnTo>
                    <a:pt x="12408" y="7143"/>
                  </a:lnTo>
                  <a:lnTo>
                    <a:pt x="12575" y="8015"/>
                  </a:lnTo>
                  <a:lnTo>
                    <a:pt x="12575" y="8451"/>
                  </a:lnTo>
                  <a:lnTo>
                    <a:pt x="12609" y="8485"/>
                  </a:lnTo>
                  <a:lnTo>
                    <a:pt x="12575" y="9189"/>
                  </a:lnTo>
                  <a:lnTo>
                    <a:pt x="12173" y="10463"/>
                  </a:lnTo>
                  <a:lnTo>
                    <a:pt x="11435" y="11503"/>
                  </a:lnTo>
                  <a:lnTo>
                    <a:pt x="10463" y="12274"/>
                  </a:lnTo>
                  <a:lnTo>
                    <a:pt x="9323" y="12743"/>
                  </a:lnTo>
                  <a:lnTo>
                    <a:pt x="8082" y="12878"/>
                  </a:lnTo>
                  <a:lnTo>
                    <a:pt x="6841" y="12676"/>
                  </a:lnTo>
                  <a:lnTo>
                    <a:pt x="5667" y="12073"/>
                  </a:lnTo>
                  <a:lnTo>
                    <a:pt x="5131" y="11570"/>
                  </a:lnTo>
                  <a:lnTo>
                    <a:pt x="4661" y="11033"/>
                  </a:lnTo>
                  <a:lnTo>
                    <a:pt x="4024" y="9860"/>
                  </a:lnTo>
                  <a:lnTo>
                    <a:pt x="3823" y="8619"/>
                  </a:lnTo>
                  <a:lnTo>
                    <a:pt x="3957" y="7378"/>
                  </a:lnTo>
                  <a:lnTo>
                    <a:pt x="4427" y="6238"/>
                  </a:lnTo>
                  <a:lnTo>
                    <a:pt x="5198" y="5266"/>
                  </a:lnTo>
                  <a:lnTo>
                    <a:pt x="6238" y="4561"/>
                  </a:lnTo>
                  <a:lnTo>
                    <a:pt x="7512" y="4159"/>
                  </a:lnTo>
                  <a:lnTo>
                    <a:pt x="8216" y="4125"/>
                  </a:lnTo>
                  <a:close/>
                  <a:moveTo>
                    <a:pt x="8015" y="1"/>
                  </a:moveTo>
                  <a:lnTo>
                    <a:pt x="7713" y="34"/>
                  </a:lnTo>
                  <a:lnTo>
                    <a:pt x="7244" y="403"/>
                  </a:lnTo>
                  <a:lnTo>
                    <a:pt x="7143" y="671"/>
                  </a:lnTo>
                  <a:lnTo>
                    <a:pt x="7042" y="1107"/>
                  </a:lnTo>
                  <a:lnTo>
                    <a:pt x="6942" y="1309"/>
                  </a:lnTo>
                  <a:lnTo>
                    <a:pt x="6640" y="1644"/>
                  </a:lnTo>
                  <a:lnTo>
                    <a:pt x="6405" y="1711"/>
                  </a:lnTo>
                  <a:lnTo>
                    <a:pt x="6103" y="1812"/>
                  </a:lnTo>
                  <a:lnTo>
                    <a:pt x="5802" y="1912"/>
                  </a:lnTo>
                  <a:lnTo>
                    <a:pt x="5567" y="1979"/>
                  </a:lnTo>
                  <a:lnTo>
                    <a:pt x="5131" y="1879"/>
                  </a:lnTo>
                  <a:lnTo>
                    <a:pt x="4930" y="1745"/>
                  </a:lnTo>
                  <a:lnTo>
                    <a:pt x="4594" y="1476"/>
                  </a:lnTo>
                  <a:lnTo>
                    <a:pt x="4326" y="1309"/>
                  </a:lnTo>
                  <a:lnTo>
                    <a:pt x="3790" y="1275"/>
                  </a:lnTo>
                  <a:lnTo>
                    <a:pt x="3521" y="1409"/>
                  </a:lnTo>
                  <a:lnTo>
                    <a:pt x="3220" y="1610"/>
                  </a:lnTo>
                  <a:lnTo>
                    <a:pt x="2985" y="1812"/>
                  </a:lnTo>
                  <a:lnTo>
                    <a:pt x="2817" y="2348"/>
                  </a:lnTo>
                  <a:lnTo>
                    <a:pt x="2884" y="2650"/>
                  </a:lnTo>
                  <a:lnTo>
                    <a:pt x="3052" y="3052"/>
                  </a:lnTo>
                  <a:lnTo>
                    <a:pt x="3119" y="3287"/>
                  </a:lnTo>
                  <a:lnTo>
                    <a:pt x="3052" y="3723"/>
                  </a:lnTo>
                  <a:lnTo>
                    <a:pt x="2918" y="3924"/>
                  </a:lnTo>
                  <a:lnTo>
                    <a:pt x="2717" y="4192"/>
                  </a:lnTo>
                  <a:lnTo>
                    <a:pt x="2515" y="4427"/>
                  </a:lnTo>
                  <a:lnTo>
                    <a:pt x="2381" y="4628"/>
                  </a:lnTo>
                  <a:lnTo>
                    <a:pt x="1945" y="4830"/>
                  </a:lnTo>
                  <a:lnTo>
                    <a:pt x="1711" y="4830"/>
                  </a:lnTo>
                  <a:lnTo>
                    <a:pt x="1308" y="4763"/>
                  </a:lnTo>
                  <a:lnTo>
                    <a:pt x="1006" y="4763"/>
                  </a:lnTo>
                  <a:lnTo>
                    <a:pt x="503" y="5064"/>
                  </a:lnTo>
                  <a:lnTo>
                    <a:pt x="403" y="5333"/>
                  </a:lnTo>
                  <a:lnTo>
                    <a:pt x="269" y="5735"/>
                  </a:lnTo>
                  <a:lnTo>
                    <a:pt x="168" y="6003"/>
                  </a:lnTo>
                  <a:lnTo>
                    <a:pt x="336" y="6540"/>
                  </a:lnTo>
                  <a:lnTo>
                    <a:pt x="570" y="6741"/>
                  </a:lnTo>
                  <a:lnTo>
                    <a:pt x="973" y="7009"/>
                  </a:lnTo>
                  <a:lnTo>
                    <a:pt x="1140" y="7177"/>
                  </a:lnTo>
                  <a:lnTo>
                    <a:pt x="1342" y="7579"/>
                  </a:lnTo>
                  <a:lnTo>
                    <a:pt x="1342" y="7814"/>
                  </a:lnTo>
                  <a:lnTo>
                    <a:pt x="1308" y="8149"/>
                  </a:lnTo>
                  <a:lnTo>
                    <a:pt x="1308" y="8485"/>
                  </a:lnTo>
                  <a:lnTo>
                    <a:pt x="1275" y="8719"/>
                  </a:lnTo>
                  <a:lnTo>
                    <a:pt x="1040" y="9088"/>
                  </a:lnTo>
                  <a:lnTo>
                    <a:pt x="872" y="9222"/>
                  </a:lnTo>
                  <a:lnTo>
                    <a:pt x="470" y="9457"/>
                  </a:lnTo>
                  <a:lnTo>
                    <a:pt x="202" y="9625"/>
                  </a:lnTo>
                  <a:lnTo>
                    <a:pt x="0" y="10128"/>
                  </a:lnTo>
                  <a:lnTo>
                    <a:pt x="34" y="10430"/>
                  </a:lnTo>
                  <a:lnTo>
                    <a:pt x="134" y="10832"/>
                  </a:lnTo>
                  <a:lnTo>
                    <a:pt x="235" y="11100"/>
                  </a:lnTo>
                  <a:lnTo>
                    <a:pt x="705" y="11436"/>
                  </a:lnTo>
                  <a:lnTo>
                    <a:pt x="1006" y="11469"/>
                  </a:lnTo>
                  <a:lnTo>
                    <a:pt x="1643" y="11469"/>
                  </a:lnTo>
                  <a:lnTo>
                    <a:pt x="2046" y="11704"/>
                  </a:lnTo>
                  <a:lnTo>
                    <a:pt x="2180" y="11872"/>
                  </a:lnTo>
                  <a:lnTo>
                    <a:pt x="2348" y="12207"/>
                  </a:lnTo>
                  <a:lnTo>
                    <a:pt x="2549" y="12475"/>
                  </a:lnTo>
                  <a:lnTo>
                    <a:pt x="2649" y="12676"/>
                  </a:lnTo>
                  <a:lnTo>
                    <a:pt x="2683" y="13112"/>
                  </a:lnTo>
                  <a:lnTo>
                    <a:pt x="2616" y="13347"/>
                  </a:lnTo>
                  <a:lnTo>
                    <a:pt x="2448" y="13716"/>
                  </a:lnTo>
                  <a:lnTo>
                    <a:pt x="2348" y="13984"/>
                  </a:lnTo>
                  <a:lnTo>
                    <a:pt x="2448" y="14554"/>
                  </a:lnTo>
                  <a:lnTo>
                    <a:pt x="2649" y="14755"/>
                  </a:lnTo>
                  <a:lnTo>
                    <a:pt x="2951" y="15024"/>
                  </a:lnTo>
                  <a:lnTo>
                    <a:pt x="3220" y="15191"/>
                  </a:lnTo>
                  <a:lnTo>
                    <a:pt x="3790" y="15191"/>
                  </a:lnTo>
                  <a:lnTo>
                    <a:pt x="4024" y="15057"/>
                  </a:lnTo>
                  <a:lnTo>
                    <a:pt x="4360" y="14823"/>
                  </a:lnTo>
                  <a:lnTo>
                    <a:pt x="4527" y="14722"/>
                  </a:lnTo>
                  <a:lnTo>
                    <a:pt x="4997" y="14688"/>
                  </a:lnTo>
                  <a:lnTo>
                    <a:pt x="5198" y="14755"/>
                  </a:lnTo>
                  <a:lnTo>
                    <a:pt x="5533" y="14890"/>
                  </a:lnTo>
                  <a:lnTo>
                    <a:pt x="5869" y="15024"/>
                  </a:lnTo>
                  <a:lnTo>
                    <a:pt x="6070" y="15124"/>
                  </a:lnTo>
                  <a:lnTo>
                    <a:pt x="6372" y="15493"/>
                  </a:lnTo>
                  <a:lnTo>
                    <a:pt x="6439" y="15694"/>
                  </a:lnTo>
                  <a:lnTo>
                    <a:pt x="6506" y="16063"/>
                  </a:lnTo>
                  <a:lnTo>
                    <a:pt x="6573" y="16365"/>
                  </a:lnTo>
                  <a:lnTo>
                    <a:pt x="7009" y="16734"/>
                  </a:lnTo>
                  <a:lnTo>
                    <a:pt x="7277" y="16801"/>
                  </a:lnTo>
                  <a:lnTo>
                    <a:pt x="7679" y="16835"/>
                  </a:lnTo>
                  <a:lnTo>
                    <a:pt x="7981" y="16835"/>
                  </a:lnTo>
                  <a:lnTo>
                    <a:pt x="8451" y="16533"/>
                  </a:lnTo>
                  <a:lnTo>
                    <a:pt x="8585" y="16264"/>
                  </a:lnTo>
                  <a:lnTo>
                    <a:pt x="8685" y="15929"/>
                  </a:lnTo>
                  <a:lnTo>
                    <a:pt x="8786" y="15694"/>
                  </a:lnTo>
                  <a:lnTo>
                    <a:pt x="9155" y="15393"/>
                  </a:lnTo>
                  <a:lnTo>
                    <a:pt x="9356" y="15359"/>
                  </a:lnTo>
                  <a:lnTo>
                    <a:pt x="9725" y="15292"/>
                  </a:lnTo>
                  <a:lnTo>
                    <a:pt x="10094" y="15191"/>
                  </a:lnTo>
                  <a:lnTo>
                    <a:pt x="10329" y="15158"/>
                  </a:lnTo>
                  <a:lnTo>
                    <a:pt x="10765" y="15258"/>
                  </a:lnTo>
                  <a:lnTo>
                    <a:pt x="10932" y="15426"/>
                  </a:lnTo>
                  <a:lnTo>
                    <a:pt x="11200" y="15694"/>
                  </a:lnTo>
                  <a:lnTo>
                    <a:pt x="11402" y="15862"/>
                  </a:lnTo>
                  <a:lnTo>
                    <a:pt x="11972" y="15929"/>
                  </a:lnTo>
                  <a:lnTo>
                    <a:pt x="12240" y="15829"/>
                  </a:lnTo>
                  <a:lnTo>
                    <a:pt x="12575" y="15627"/>
                  </a:lnTo>
                  <a:lnTo>
                    <a:pt x="12844" y="15460"/>
                  </a:lnTo>
                  <a:lnTo>
                    <a:pt x="13045" y="14923"/>
                  </a:lnTo>
                  <a:lnTo>
                    <a:pt x="13011" y="14621"/>
                  </a:lnTo>
                  <a:lnTo>
                    <a:pt x="12911" y="14286"/>
                  </a:lnTo>
                  <a:lnTo>
                    <a:pt x="12877" y="14051"/>
                  </a:lnTo>
                  <a:lnTo>
                    <a:pt x="12978" y="13615"/>
                  </a:lnTo>
                  <a:lnTo>
                    <a:pt x="13145" y="13448"/>
                  </a:lnTo>
                  <a:lnTo>
                    <a:pt x="13380" y="13179"/>
                  </a:lnTo>
                  <a:lnTo>
                    <a:pt x="13648" y="12878"/>
                  </a:lnTo>
                  <a:lnTo>
                    <a:pt x="13816" y="12710"/>
                  </a:lnTo>
                  <a:lnTo>
                    <a:pt x="14252" y="12542"/>
                  </a:lnTo>
                  <a:lnTo>
                    <a:pt x="14487" y="12576"/>
                  </a:lnTo>
                  <a:lnTo>
                    <a:pt x="14822" y="12643"/>
                  </a:lnTo>
                  <a:lnTo>
                    <a:pt x="15124" y="12676"/>
                  </a:lnTo>
                  <a:lnTo>
                    <a:pt x="15627" y="12408"/>
                  </a:lnTo>
                  <a:lnTo>
                    <a:pt x="15761" y="12173"/>
                  </a:lnTo>
                  <a:lnTo>
                    <a:pt x="15929" y="11805"/>
                  </a:lnTo>
                  <a:lnTo>
                    <a:pt x="16029" y="11503"/>
                  </a:lnTo>
                  <a:lnTo>
                    <a:pt x="15895" y="10966"/>
                  </a:lnTo>
                  <a:lnTo>
                    <a:pt x="15694" y="10765"/>
                  </a:lnTo>
                  <a:lnTo>
                    <a:pt x="15426" y="10530"/>
                  </a:lnTo>
                  <a:lnTo>
                    <a:pt x="15258" y="10396"/>
                  </a:lnTo>
                  <a:lnTo>
                    <a:pt x="15090" y="9960"/>
                  </a:lnTo>
                  <a:lnTo>
                    <a:pt x="15124" y="9725"/>
                  </a:lnTo>
                  <a:lnTo>
                    <a:pt x="15157" y="9357"/>
                  </a:lnTo>
                  <a:lnTo>
                    <a:pt x="15191" y="8954"/>
                  </a:lnTo>
                  <a:lnTo>
                    <a:pt x="15224" y="8719"/>
                  </a:lnTo>
                  <a:lnTo>
                    <a:pt x="15493" y="8384"/>
                  </a:lnTo>
                  <a:lnTo>
                    <a:pt x="15694" y="8250"/>
                  </a:lnTo>
                  <a:lnTo>
                    <a:pt x="16029" y="8116"/>
                  </a:lnTo>
                  <a:lnTo>
                    <a:pt x="16264" y="7948"/>
                  </a:lnTo>
                  <a:lnTo>
                    <a:pt x="16532" y="7445"/>
                  </a:lnTo>
                  <a:lnTo>
                    <a:pt x="16532" y="7177"/>
                  </a:lnTo>
                  <a:lnTo>
                    <a:pt x="16465" y="6775"/>
                  </a:lnTo>
                  <a:lnTo>
                    <a:pt x="16365" y="6506"/>
                  </a:lnTo>
                  <a:lnTo>
                    <a:pt x="15962" y="6104"/>
                  </a:lnTo>
                  <a:lnTo>
                    <a:pt x="15660" y="6070"/>
                  </a:lnTo>
                  <a:lnTo>
                    <a:pt x="15258" y="6037"/>
                  </a:lnTo>
                  <a:lnTo>
                    <a:pt x="15057" y="6003"/>
                  </a:lnTo>
                  <a:lnTo>
                    <a:pt x="14688" y="5735"/>
                  </a:lnTo>
                  <a:lnTo>
                    <a:pt x="14554" y="5567"/>
                  </a:lnTo>
                  <a:lnTo>
                    <a:pt x="14386" y="5232"/>
                  </a:lnTo>
                  <a:lnTo>
                    <a:pt x="14218" y="4897"/>
                  </a:lnTo>
                  <a:lnTo>
                    <a:pt x="14118" y="4695"/>
                  </a:lnTo>
                  <a:lnTo>
                    <a:pt x="14118" y="4260"/>
                  </a:lnTo>
                  <a:lnTo>
                    <a:pt x="14218" y="4058"/>
                  </a:lnTo>
                  <a:lnTo>
                    <a:pt x="14420" y="3723"/>
                  </a:lnTo>
                  <a:lnTo>
                    <a:pt x="14520" y="3455"/>
                  </a:lnTo>
                  <a:lnTo>
                    <a:pt x="14453" y="2885"/>
                  </a:lnTo>
                  <a:lnTo>
                    <a:pt x="14286" y="2650"/>
                  </a:lnTo>
                  <a:lnTo>
                    <a:pt x="14017" y="2382"/>
                  </a:lnTo>
                  <a:lnTo>
                    <a:pt x="13783" y="2180"/>
                  </a:lnTo>
                  <a:lnTo>
                    <a:pt x="13212" y="2113"/>
                  </a:lnTo>
                  <a:lnTo>
                    <a:pt x="12944" y="2248"/>
                  </a:lnTo>
                  <a:lnTo>
                    <a:pt x="12609" y="2449"/>
                  </a:lnTo>
                  <a:lnTo>
                    <a:pt x="12374" y="2549"/>
                  </a:lnTo>
                  <a:lnTo>
                    <a:pt x="11938" y="2549"/>
                  </a:lnTo>
                  <a:lnTo>
                    <a:pt x="11737" y="2449"/>
                  </a:lnTo>
                  <a:lnTo>
                    <a:pt x="10899" y="2013"/>
                  </a:lnTo>
                  <a:lnTo>
                    <a:pt x="9960" y="1745"/>
                  </a:lnTo>
                  <a:lnTo>
                    <a:pt x="9759" y="1644"/>
                  </a:lnTo>
                  <a:lnTo>
                    <a:pt x="9423" y="1309"/>
                  </a:lnTo>
                  <a:lnTo>
                    <a:pt x="9356" y="1107"/>
                  </a:lnTo>
                  <a:lnTo>
                    <a:pt x="9256" y="671"/>
                  </a:lnTo>
                  <a:lnTo>
                    <a:pt x="9155" y="403"/>
                  </a:lnTo>
                  <a:lnTo>
                    <a:pt x="8685" y="34"/>
                  </a:lnTo>
                  <a:lnTo>
                    <a:pt x="838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
            <p:cNvSpPr/>
            <p:nvPr/>
          </p:nvSpPr>
          <p:spPr>
            <a:xfrm>
              <a:off x="5330186" y="1481044"/>
              <a:ext cx="2273137" cy="88974"/>
            </a:xfrm>
            <a:custGeom>
              <a:avLst/>
              <a:gdLst/>
              <a:ahLst/>
              <a:cxnLst/>
              <a:rect l="l" t="t" r="r" b="b"/>
              <a:pathLst>
                <a:path w="125953" h="4930" extrusionOk="0">
                  <a:moveTo>
                    <a:pt x="4193" y="0"/>
                  </a:moveTo>
                  <a:lnTo>
                    <a:pt x="3287" y="201"/>
                  </a:lnTo>
                  <a:lnTo>
                    <a:pt x="2449" y="537"/>
                  </a:lnTo>
                  <a:lnTo>
                    <a:pt x="1678" y="1040"/>
                  </a:lnTo>
                  <a:lnTo>
                    <a:pt x="1041" y="1677"/>
                  </a:lnTo>
                  <a:lnTo>
                    <a:pt x="538" y="2448"/>
                  </a:lnTo>
                  <a:lnTo>
                    <a:pt x="202" y="3286"/>
                  </a:lnTo>
                  <a:lnTo>
                    <a:pt x="1" y="4192"/>
                  </a:lnTo>
                  <a:lnTo>
                    <a:pt x="1" y="4695"/>
                  </a:lnTo>
                  <a:lnTo>
                    <a:pt x="1" y="4930"/>
                  </a:lnTo>
                  <a:lnTo>
                    <a:pt x="125952" y="4930"/>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
            <p:cNvSpPr/>
            <p:nvPr/>
          </p:nvSpPr>
          <p:spPr>
            <a:xfrm>
              <a:off x="5330186" y="1481044"/>
              <a:ext cx="2273137" cy="1746601"/>
            </a:xfrm>
            <a:custGeom>
              <a:avLst/>
              <a:gdLst/>
              <a:ahLst/>
              <a:cxnLst/>
              <a:rect l="l" t="t" r="r" b="b"/>
              <a:pathLst>
                <a:path w="125953" h="96778" fill="none" extrusionOk="0">
                  <a:moveTo>
                    <a:pt x="125952" y="4695"/>
                  </a:moveTo>
                  <a:lnTo>
                    <a:pt x="125952" y="92083"/>
                  </a:lnTo>
                  <a:lnTo>
                    <a:pt x="125919" y="92552"/>
                  </a:lnTo>
                  <a:lnTo>
                    <a:pt x="125718" y="93458"/>
                  </a:lnTo>
                  <a:lnTo>
                    <a:pt x="125382" y="94330"/>
                  </a:lnTo>
                  <a:lnTo>
                    <a:pt x="124879" y="95067"/>
                  </a:lnTo>
                  <a:lnTo>
                    <a:pt x="124242" y="95704"/>
                  </a:lnTo>
                  <a:lnTo>
                    <a:pt x="123471" y="96207"/>
                  </a:lnTo>
                  <a:lnTo>
                    <a:pt x="122632" y="96576"/>
                  </a:lnTo>
                  <a:lnTo>
                    <a:pt x="121727" y="96777"/>
                  </a:lnTo>
                  <a:lnTo>
                    <a:pt x="121224" y="96777"/>
                  </a:lnTo>
                  <a:lnTo>
                    <a:pt x="4696" y="96777"/>
                  </a:lnTo>
                  <a:lnTo>
                    <a:pt x="4226" y="96777"/>
                  </a:lnTo>
                  <a:lnTo>
                    <a:pt x="3287" y="96576"/>
                  </a:lnTo>
                  <a:lnTo>
                    <a:pt x="2449" y="96207"/>
                  </a:lnTo>
                  <a:lnTo>
                    <a:pt x="1711" y="95704"/>
                  </a:lnTo>
                  <a:lnTo>
                    <a:pt x="1041" y="95067"/>
                  </a:lnTo>
                  <a:lnTo>
                    <a:pt x="538" y="94330"/>
                  </a:lnTo>
                  <a:lnTo>
                    <a:pt x="202" y="93491"/>
                  </a:lnTo>
                  <a:lnTo>
                    <a:pt x="1" y="92552"/>
                  </a:lnTo>
                  <a:lnTo>
                    <a:pt x="1" y="92083"/>
                  </a:lnTo>
                  <a:lnTo>
                    <a:pt x="1" y="4695"/>
                  </a:lnTo>
                  <a:lnTo>
                    <a:pt x="1" y="4192"/>
                  </a:lnTo>
                  <a:lnTo>
                    <a:pt x="202" y="3286"/>
                  </a:lnTo>
                  <a:lnTo>
                    <a:pt x="538" y="2448"/>
                  </a:lnTo>
                  <a:lnTo>
                    <a:pt x="1041" y="1677"/>
                  </a:lnTo>
                  <a:lnTo>
                    <a:pt x="1678" y="1040"/>
                  </a:lnTo>
                  <a:lnTo>
                    <a:pt x="2449" y="537"/>
                  </a:lnTo>
                  <a:lnTo>
                    <a:pt x="3287" y="201"/>
                  </a:lnTo>
                  <a:lnTo>
                    <a:pt x="4193" y="0"/>
                  </a:lnTo>
                  <a:lnTo>
                    <a:pt x="4696" y="0"/>
                  </a:lnTo>
                  <a:lnTo>
                    <a:pt x="121224" y="0"/>
                  </a:lnTo>
                  <a:lnTo>
                    <a:pt x="121694" y="0"/>
                  </a:lnTo>
                  <a:lnTo>
                    <a:pt x="122632" y="168"/>
                  </a:lnTo>
                  <a:lnTo>
                    <a:pt x="123471" y="537"/>
                  </a:lnTo>
                  <a:lnTo>
                    <a:pt x="124209" y="1040"/>
                  </a:lnTo>
                  <a:lnTo>
                    <a:pt x="124879" y="1677"/>
                  </a:lnTo>
                  <a:lnTo>
                    <a:pt x="125382" y="2448"/>
                  </a:lnTo>
                  <a:lnTo>
                    <a:pt x="125718" y="3286"/>
                  </a:lnTo>
                  <a:lnTo>
                    <a:pt x="125919" y="4192"/>
                  </a:lnTo>
                  <a:lnTo>
                    <a:pt x="125952" y="4695"/>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
            <p:cNvSpPr/>
            <p:nvPr/>
          </p:nvSpPr>
          <p:spPr>
            <a:xfrm>
              <a:off x="5484510" y="1508277"/>
              <a:ext cx="35120" cy="34507"/>
            </a:xfrm>
            <a:custGeom>
              <a:avLst/>
              <a:gdLst/>
              <a:ahLst/>
              <a:cxnLst/>
              <a:rect l="l" t="t" r="r" b="b"/>
              <a:pathLst>
                <a:path w="1946" h="1912" extrusionOk="0">
                  <a:moveTo>
                    <a:pt x="973" y="0"/>
                  </a:moveTo>
                  <a:lnTo>
                    <a:pt x="672" y="34"/>
                  </a:lnTo>
                  <a:lnTo>
                    <a:pt x="236" y="336"/>
                  </a:lnTo>
                  <a:lnTo>
                    <a:pt x="1" y="839"/>
                  </a:lnTo>
                  <a:lnTo>
                    <a:pt x="102" y="1409"/>
                  </a:lnTo>
                  <a:lnTo>
                    <a:pt x="303" y="1643"/>
                  </a:lnTo>
                  <a:lnTo>
                    <a:pt x="538" y="1811"/>
                  </a:lnTo>
                  <a:lnTo>
                    <a:pt x="1074" y="1912"/>
                  </a:lnTo>
                  <a:lnTo>
                    <a:pt x="1577" y="1710"/>
                  </a:lnTo>
                  <a:lnTo>
                    <a:pt x="1912" y="1274"/>
                  </a:lnTo>
                  <a:lnTo>
                    <a:pt x="1946" y="973"/>
                  </a:lnTo>
                  <a:lnTo>
                    <a:pt x="1879" y="570"/>
                  </a:lnTo>
                  <a:lnTo>
                    <a:pt x="1376" y="67"/>
                  </a:lnTo>
                  <a:lnTo>
                    <a:pt x="973"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
            <p:cNvSpPr/>
            <p:nvPr/>
          </p:nvSpPr>
          <p:spPr>
            <a:xfrm>
              <a:off x="5566211" y="1508277"/>
              <a:ext cx="35120" cy="34507"/>
            </a:xfrm>
            <a:custGeom>
              <a:avLst/>
              <a:gdLst/>
              <a:ahLst/>
              <a:cxnLst/>
              <a:rect l="l" t="t" r="r" b="b"/>
              <a:pathLst>
                <a:path w="1946" h="1912" extrusionOk="0">
                  <a:moveTo>
                    <a:pt x="1007" y="0"/>
                  </a:moveTo>
                  <a:lnTo>
                    <a:pt x="672" y="34"/>
                  </a:lnTo>
                  <a:lnTo>
                    <a:pt x="236" y="336"/>
                  </a:lnTo>
                  <a:lnTo>
                    <a:pt x="1" y="839"/>
                  </a:lnTo>
                  <a:lnTo>
                    <a:pt x="102" y="1375"/>
                  </a:lnTo>
                  <a:lnTo>
                    <a:pt x="303" y="1610"/>
                  </a:lnTo>
                  <a:lnTo>
                    <a:pt x="538" y="1811"/>
                  </a:lnTo>
                  <a:lnTo>
                    <a:pt x="1074" y="1912"/>
                  </a:lnTo>
                  <a:lnTo>
                    <a:pt x="1577" y="1710"/>
                  </a:lnTo>
                  <a:lnTo>
                    <a:pt x="1879" y="1274"/>
                  </a:lnTo>
                  <a:lnTo>
                    <a:pt x="1946" y="973"/>
                  </a:lnTo>
                  <a:lnTo>
                    <a:pt x="1879" y="570"/>
                  </a:lnTo>
                  <a:lnTo>
                    <a:pt x="1376" y="67"/>
                  </a:lnTo>
                  <a:lnTo>
                    <a:pt x="1007"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
            <p:cNvSpPr/>
            <p:nvPr/>
          </p:nvSpPr>
          <p:spPr>
            <a:xfrm>
              <a:off x="5647912" y="1508277"/>
              <a:ext cx="34525" cy="34507"/>
            </a:xfrm>
            <a:custGeom>
              <a:avLst/>
              <a:gdLst/>
              <a:ahLst/>
              <a:cxnLst/>
              <a:rect l="l" t="t" r="r" b="b"/>
              <a:pathLst>
                <a:path w="1913" h="1912" extrusionOk="0">
                  <a:moveTo>
                    <a:pt x="973" y="0"/>
                  </a:moveTo>
                  <a:lnTo>
                    <a:pt x="638" y="34"/>
                  </a:lnTo>
                  <a:lnTo>
                    <a:pt x="202" y="336"/>
                  </a:lnTo>
                  <a:lnTo>
                    <a:pt x="1" y="839"/>
                  </a:lnTo>
                  <a:lnTo>
                    <a:pt x="102" y="1409"/>
                  </a:lnTo>
                  <a:lnTo>
                    <a:pt x="269" y="1643"/>
                  </a:lnTo>
                  <a:lnTo>
                    <a:pt x="504" y="1811"/>
                  </a:lnTo>
                  <a:lnTo>
                    <a:pt x="1074" y="1912"/>
                  </a:lnTo>
                  <a:lnTo>
                    <a:pt x="1577" y="1710"/>
                  </a:lnTo>
                  <a:lnTo>
                    <a:pt x="1879" y="1274"/>
                  </a:lnTo>
                  <a:lnTo>
                    <a:pt x="1912" y="973"/>
                  </a:lnTo>
                  <a:lnTo>
                    <a:pt x="1845" y="570"/>
                  </a:lnTo>
                  <a:lnTo>
                    <a:pt x="1342" y="67"/>
                  </a:lnTo>
                  <a:lnTo>
                    <a:pt x="973"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
            <p:cNvSpPr/>
            <p:nvPr/>
          </p:nvSpPr>
          <p:spPr>
            <a:xfrm>
              <a:off x="6107257" y="2106805"/>
              <a:ext cx="722026" cy="722622"/>
            </a:xfrm>
            <a:custGeom>
              <a:avLst/>
              <a:gdLst/>
              <a:ahLst/>
              <a:cxnLst/>
              <a:rect l="l" t="t" r="r" b="b"/>
              <a:pathLst>
                <a:path w="40007" h="40040" fill="none" extrusionOk="0">
                  <a:moveTo>
                    <a:pt x="40006" y="20020"/>
                  </a:moveTo>
                  <a:lnTo>
                    <a:pt x="39973" y="21529"/>
                  </a:lnTo>
                  <a:lnTo>
                    <a:pt x="39537" y="24480"/>
                  </a:lnTo>
                  <a:lnTo>
                    <a:pt x="38665" y="27263"/>
                  </a:lnTo>
                  <a:lnTo>
                    <a:pt x="37424" y="29912"/>
                  </a:lnTo>
                  <a:lnTo>
                    <a:pt x="35814" y="32327"/>
                  </a:lnTo>
                  <a:lnTo>
                    <a:pt x="33870" y="34473"/>
                  </a:lnTo>
                  <a:lnTo>
                    <a:pt x="31589" y="36351"/>
                  </a:lnTo>
                  <a:lnTo>
                    <a:pt x="29041" y="37893"/>
                  </a:lnTo>
                  <a:lnTo>
                    <a:pt x="27666" y="38497"/>
                  </a:lnTo>
                  <a:lnTo>
                    <a:pt x="26257" y="39034"/>
                  </a:lnTo>
                  <a:lnTo>
                    <a:pt x="23374" y="39771"/>
                  </a:lnTo>
                  <a:lnTo>
                    <a:pt x="20456" y="40040"/>
                  </a:lnTo>
                  <a:lnTo>
                    <a:pt x="17539" y="39905"/>
                  </a:lnTo>
                  <a:lnTo>
                    <a:pt x="14688" y="39335"/>
                  </a:lnTo>
                  <a:lnTo>
                    <a:pt x="11939" y="38363"/>
                  </a:lnTo>
                  <a:lnTo>
                    <a:pt x="9357" y="36988"/>
                  </a:lnTo>
                  <a:lnTo>
                    <a:pt x="6976" y="35211"/>
                  </a:lnTo>
                  <a:lnTo>
                    <a:pt x="5869" y="34171"/>
                  </a:lnTo>
                  <a:lnTo>
                    <a:pt x="4830" y="33065"/>
                  </a:lnTo>
                  <a:lnTo>
                    <a:pt x="3052" y="30684"/>
                  </a:lnTo>
                  <a:lnTo>
                    <a:pt x="1677" y="28102"/>
                  </a:lnTo>
                  <a:lnTo>
                    <a:pt x="705" y="25352"/>
                  </a:lnTo>
                  <a:lnTo>
                    <a:pt x="135" y="22502"/>
                  </a:lnTo>
                  <a:lnTo>
                    <a:pt x="1" y="19584"/>
                  </a:lnTo>
                  <a:lnTo>
                    <a:pt x="269" y="16667"/>
                  </a:lnTo>
                  <a:lnTo>
                    <a:pt x="973" y="13783"/>
                  </a:lnTo>
                  <a:lnTo>
                    <a:pt x="1543" y="12374"/>
                  </a:lnTo>
                  <a:lnTo>
                    <a:pt x="2147" y="10966"/>
                  </a:lnTo>
                  <a:lnTo>
                    <a:pt x="3689" y="8451"/>
                  </a:lnTo>
                  <a:lnTo>
                    <a:pt x="5534" y="6171"/>
                  </a:lnTo>
                  <a:lnTo>
                    <a:pt x="7713" y="4226"/>
                  </a:lnTo>
                  <a:lnTo>
                    <a:pt x="10128" y="2616"/>
                  </a:lnTo>
                  <a:lnTo>
                    <a:pt x="12743" y="1342"/>
                  </a:lnTo>
                  <a:lnTo>
                    <a:pt x="15560" y="504"/>
                  </a:lnTo>
                  <a:lnTo>
                    <a:pt x="18511" y="68"/>
                  </a:lnTo>
                  <a:lnTo>
                    <a:pt x="20020" y="1"/>
                  </a:lnTo>
                  <a:lnTo>
                    <a:pt x="20020" y="1"/>
                  </a:lnTo>
                  <a:lnTo>
                    <a:pt x="21026" y="34"/>
                  </a:lnTo>
                  <a:lnTo>
                    <a:pt x="23038" y="235"/>
                  </a:lnTo>
                  <a:lnTo>
                    <a:pt x="24983" y="638"/>
                  </a:lnTo>
                  <a:lnTo>
                    <a:pt x="26861" y="1208"/>
                  </a:lnTo>
                  <a:lnTo>
                    <a:pt x="28672" y="1979"/>
                  </a:lnTo>
                  <a:lnTo>
                    <a:pt x="30349" y="2885"/>
                  </a:lnTo>
                  <a:lnTo>
                    <a:pt x="31958" y="3958"/>
                  </a:lnTo>
                  <a:lnTo>
                    <a:pt x="33434" y="5165"/>
                  </a:lnTo>
                  <a:lnTo>
                    <a:pt x="34775" y="6506"/>
                  </a:lnTo>
                  <a:lnTo>
                    <a:pt x="36016" y="7982"/>
                  </a:lnTo>
                  <a:lnTo>
                    <a:pt x="37089" y="9558"/>
                  </a:lnTo>
                  <a:lnTo>
                    <a:pt x="38028" y="11268"/>
                  </a:lnTo>
                  <a:lnTo>
                    <a:pt x="38765" y="13045"/>
                  </a:lnTo>
                  <a:lnTo>
                    <a:pt x="39369" y="14923"/>
                  </a:lnTo>
                  <a:lnTo>
                    <a:pt x="39771" y="16868"/>
                  </a:lnTo>
                  <a:lnTo>
                    <a:pt x="40006" y="18880"/>
                  </a:lnTo>
                  <a:lnTo>
                    <a:pt x="40006" y="19886"/>
                  </a:lnTo>
                  <a:lnTo>
                    <a:pt x="40006" y="20020"/>
                  </a:lnTo>
                  <a:close/>
                </a:path>
              </a:pathLst>
            </a:custGeom>
            <a:noFill/>
            <a:ln w="4275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
            <p:cNvSpPr/>
            <p:nvPr/>
          </p:nvSpPr>
          <p:spPr>
            <a:xfrm>
              <a:off x="6799595" y="1654119"/>
              <a:ext cx="1454917" cy="455122"/>
            </a:xfrm>
            <a:custGeom>
              <a:avLst/>
              <a:gdLst/>
              <a:ahLst/>
              <a:cxnLst/>
              <a:rect l="l" t="t" r="r" b="b"/>
              <a:pathLst>
                <a:path w="80616" h="25218" extrusionOk="0">
                  <a:moveTo>
                    <a:pt x="4226" y="1"/>
                  </a:moveTo>
                  <a:lnTo>
                    <a:pt x="3321" y="202"/>
                  </a:lnTo>
                  <a:lnTo>
                    <a:pt x="2449" y="571"/>
                  </a:lnTo>
                  <a:lnTo>
                    <a:pt x="1711" y="1074"/>
                  </a:lnTo>
                  <a:lnTo>
                    <a:pt x="1074" y="1711"/>
                  </a:lnTo>
                  <a:lnTo>
                    <a:pt x="571" y="2449"/>
                  </a:lnTo>
                  <a:lnTo>
                    <a:pt x="202" y="3287"/>
                  </a:lnTo>
                  <a:lnTo>
                    <a:pt x="35" y="4226"/>
                  </a:lnTo>
                  <a:lnTo>
                    <a:pt x="1" y="4695"/>
                  </a:lnTo>
                  <a:lnTo>
                    <a:pt x="1" y="20523"/>
                  </a:lnTo>
                  <a:lnTo>
                    <a:pt x="35" y="20993"/>
                  </a:lnTo>
                  <a:lnTo>
                    <a:pt x="202" y="21932"/>
                  </a:lnTo>
                  <a:lnTo>
                    <a:pt x="571" y="22770"/>
                  </a:lnTo>
                  <a:lnTo>
                    <a:pt x="1074" y="23508"/>
                  </a:lnTo>
                  <a:lnTo>
                    <a:pt x="1711" y="24145"/>
                  </a:lnTo>
                  <a:lnTo>
                    <a:pt x="2449" y="24648"/>
                  </a:lnTo>
                  <a:lnTo>
                    <a:pt x="3321" y="25017"/>
                  </a:lnTo>
                  <a:lnTo>
                    <a:pt x="4226" y="25184"/>
                  </a:lnTo>
                  <a:lnTo>
                    <a:pt x="4729" y="25218"/>
                  </a:lnTo>
                  <a:lnTo>
                    <a:pt x="75921" y="25218"/>
                  </a:lnTo>
                  <a:lnTo>
                    <a:pt x="76390" y="25184"/>
                  </a:lnTo>
                  <a:lnTo>
                    <a:pt x="77329" y="25017"/>
                  </a:lnTo>
                  <a:lnTo>
                    <a:pt x="78167" y="24648"/>
                  </a:lnTo>
                  <a:lnTo>
                    <a:pt x="78905" y="24145"/>
                  </a:lnTo>
                  <a:lnTo>
                    <a:pt x="79542" y="23508"/>
                  </a:lnTo>
                  <a:lnTo>
                    <a:pt x="80079" y="22770"/>
                  </a:lnTo>
                  <a:lnTo>
                    <a:pt x="80414" y="21932"/>
                  </a:lnTo>
                  <a:lnTo>
                    <a:pt x="80615" y="20993"/>
                  </a:lnTo>
                  <a:lnTo>
                    <a:pt x="80615" y="20523"/>
                  </a:lnTo>
                  <a:lnTo>
                    <a:pt x="80615" y="4695"/>
                  </a:lnTo>
                  <a:lnTo>
                    <a:pt x="80615" y="4226"/>
                  </a:lnTo>
                  <a:lnTo>
                    <a:pt x="80414" y="3287"/>
                  </a:lnTo>
                  <a:lnTo>
                    <a:pt x="80079" y="2449"/>
                  </a:lnTo>
                  <a:lnTo>
                    <a:pt x="79542" y="1711"/>
                  </a:lnTo>
                  <a:lnTo>
                    <a:pt x="78905" y="1074"/>
                  </a:lnTo>
                  <a:lnTo>
                    <a:pt x="78167" y="571"/>
                  </a:lnTo>
                  <a:lnTo>
                    <a:pt x="77329" y="202"/>
                  </a:lnTo>
                  <a:lnTo>
                    <a:pt x="7639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
            <p:cNvSpPr/>
            <p:nvPr/>
          </p:nvSpPr>
          <p:spPr>
            <a:xfrm>
              <a:off x="7054390" y="1879857"/>
              <a:ext cx="991331" cy="18"/>
            </a:xfrm>
            <a:custGeom>
              <a:avLst/>
              <a:gdLst/>
              <a:ahLst/>
              <a:cxnLst/>
              <a:rect l="l" t="t" r="r" b="b"/>
              <a:pathLst>
                <a:path w="54929" h="1" fill="none" extrusionOk="0">
                  <a:moveTo>
                    <a:pt x="1" y="1"/>
                  </a:moveTo>
                  <a:lnTo>
                    <a:pt x="54928" y="1"/>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
            <p:cNvSpPr/>
            <p:nvPr/>
          </p:nvSpPr>
          <p:spPr>
            <a:xfrm>
              <a:off x="7023529" y="1769118"/>
              <a:ext cx="718381" cy="110758"/>
            </a:xfrm>
            <a:custGeom>
              <a:avLst/>
              <a:gdLst/>
              <a:ahLst/>
              <a:cxnLst/>
              <a:rect l="l" t="t" r="r" b="b"/>
              <a:pathLst>
                <a:path w="39805" h="6137" fill="none" extrusionOk="0">
                  <a:moveTo>
                    <a:pt x="0" y="6137"/>
                  </a:moveTo>
                  <a:lnTo>
                    <a:pt x="8685" y="0"/>
                  </a:lnTo>
                  <a:lnTo>
                    <a:pt x="30784" y="0"/>
                  </a:lnTo>
                  <a:lnTo>
                    <a:pt x="39804" y="6137"/>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
            <p:cNvSpPr/>
            <p:nvPr/>
          </p:nvSpPr>
          <p:spPr>
            <a:xfrm>
              <a:off x="7710417" y="1848996"/>
              <a:ext cx="62354" cy="61740"/>
            </a:xfrm>
            <a:custGeom>
              <a:avLst/>
              <a:gdLst/>
              <a:ahLst/>
              <a:cxnLst/>
              <a:rect l="l" t="t" r="r" b="b"/>
              <a:pathLst>
                <a:path w="3455" h="3421" extrusionOk="0">
                  <a:moveTo>
                    <a:pt x="1443" y="0"/>
                  </a:moveTo>
                  <a:lnTo>
                    <a:pt x="940" y="168"/>
                  </a:lnTo>
                  <a:lnTo>
                    <a:pt x="370" y="604"/>
                  </a:lnTo>
                  <a:lnTo>
                    <a:pt x="1" y="1509"/>
                  </a:lnTo>
                  <a:lnTo>
                    <a:pt x="68" y="2247"/>
                  </a:lnTo>
                  <a:lnTo>
                    <a:pt x="336" y="2717"/>
                  </a:lnTo>
                  <a:lnTo>
                    <a:pt x="504" y="2918"/>
                  </a:lnTo>
                  <a:lnTo>
                    <a:pt x="705" y="3086"/>
                  </a:lnTo>
                  <a:lnTo>
                    <a:pt x="1174" y="3320"/>
                  </a:lnTo>
                  <a:lnTo>
                    <a:pt x="1912" y="3421"/>
                  </a:lnTo>
                  <a:lnTo>
                    <a:pt x="2818" y="3052"/>
                  </a:lnTo>
                  <a:lnTo>
                    <a:pt x="3253" y="2482"/>
                  </a:lnTo>
                  <a:lnTo>
                    <a:pt x="3421" y="1979"/>
                  </a:lnTo>
                  <a:lnTo>
                    <a:pt x="3455" y="1711"/>
                  </a:lnTo>
                  <a:lnTo>
                    <a:pt x="3421" y="1342"/>
                  </a:lnTo>
                  <a:lnTo>
                    <a:pt x="3153" y="738"/>
                  </a:lnTo>
                  <a:lnTo>
                    <a:pt x="2683"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
            <p:cNvSpPr/>
            <p:nvPr/>
          </p:nvSpPr>
          <p:spPr>
            <a:xfrm>
              <a:off x="7149410" y="1738239"/>
              <a:ext cx="61740" cy="61759"/>
            </a:xfrm>
            <a:custGeom>
              <a:avLst/>
              <a:gdLst/>
              <a:ahLst/>
              <a:cxnLst/>
              <a:rect l="l" t="t" r="r" b="b"/>
              <a:pathLst>
                <a:path w="3421" h="3422" extrusionOk="0">
                  <a:moveTo>
                    <a:pt x="1710" y="1"/>
                  </a:moveTo>
                  <a:lnTo>
                    <a:pt x="1342" y="34"/>
                  </a:lnTo>
                  <a:lnTo>
                    <a:pt x="738" y="303"/>
                  </a:lnTo>
                  <a:lnTo>
                    <a:pt x="269" y="739"/>
                  </a:lnTo>
                  <a:lnTo>
                    <a:pt x="0" y="1376"/>
                  </a:lnTo>
                  <a:lnTo>
                    <a:pt x="0" y="1711"/>
                  </a:lnTo>
                  <a:lnTo>
                    <a:pt x="0" y="2080"/>
                  </a:lnTo>
                  <a:lnTo>
                    <a:pt x="269" y="2684"/>
                  </a:lnTo>
                  <a:lnTo>
                    <a:pt x="738" y="3153"/>
                  </a:lnTo>
                  <a:lnTo>
                    <a:pt x="1342" y="3421"/>
                  </a:lnTo>
                  <a:lnTo>
                    <a:pt x="2046" y="3421"/>
                  </a:lnTo>
                  <a:lnTo>
                    <a:pt x="2649" y="3153"/>
                  </a:lnTo>
                  <a:lnTo>
                    <a:pt x="3119" y="2684"/>
                  </a:lnTo>
                  <a:lnTo>
                    <a:pt x="3387" y="2080"/>
                  </a:lnTo>
                  <a:lnTo>
                    <a:pt x="3421" y="1711"/>
                  </a:lnTo>
                  <a:lnTo>
                    <a:pt x="3387" y="1376"/>
                  </a:lnTo>
                  <a:lnTo>
                    <a:pt x="3119" y="739"/>
                  </a:lnTo>
                  <a:lnTo>
                    <a:pt x="2649" y="303"/>
                  </a:lnTo>
                  <a:lnTo>
                    <a:pt x="2046" y="34"/>
                  </a:lnTo>
                  <a:lnTo>
                    <a:pt x="1710"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
            <p:cNvSpPr/>
            <p:nvPr/>
          </p:nvSpPr>
          <p:spPr>
            <a:xfrm>
              <a:off x="7547628" y="1738239"/>
              <a:ext cx="62354" cy="62354"/>
            </a:xfrm>
            <a:custGeom>
              <a:avLst/>
              <a:gdLst/>
              <a:ahLst/>
              <a:cxnLst/>
              <a:rect l="l" t="t" r="r" b="b"/>
              <a:pathLst>
                <a:path w="3455" h="3455" extrusionOk="0">
                  <a:moveTo>
                    <a:pt x="1744" y="1"/>
                  </a:moveTo>
                  <a:lnTo>
                    <a:pt x="1442" y="34"/>
                  </a:lnTo>
                  <a:lnTo>
                    <a:pt x="939" y="169"/>
                  </a:lnTo>
                  <a:lnTo>
                    <a:pt x="369" y="638"/>
                  </a:lnTo>
                  <a:lnTo>
                    <a:pt x="0" y="1543"/>
                  </a:lnTo>
                  <a:lnTo>
                    <a:pt x="101" y="2281"/>
                  </a:lnTo>
                  <a:lnTo>
                    <a:pt x="336" y="2717"/>
                  </a:lnTo>
                  <a:lnTo>
                    <a:pt x="503" y="2952"/>
                  </a:lnTo>
                  <a:lnTo>
                    <a:pt x="738" y="3119"/>
                  </a:lnTo>
                  <a:lnTo>
                    <a:pt x="1174" y="3354"/>
                  </a:lnTo>
                  <a:lnTo>
                    <a:pt x="1912" y="3455"/>
                  </a:lnTo>
                  <a:lnTo>
                    <a:pt x="2817" y="3086"/>
                  </a:lnTo>
                  <a:lnTo>
                    <a:pt x="3286" y="2482"/>
                  </a:lnTo>
                  <a:lnTo>
                    <a:pt x="3421" y="2013"/>
                  </a:lnTo>
                  <a:lnTo>
                    <a:pt x="3454" y="1711"/>
                  </a:lnTo>
                  <a:lnTo>
                    <a:pt x="3421" y="1376"/>
                  </a:lnTo>
                  <a:lnTo>
                    <a:pt x="3152" y="772"/>
                  </a:lnTo>
                  <a:lnTo>
                    <a:pt x="2683" y="303"/>
                  </a:lnTo>
                  <a:lnTo>
                    <a:pt x="2079"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
            <p:cNvSpPr/>
            <p:nvPr/>
          </p:nvSpPr>
          <p:spPr>
            <a:xfrm>
              <a:off x="7023529" y="1879857"/>
              <a:ext cx="1022192" cy="110162"/>
            </a:xfrm>
            <a:custGeom>
              <a:avLst/>
              <a:gdLst/>
              <a:ahLst/>
              <a:cxnLst/>
              <a:rect l="l" t="t" r="r" b="b"/>
              <a:pathLst>
                <a:path w="56639" h="6104" fill="none" extrusionOk="0">
                  <a:moveTo>
                    <a:pt x="0" y="1"/>
                  </a:moveTo>
                  <a:lnTo>
                    <a:pt x="8685" y="6104"/>
                  </a:lnTo>
                  <a:lnTo>
                    <a:pt x="49395" y="6104"/>
                  </a:lnTo>
                  <a:lnTo>
                    <a:pt x="56638" y="1"/>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
            <p:cNvSpPr/>
            <p:nvPr/>
          </p:nvSpPr>
          <p:spPr>
            <a:xfrm>
              <a:off x="7388449" y="1959140"/>
              <a:ext cx="61759" cy="62354"/>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5" y="3354"/>
                  </a:lnTo>
                  <a:lnTo>
                    <a:pt x="1912" y="3454"/>
                  </a:lnTo>
                  <a:lnTo>
                    <a:pt x="2818" y="3052"/>
                  </a:lnTo>
                  <a:lnTo>
                    <a:pt x="3254" y="2482"/>
                  </a:lnTo>
                  <a:lnTo>
                    <a:pt x="3421" y="1979"/>
                  </a:lnTo>
                  <a:lnTo>
                    <a:pt x="3421" y="1711"/>
                  </a:lnTo>
                  <a:lnTo>
                    <a:pt x="3421" y="1375"/>
                  </a:lnTo>
                  <a:lnTo>
                    <a:pt x="3153" y="738"/>
                  </a:lnTo>
                  <a:lnTo>
                    <a:pt x="2684" y="269"/>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
            <p:cNvSpPr/>
            <p:nvPr/>
          </p:nvSpPr>
          <p:spPr>
            <a:xfrm>
              <a:off x="7148796" y="1959140"/>
              <a:ext cx="62354" cy="62354"/>
            </a:xfrm>
            <a:custGeom>
              <a:avLst/>
              <a:gdLst/>
              <a:ahLst/>
              <a:cxnLst/>
              <a:rect l="l" t="t" r="r" b="b"/>
              <a:pathLst>
                <a:path w="3455" h="3455" extrusionOk="0">
                  <a:moveTo>
                    <a:pt x="1443" y="1"/>
                  </a:moveTo>
                  <a:lnTo>
                    <a:pt x="973" y="168"/>
                  </a:lnTo>
                  <a:lnTo>
                    <a:pt x="370" y="638"/>
                  </a:lnTo>
                  <a:lnTo>
                    <a:pt x="1" y="1510"/>
                  </a:lnTo>
                  <a:lnTo>
                    <a:pt x="101" y="2247"/>
                  </a:lnTo>
                  <a:lnTo>
                    <a:pt x="336" y="2717"/>
                  </a:lnTo>
                  <a:lnTo>
                    <a:pt x="504" y="2918"/>
                  </a:lnTo>
                  <a:lnTo>
                    <a:pt x="738" y="3119"/>
                  </a:lnTo>
                  <a:lnTo>
                    <a:pt x="1174" y="3354"/>
                  </a:lnTo>
                  <a:lnTo>
                    <a:pt x="1912" y="3454"/>
                  </a:lnTo>
                  <a:lnTo>
                    <a:pt x="2818" y="3052"/>
                  </a:lnTo>
                  <a:lnTo>
                    <a:pt x="3287" y="2482"/>
                  </a:lnTo>
                  <a:lnTo>
                    <a:pt x="3421" y="1979"/>
                  </a:lnTo>
                  <a:lnTo>
                    <a:pt x="3455" y="1711"/>
                  </a:lnTo>
                  <a:lnTo>
                    <a:pt x="3421" y="1375"/>
                  </a:lnTo>
                  <a:lnTo>
                    <a:pt x="3153" y="738"/>
                  </a:lnTo>
                  <a:lnTo>
                    <a:pt x="2683" y="269"/>
                  </a:lnTo>
                  <a:lnTo>
                    <a:pt x="2080"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
            <p:cNvSpPr/>
            <p:nvPr/>
          </p:nvSpPr>
          <p:spPr>
            <a:xfrm>
              <a:off x="7884106" y="1959140"/>
              <a:ext cx="61759" cy="62354"/>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4" y="3354"/>
                  </a:lnTo>
                  <a:lnTo>
                    <a:pt x="1912" y="3454"/>
                  </a:lnTo>
                  <a:lnTo>
                    <a:pt x="2818" y="3052"/>
                  </a:lnTo>
                  <a:lnTo>
                    <a:pt x="3254" y="2482"/>
                  </a:lnTo>
                  <a:lnTo>
                    <a:pt x="3421" y="1979"/>
                  </a:lnTo>
                  <a:lnTo>
                    <a:pt x="3421" y="1711"/>
                  </a:lnTo>
                  <a:lnTo>
                    <a:pt x="3421" y="1375"/>
                  </a:lnTo>
                  <a:lnTo>
                    <a:pt x="3153" y="738"/>
                  </a:lnTo>
                  <a:lnTo>
                    <a:pt x="2683" y="269"/>
                  </a:lnTo>
                  <a:lnTo>
                    <a:pt x="2080" y="34"/>
                  </a:lnTo>
                  <a:lnTo>
                    <a:pt x="1711"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
            <p:cNvSpPr/>
            <p:nvPr/>
          </p:nvSpPr>
          <p:spPr>
            <a:xfrm>
              <a:off x="8014824" y="1848382"/>
              <a:ext cx="61759" cy="62354"/>
            </a:xfrm>
            <a:custGeom>
              <a:avLst/>
              <a:gdLst/>
              <a:ahLst/>
              <a:cxnLst/>
              <a:rect l="l" t="t" r="r" b="b"/>
              <a:pathLst>
                <a:path w="3422" h="3455" extrusionOk="0">
                  <a:moveTo>
                    <a:pt x="1711" y="1"/>
                  </a:moveTo>
                  <a:lnTo>
                    <a:pt x="1376" y="34"/>
                  </a:lnTo>
                  <a:lnTo>
                    <a:pt x="772" y="303"/>
                  </a:lnTo>
                  <a:lnTo>
                    <a:pt x="303" y="772"/>
                  </a:lnTo>
                  <a:lnTo>
                    <a:pt x="35" y="1376"/>
                  </a:lnTo>
                  <a:lnTo>
                    <a:pt x="1" y="1745"/>
                  </a:lnTo>
                  <a:lnTo>
                    <a:pt x="35" y="2080"/>
                  </a:lnTo>
                  <a:lnTo>
                    <a:pt x="303" y="2684"/>
                  </a:lnTo>
                  <a:lnTo>
                    <a:pt x="772" y="3153"/>
                  </a:lnTo>
                  <a:lnTo>
                    <a:pt x="1376" y="3421"/>
                  </a:lnTo>
                  <a:lnTo>
                    <a:pt x="1711" y="3455"/>
                  </a:lnTo>
                  <a:lnTo>
                    <a:pt x="2080" y="3421"/>
                  </a:lnTo>
                  <a:lnTo>
                    <a:pt x="2684" y="3153"/>
                  </a:lnTo>
                  <a:lnTo>
                    <a:pt x="3153" y="2684"/>
                  </a:lnTo>
                  <a:lnTo>
                    <a:pt x="3421" y="2080"/>
                  </a:lnTo>
                  <a:lnTo>
                    <a:pt x="3421" y="1745"/>
                  </a:lnTo>
                  <a:lnTo>
                    <a:pt x="3421" y="1376"/>
                  </a:lnTo>
                  <a:lnTo>
                    <a:pt x="3153" y="772"/>
                  </a:lnTo>
                  <a:lnTo>
                    <a:pt x="2684" y="303"/>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p:cNvSpPr/>
            <p:nvPr/>
          </p:nvSpPr>
          <p:spPr>
            <a:xfrm>
              <a:off x="6992054" y="1848996"/>
              <a:ext cx="62354" cy="61740"/>
            </a:xfrm>
            <a:custGeom>
              <a:avLst/>
              <a:gdLst/>
              <a:ahLst/>
              <a:cxnLst/>
              <a:rect l="l" t="t" r="r" b="b"/>
              <a:pathLst>
                <a:path w="3455" h="3421" extrusionOk="0">
                  <a:moveTo>
                    <a:pt x="1476" y="0"/>
                  </a:moveTo>
                  <a:lnTo>
                    <a:pt x="973" y="168"/>
                  </a:lnTo>
                  <a:lnTo>
                    <a:pt x="369" y="604"/>
                  </a:lnTo>
                  <a:lnTo>
                    <a:pt x="1" y="1509"/>
                  </a:lnTo>
                  <a:lnTo>
                    <a:pt x="101" y="2247"/>
                  </a:lnTo>
                  <a:lnTo>
                    <a:pt x="336" y="2717"/>
                  </a:lnTo>
                  <a:lnTo>
                    <a:pt x="537" y="2918"/>
                  </a:lnTo>
                  <a:lnTo>
                    <a:pt x="738" y="3086"/>
                  </a:lnTo>
                  <a:lnTo>
                    <a:pt x="1208" y="3320"/>
                  </a:lnTo>
                  <a:lnTo>
                    <a:pt x="1946" y="3421"/>
                  </a:lnTo>
                  <a:lnTo>
                    <a:pt x="2817" y="3052"/>
                  </a:lnTo>
                  <a:lnTo>
                    <a:pt x="3287" y="2482"/>
                  </a:lnTo>
                  <a:lnTo>
                    <a:pt x="3455" y="1979"/>
                  </a:lnTo>
                  <a:lnTo>
                    <a:pt x="3455" y="1711"/>
                  </a:lnTo>
                  <a:lnTo>
                    <a:pt x="3421" y="1342"/>
                  </a:lnTo>
                  <a:lnTo>
                    <a:pt x="3186" y="738"/>
                  </a:lnTo>
                  <a:lnTo>
                    <a:pt x="2717"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
            <p:cNvSpPr/>
            <p:nvPr/>
          </p:nvSpPr>
          <p:spPr>
            <a:xfrm>
              <a:off x="5296311" y="2612748"/>
              <a:ext cx="910226" cy="910226"/>
            </a:xfrm>
            <a:custGeom>
              <a:avLst/>
              <a:gdLst/>
              <a:ahLst/>
              <a:cxnLst/>
              <a:rect l="l" t="t" r="r" b="b"/>
              <a:pathLst>
                <a:path w="50435" h="50435" extrusionOk="0">
                  <a:moveTo>
                    <a:pt x="4225" y="1"/>
                  </a:moveTo>
                  <a:lnTo>
                    <a:pt x="3320" y="202"/>
                  </a:lnTo>
                  <a:lnTo>
                    <a:pt x="2448" y="537"/>
                  </a:lnTo>
                  <a:lnTo>
                    <a:pt x="1710" y="1074"/>
                  </a:lnTo>
                  <a:lnTo>
                    <a:pt x="1073" y="1711"/>
                  </a:lnTo>
                  <a:lnTo>
                    <a:pt x="570" y="2448"/>
                  </a:lnTo>
                  <a:lnTo>
                    <a:pt x="201" y="3287"/>
                  </a:lnTo>
                  <a:lnTo>
                    <a:pt x="34" y="4226"/>
                  </a:lnTo>
                  <a:lnTo>
                    <a:pt x="0" y="4695"/>
                  </a:lnTo>
                  <a:lnTo>
                    <a:pt x="0" y="45707"/>
                  </a:lnTo>
                  <a:lnTo>
                    <a:pt x="34" y="46210"/>
                  </a:lnTo>
                  <a:lnTo>
                    <a:pt x="201" y="47115"/>
                  </a:lnTo>
                  <a:lnTo>
                    <a:pt x="570" y="47953"/>
                  </a:lnTo>
                  <a:lnTo>
                    <a:pt x="1073" y="48725"/>
                  </a:lnTo>
                  <a:lnTo>
                    <a:pt x="1710" y="49362"/>
                  </a:lnTo>
                  <a:lnTo>
                    <a:pt x="2448" y="49865"/>
                  </a:lnTo>
                  <a:lnTo>
                    <a:pt x="3320" y="50234"/>
                  </a:lnTo>
                  <a:lnTo>
                    <a:pt x="4225" y="50401"/>
                  </a:lnTo>
                  <a:lnTo>
                    <a:pt x="4728" y="50435"/>
                  </a:lnTo>
                  <a:lnTo>
                    <a:pt x="45740" y="50435"/>
                  </a:lnTo>
                  <a:lnTo>
                    <a:pt x="46209" y="50401"/>
                  </a:lnTo>
                  <a:lnTo>
                    <a:pt x="47148" y="50234"/>
                  </a:lnTo>
                  <a:lnTo>
                    <a:pt x="47986" y="49865"/>
                  </a:lnTo>
                  <a:lnTo>
                    <a:pt x="48724" y="49362"/>
                  </a:lnTo>
                  <a:lnTo>
                    <a:pt x="49361" y="48725"/>
                  </a:lnTo>
                  <a:lnTo>
                    <a:pt x="49864" y="47953"/>
                  </a:lnTo>
                  <a:lnTo>
                    <a:pt x="50233" y="47115"/>
                  </a:lnTo>
                  <a:lnTo>
                    <a:pt x="50434" y="46210"/>
                  </a:lnTo>
                  <a:lnTo>
                    <a:pt x="50434" y="45707"/>
                  </a:lnTo>
                  <a:lnTo>
                    <a:pt x="50434" y="4695"/>
                  </a:lnTo>
                  <a:lnTo>
                    <a:pt x="50434" y="4226"/>
                  </a:lnTo>
                  <a:lnTo>
                    <a:pt x="50233" y="3287"/>
                  </a:lnTo>
                  <a:lnTo>
                    <a:pt x="49864" y="2448"/>
                  </a:lnTo>
                  <a:lnTo>
                    <a:pt x="49361" y="1711"/>
                  </a:lnTo>
                  <a:lnTo>
                    <a:pt x="48724" y="1074"/>
                  </a:lnTo>
                  <a:lnTo>
                    <a:pt x="47986" y="537"/>
                  </a:lnTo>
                  <a:lnTo>
                    <a:pt x="47148" y="202"/>
                  </a:lnTo>
                  <a:lnTo>
                    <a:pt x="46209"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
            <p:cNvSpPr/>
            <p:nvPr/>
          </p:nvSpPr>
          <p:spPr>
            <a:xfrm>
              <a:off x="5519613" y="3132011"/>
              <a:ext cx="534405" cy="229384"/>
            </a:xfrm>
            <a:custGeom>
              <a:avLst/>
              <a:gdLst/>
              <a:ahLst/>
              <a:cxnLst/>
              <a:rect l="l" t="t" r="r" b="b"/>
              <a:pathLst>
                <a:path w="29611" h="12710" fill="none" extrusionOk="0">
                  <a:moveTo>
                    <a:pt x="6540" y="0"/>
                  </a:moveTo>
                  <a:lnTo>
                    <a:pt x="1" y="12709"/>
                  </a:lnTo>
                  <a:lnTo>
                    <a:pt x="29611" y="12709"/>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
            <p:cNvSpPr/>
            <p:nvPr/>
          </p:nvSpPr>
          <p:spPr>
            <a:xfrm>
              <a:off x="5804673" y="2785842"/>
              <a:ext cx="249344" cy="240880"/>
            </a:xfrm>
            <a:custGeom>
              <a:avLst/>
              <a:gdLst/>
              <a:ahLst/>
              <a:cxnLst/>
              <a:rect l="l" t="t" r="r" b="b"/>
              <a:pathLst>
                <a:path w="13816" h="13347" fill="none" extrusionOk="0">
                  <a:moveTo>
                    <a:pt x="13816" y="0"/>
                  </a:moveTo>
                  <a:lnTo>
                    <a:pt x="0" y="9188"/>
                  </a:lnTo>
                  <a:lnTo>
                    <a:pt x="13816" y="13346"/>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
            <p:cNvSpPr/>
            <p:nvPr/>
          </p:nvSpPr>
          <p:spPr>
            <a:xfrm>
              <a:off x="5995309" y="2727133"/>
              <a:ext cx="117417" cy="118031"/>
            </a:xfrm>
            <a:custGeom>
              <a:avLst/>
              <a:gdLst/>
              <a:ahLst/>
              <a:cxnLst/>
              <a:rect l="l" t="t" r="r" b="b"/>
              <a:pathLst>
                <a:path w="6506" h="6540" extrusionOk="0">
                  <a:moveTo>
                    <a:pt x="0" y="0"/>
                  </a:moveTo>
                  <a:lnTo>
                    <a:pt x="0" y="6539"/>
                  </a:lnTo>
                  <a:lnTo>
                    <a:pt x="6506" y="6539"/>
                  </a:lnTo>
                  <a:lnTo>
                    <a:pt x="6506"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
            <p:cNvSpPr/>
            <p:nvPr/>
          </p:nvSpPr>
          <p:spPr>
            <a:xfrm>
              <a:off x="5995309" y="2967995"/>
              <a:ext cx="117417" cy="118031"/>
            </a:xfrm>
            <a:custGeom>
              <a:avLst/>
              <a:gdLst/>
              <a:ahLst/>
              <a:cxnLst/>
              <a:rect l="l" t="t" r="r" b="b"/>
              <a:pathLst>
                <a:path w="6506" h="6540" extrusionOk="0">
                  <a:moveTo>
                    <a:pt x="0" y="1"/>
                  </a:moveTo>
                  <a:lnTo>
                    <a:pt x="0" y="6540"/>
                  </a:lnTo>
                  <a:lnTo>
                    <a:pt x="6506" y="6540"/>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
            <p:cNvSpPr/>
            <p:nvPr/>
          </p:nvSpPr>
          <p:spPr>
            <a:xfrm>
              <a:off x="5745964" y="2892954"/>
              <a:ext cx="118031" cy="118031"/>
            </a:xfrm>
            <a:custGeom>
              <a:avLst/>
              <a:gdLst/>
              <a:ahLst/>
              <a:cxnLst/>
              <a:rect l="l" t="t" r="r" b="b"/>
              <a:pathLst>
                <a:path w="6540" h="6540" extrusionOk="0">
                  <a:moveTo>
                    <a:pt x="0" y="1"/>
                  </a:moveTo>
                  <a:lnTo>
                    <a:pt x="0" y="6540"/>
                  </a:lnTo>
                  <a:lnTo>
                    <a:pt x="6539" y="6540"/>
                  </a:lnTo>
                  <a:lnTo>
                    <a:pt x="6539"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
            <p:cNvSpPr/>
            <p:nvPr/>
          </p:nvSpPr>
          <p:spPr>
            <a:xfrm>
              <a:off x="5578935" y="3073302"/>
              <a:ext cx="118031" cy="118031"/>
            </a:xfrm>
            <a:custGeom>
              <a:avLst/>
              <a:gdLst/>
              <a:ahLst/>
              <a:cxnLst/>
              <a:rect l="l" t="t" r="r" b="b"/>
              <a:pathLst>
                <a:path w="6540" h="6540" extrusionOk="0">
                  <a:moveTo>
                    <a:pt x="0" y="0"/>
                  </a:moveTo>
                  <a:lnTo>
                    <a:pt x="0" y="6539"/>
                  </a:lnTo>
                  <a:lnTo>
                    <a:pt x="6539" y="6539"/>
                  </a:lnTo>
                  <a:lnTo>
                    <a:pt x="6539"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
            <p:cNvSpPr/>
            <p:nvPr/>
          </p:nvSpPr>
          <p:spPr>
            <a:xfrm>
              <a:off x="5460922" y="3302668"/>
              <a:ext cx="118031" cy="117435"/>
            </a:xfrm>
            <a:custGeom>
              <a:avLst/>
              <a:gdLst/>
              <a:ahLst/>
              <a:cxnLst/>
              <a:rect l="l" t="t" r="r" b="b"/>
              <a:pathLst>
                <a:path w="6540" h="6507" extrusionOk="0">
                  <a:moveTo>
                    <a:pt x="0" y="1"/>
                  </a:moveTo>
                  <a:lnTo>
                    <a:pt x="0" y="6506"/>
                  </a:lnTo>
                  <a:lnTo>
                    <a:pt x="6539" y="6506"/>
                  </a:lnTo>
                  <a:lnTo>
                    <a:pt x="6539"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
            <p:cNvSpPr/>
            <p:nvPr/>
          </p:nvSpPr>
          <p:spPr>
            <a:xfrm>
              <a:off x="5995309" y="3302668"/>
              <a:ext cx="117417" cy="117435"/>
            </a:xfrm>
            <a:custGeom>
              <a:avLst/>
              <a:gdLst/>
              <a:ahLst/>
              <a:cxnLst/>
              <a:rect l="l" t="t" r="r" b="b"/>
              <a:pathLst>
                <a:path w="6506" h="6507" extrusionOk="0">
                  <a:moveTo>
                    <a:pt x="0" y="1"/>
                  </a:moveTo>
                  <a:lnTo>
                    <a:pt x="0" y="6506"/>
                  </a:lnTo>
                  <a:lnTo>
                    <a:pt x="6506" y="6506"/>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
            <p:cNvSpPr/>
            <p:nvPr/>
          </p:nvSpPr>
          <p:spPr>
            <a:xfrm>
              <a:off x="4864795" y="2255678"/>
              <a:ext cx="910226" cy="910244"/>
            </a:xfrm>
            <a:custGeom>
              <a:avLst/>
              <a:gdLst/>
              <a:ahLst/>
              <a:cxnLst/>
              <a:rect l="l" t="t" r="r" b="b"/>
              <a:pathLst>
                <a:path w="50435" h="50436" extrusionOk="0">
                  <a:moveTo>
                    <a:pt x="4695" y="1"/>
                  </a:moveTo>
                  <a:lnTo>
                    <a:pt x="4226" y="34"/>
                  </a:lnTo>
                  <a:lnTo>
                    <a:pt x="3287" y="202"/>
                  </a:lnTo>
                  <a:lnTo>
                    <a:pt x="2449" y="571"/>
                  </a:lnTo>
                  <a:lnTo>
                    <a:pt x="1711" y="1074"/>
                  </a:lnTo>
                  <a:lnTo>
                    <a:pt x="1074" y="1711"/>
                  </a:lnTo>
                  <a:lnTo>
                    <a:pt x="571" y="2482"/>
                  </a:lnTo>
                  <a:lnTo>
                    <a:pt x="202" y="3321"/>
                  </a:lnTo>
                  <a:lnTo>
                    <a:pt x="34" y="4226"/>
                  </a:lnTo>
                  <a:lnTo>
                    <a:pt x="1" y="4729"/>
                  </a:lnTo>
                  <a:lnTo>
                    <a:pt x="1" y="45740"/>
                  </a:lnTo>
                  <a:lnTo>
                    <a:pt x="34" y="46210"/>
                  </a:lnTo>
                  <a:lnTo>
                    <a:pt x="202" y="47149"/>
                  </a:lnTo>
                  <a:lnTo>
                    <a:pt x="571" y="47987"/>
                  </a:lnTo>
                  <a:lnTo>
                    <a:pt x="1074" y="48725"/>
                  </a:lnTo>
                  <a:lnTo>
                    <a:pt x="1711" y="49362"/>
                  </a:lnTo>
                  <a:lnTo>
                    <a:pt x="2449" y="49899"/>
                  </a:lnTo>
                  <a:lnTo>
                    <a:pt x="3287" y="50234"/>
                  </a:lnTo>
                  <a:lnTo>
                    <a:pt x="4226" y="50435"/>
                  </a:lnTo>
                  <a:lnTo>
                    <a:pt x="46210" y="50435"/>
                  </a:lnTo>
                  <a:lnTo>
                    <a:pt x="47149" y="50234"/>
                  </a:lnTo>
                  <a:lnTo>
                    <a:pt x="47987" y="49899"/>
                  </a:lnTo>
                  <a:lnTo>
                    <a:pt x="48725" y="49362"/>
                  </a:lnTo>
                  <a:lnTo>
                    <a:pt x="49362" y="48725"/>
                  </a:lnTo>
                  <a:lnTo>
                    <a:pt x="49865" y="47987"/>
                  </a:lnTo>
                  <a:lnTo>
                    <a:pt x="50234" y="47149"/>
                  </a:lnTo>
                  <a:lnTo>
                    <a:pt x="50435" y="46210"/>
                  </a:lnTo>
                  <a:lnTo>
                    <a:pt x="50435" y="45740"/>
                  </a:lnTo>
                  <a:lnTo>
                    <a:pt x="50435" y="4729"/>
                  </a:lnTo>
                  <a:lnTo>
                    <a:pt x="50435" y="4226"/>
                  </a:lnTo>
                  <a:lnTo>
                    <a:pt x="50234" y="3321"/>
                  </a:lnTo>
                  <a:lnTo>
                    <a:pt x="49865" y="2482"/>
                  </a:lnTo>
                  <a:lnTo>
                    <a:pt x="49362" y="1711"/>
                  </a:lnTo>
                  <a:lnTo>
                    <a:pt x="48725" y="1074"/>
                  </a:lnTo>
                  <a:lnTo>
                    <a:pt x="47987" y="571"/>
                  </a:lnTo>
                  <a:lnTo>
                    <a:pt x="47149" y="202"/>
                  </a:lnTo>
                  <a:lnTo>
                    <a:pt x="46210" y="34"/>
                  </a:lnTo>
                  <a:lnTo>
                    <a:pt x="4574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
            <p:cNvSpPr/>
            <p:nvPr/>
          </p:nvSpPr>
          <p:spPr>
            <a:xfrm>
              <a:off x="4961024" y="2344039"/>
              <a:ext cx="605818" cy="46617"/>
            </a:xfrm>
            <a:custGeom>
              <a:avLst/>
              <a:gdLst/>
              <a:ahLst/>
              <a:cxnLst/>
              <a:rect l="l" t="t" r="r" b="b"/>
              <a:pathLst>
                <a:path w="33568" h="2583" extrusionOk="0">
                  <a:moveTo>
                    <a:pt x="1" y="1"/>
                  </a:moveTo>
                  <a:lnTo>
                    <a:pt x="1" y="2583"/>
                  </a:lnTo>
                  <a:lnTo>
                    <a:pt x="33568" y="2583"/>
                  </a:lnTo>
                  <a:lnTo>
                    <a:pt x="33568" y="1"/>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
            <p:cNvSpPr/>
            <p:nvPr/>
          </p:nvSpPr>
          <p:spPr>
            <a:xfrm>
              <a:off x="4961024" y="2420903"/>
              <a:ext cx="349815" cy="47230"/>
            </a:xfrm>
            <a:custGeom>
              <a:avLst/>
              <a:gdLst/>
              <a:ahLst/>
              <a:cxnLst/>
              <a:rect l="l" t="t" r="r" b="b"/>
              <a:pathLst>
                <a:path w="19383" h="2617" extrusionOk="0">
                  <a:moveTo>
                    <a:pt x="1" y="0"/>
                  </a:moveTo>
                  <a:lnTo>
                    <a:pt x="1" y="2616"/>
                  </a:lnTo>
                  <a:lnTo>
                    <a:pt x="19383" y="2616"/>
                  </a:lnTo>
                  <a:lnTo>
                    <a:pt x="19383"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
            <p:cNvSpPr/>
            <p:nvPr/>
          </p:nvSpPr>
          <p:spPr>
            <a:xfrm>
              <a:off x="4961024" y="2498363"/>
              <a:ext cx="203973" cy="47230"/>
            </a:xfrm>
            <a:custGeom>
              <a:avLst/>
              <a:gdLst/>
              <a:ahLst/>
              <a:cxnLst/>
              <a:rect l="l" t="t" r="r" b="b"/>
              <a:pathLst>
                <a:path w="11302" h="2617" extrusionOk="0">
                  <a:moveTo>
                    <a:pt x="1" y="1"/>
                  </a:moveTo>
                  <a:lnTo>
                    <a:pt x="1" y="2616"/>
                  </a:lnTo>
                  <a:lnTo>
                    <a:pt x="11301" y="2616"/>
                  </a:lnTo>
                  <a:lnTo>
                    <a:pt x="11301" y="1"/>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
            <p:cNvSpPr/>
            <p:nvPr/>
          </p:nvSpPr>
          <p:spPr>
            <a:xfrm>
              <a:off x="4961024" y="2575841"/>
              <a:ext cx="335305" cy="46617"/>
            </a:xfrm>
            <a:custGeom>
              <a:avLst/>
              <a:gdLst/>
              <a:ahLst/>
              <a:cxnLst/>
              <a:rect l="l" t="t" r="r" b="b"/>
              <a:pathLst>
                <a:path w="18579" h="2583" extrusionOk="0">
                  <a:moveTo>
                    <a:pt x="1" y="0"/>
                  </a:moveTo>
                  <a:lnTo>
                    <a:pt x="1" y="2582"/>
                  </a:lnTo>
                  <a:lnTo>
                    <a:pt x="18578" y="2582"/>
                  </a:lnTo>
                  <a:lnTo>
                    <a:pt x="18578"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
            <p:cNvSpPr/>
            <p:nvPr/>
          </p:nvSpPr>
          <p:spPr>
            <a:xfrm>
              <a:off x="4961024" y="2652687"/>
              <a:ext cx="522908" cy="47230"/>
            </a:xfrm>
            <a:custGeom>
              <a:avLst/>
              <a:gdLst/>
              <a:ahLst/>
              <a:cxnLst/>
              <a:rect l="l" t="t" r="r" b="b"/>
              <a:pathLst>
                <a:path w="28974" h="2617" extrusionOk="0">
                  <a:moveTo>
                    <a:pt x="1" y="1"/>
                  </a:moveTo>
                  <a:lnTo>
                    <a:pt x="1" y="2616"/>
                  </a:lnTo>
                  <a:lnTo>
                    <a:pt x="28973" y="2616"/>
                  </a:lnTo>
                  <a:lnTo>
                    <a:pt x="28973" y="1"/>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
            <p:cNvSpPr/>
            <p:nvPr/>
          </p:nvSpPr>
          <p:spPr>
            <a:xfrm>
              <a:off x="4961024" y="2730165"/>
              <a:ext cx="349815" cy="46617"/>
            </a:xfrm>
            <a:custGeom>
              <a:avLst/>
              <a:gdLst/>
              <a:ahLst/>
              <a:cxnLst/>
              <a:rect l="l" t="t" r="r" b="b"/>
              <a:pathLst>
                <a:path w="19383" h="2583" extrusionOk="0">
                  <a:moveTo>
                    <a:pt x="1" y="0"/>
                  </a:moveTo>
                  <a:lnTo>
                    <a:pt x="1" y="2582"/>
                  </a:lnTo>
                  <a:lnTo>
                    <a:pt x="19383" y="2582"/>
                  </a:lnTo>
                  <a:lnTo>
                    <a:pt x="19383"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
            <p:cNvSpPr/>
            <p:nvPr/>
          </p:nvSpPr>
          <p:spPr>
            <a:xfrm>
              <a:off x="4961024" y="2807012"/>
              <a:ext cx="243912" cy="47230"/>
            </a:xfrm>
            <a:custGeom>
              <a:avLst/>
              <a:gdLst/>
              <a:ahLst/>
              <a:cxnLst/>
              <a:rect l="l" t="t" r="r" b="b"/>
              <a:pathLst>
                <a:path w="13515" h="2617" extrusionOk="0">
                  <a:moveTo>
                    <a:pt x="1" y="1"/>
                  </a:moveTo>
                  <a:lnTo>
                    <a:pt x="1" y="2616"/>
                  </a:lnTo>
                  <a:lnTo>
                    <a:pt x="13515" y="2616"/>
                  </a:lnTo>
                  <a:lnTo>
                    <a:pt x="13515" y="1"/>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
            <p:cNvSpPr/>
            <p:nvPr/>
          </p:nvSpPr>
          <p:spPr>
            <a:xfrm>
              <a:off x="4961024" y="2884489"/>
              <a:ext cx="395204" cy="47212"/>
            </a:xfrm>
            <a:custGeom>
              <a:avLst/>
              <a:gdLst/>
              <a:ahLst/>
              <a:cxnLst/>
              <a:rect l="l" t="t" r="r" b="b"/>
              <a:pathLst>
                <a:path w="21898" h="2616" extrusionOk="0">
                  <a:moveTo>
                    <a:pt x="1" y="0"/>
                  </a:moveTo>
                  <a:lnTo>
                    <a:pt x="1" y="2616"/>
                  </a:lnTo>
                  <a:lnTo>
                    <a:pt x="21898" y="2616"/>
                  </a:lnTo>
                  <a:lnTo>
                    <a:pt x="21898"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
            <p:cNvSpPr/>
            <p:nvPr/>
          </p:nvSpPr>
          <p:spPr>
            <a:xfrm>
              <a:off x="4961024" y="2961336"/>
              <a:ext cx="479342" cy="47230"/>
            </a:xfrm>
            <a:custGeom>
              <a:avLst/>
              <a:gdLst/>
              <a:ahLst/>
              <a:cxnLst/>
              <a:rect l="l" t="t" r="r" b="b"/>
              <a:pathLst>
                <a:path w="26560" h="2617" extrusionOk="0">
                  <a:moveTo>
                    <a:pt x="1" y="1"/>
                  </a:moveTo>
                  <a:lnTo>
                    <a:pt x="1" y="2616"/>
                  </a:lnTo>
                  <a:lnTo>
                    <a:pt x="26559" y="2616"/>
                  </a:lnTo>
                  <a:lnTo>
                    <a:pt x="26559" y="1"/>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
            <p:cNvSpPr/>
            <p:nvPr/>
          </p:nvSpPr>
          <p:spPr>
            <a:xfrm>
              <a:off x="4961024" y="3038814"/>
              <a:ext cx="605818" cy="47212"/>
            </a:xfrm>
            <a:custGeom>
              <a:avLst/>
              <a:gdLst/>
              <a:ahLst/>
              <a:cxnLst/>
              <a:rect l="l" t="t" r="r" b="b"/>
              <a:pathLst>
                <a:path w="33568" h="2616" extrusionOk="0">
                  <a:moveTo>
                    <a:pt x="1" y="0"/>
                  </a:moveTo>
                  <a:lnTo>
                    <a:pt x="1" y="2616"/>
                  </a:lnTo>
                  <a:lnTo>
                    <a:pt x="33568" y="2616"/>
                  </a:lnTo>
                  <a:lnTo>
                    <a:pt x="33568"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
            <p:cNvSpPr/>
            <p:nvPr/>
          </p:nvSpPr>
          <p:spPr>
            <a:xfrm>
              <a:off x="4961024" y="2344039"/>
              <a:ext cx="605818" cy="46617"/>
            </a:xfrm>
            <a:custGeom>
              <a:avLst/>
              <a:gdLst/>
              <a:ahLst/>
              <a:cxnLst/>
              <a:rect l="l" t="t" r="r" b="b"/>
              <a:pathLst>
                <a:path w="33568" h="2583" extrusionOk="0">
                  <a:moveTo>
                    <a:pt x="1" y="1"/>
                  </a:moveTo>
                  <a:lnTo>
                    <a:pt x="1" y="2583"/>
                  </a:lnTo>
                  <a:lnTo>
                    <a:pt x="33568" y="2583"/>
                  </a:lnTo>
                  <a:lnTo>
                    <a:pt x="3356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
            <p:cNvSpPr/>
            <p:nvPr/>
          </p:nvSpPr>
          <p:spPr>
            <a:xfrm>
              <a:off x="4961024" y="2420903"/>
              <a:ext cx="349815" cy="47230"/>
            </a:xfrm>
            <a:custGeom>
              <a:avLst/>
              <a:gdLst/>
              <a:ahLst/>
              <a:cxnLst/>
              <a:rect l="l" t="t" r="r" b="b"/>
              <a:pathLst>
                <a:path w="19383" h="2617" extrusionOk="0">
                  <a:moveTo>
                    <a:pt x="1" y="0"/>
                  </a:moveTo>
                  <a:lnTo>
                    <a:pt x="1" y="2616"/>
                  </a:lnTo>
                  <a:lnTo>
                    <a:pt x="19383" y="2616"/>
                  </a:lnTo>
                  <a:lnTo>
                    <a:pt x="193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
            <p:cNvSpPr/>
            <p:nvPr/>
          </p:nvSpPr>
          <p:spPr>
            <a:xfrm>
              <a:off x="4961024" y="2498363"/>
              <a:ext cx="203973" cy="47230"/>
            </a:xfrm>
            <a:custGeom>
              <a:avLst/>
              <a:gdLst/>
              <a:ahLst/>
              <a:cxnLst/>
              <a:rect l="l" t="t" r="r" b="b"/>
              <a:pathLst>
                <a:path w="11302" h="2617" extrusionOk="0">
                  <a:moveTo>
                    <a:pt x="1" y="1"/>
                  </a:moveTo>
                  <a:lnTo>
                    <a:pt x="1" y="2616"/>
                  </a:lnTo>
                  <a:lnTo>
                    <a:pt x="11301" y="2616"/>
                  </a:lnTo>
                  <a:lnTo>
                    <a:pt x="1130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
            <p:cNvSpPr/>
            <p:nvPr/>
          </p:nvSpPr>
          <p:spPr>
            <a:xfrm>
              <a:off x="4961024" y="2575841"/>
              <a:ext cx="335305" cy="46617"/>
            </a:xfrm>
            <a:custGeom>
              <a:avLst/>
              <a:gdLst/>
              <a:ahLst/>
              <a:cxnLst/>
              <a:rect l="l" t="t" r="r" b="b"/>
              <a:pathLst>
                <a:path w="18579" h="2583" extrusionOk="0">
                  <a:moveTo>
                    <a:pt x="1" y="0"/>
                  </a:moveTo>
                  <a:lnTo>
                    <a:pt x="1" y="2582"/>
                  </a:lnTo>
                  <a:lnTo>
                    <a:pt x="18578" y="2582"/>
                  </a:lnTo>
                  <a:lnTo>
                    <a:pt x="185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
            <p:cNvSpPr/>
            <p:nvPr/>
          </p:nvSpPr>
          <p:spPr>
            <a:xfrm>
              <a:off x="4961024" y="2652687"/>
              <a:ext cx="522908" cy="47230"/>
            </a:xfrm>
            <a:custGeom>
              <a:avLst/>
              <a:gdLst/>
              <a:ahLst/>
              <a:cxnLst/>
              <a:rect l="l" t="t" r="r" b="b"/>
              <a:pathLst>
                <a:path w="28974" h="2617" extrusionOk="0">
                  <a:moveTo>
                    <a:pt x="1" y="1"/>
                  </a:moveTo>
                  <a:lnTo>
                    <a:pt x="1" y="2616"/>
                  </a:lnTo>
                  <a:lnTo>
                    <a:pt x="28973" y="2616"/>
                  </a:lnTo>
                  <a:lnTo>
                    <a:pt x="289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
            <p:cNvSpPr/>
            <p:nvPr/>
          </p:nvSpPr>
          <p:spPr>
            <a:xfrm>
              <a:off x="4961024" y="2730165"/>
              <a:ext cx="349815" cy="46617"/>
            </a:xfrm>
            <a:custGeom>
              <a:avLst/>
              <a:gdLst/>
              <a:ahLst/>
              <a:cxnLst/>
              <a:rect l="l" t="t" r="r" b="b"/>
              <a:pathLst>
                <a:path w="19383" h="2583" extrusionOk="0">
                  <a:moveTo>
                    <a:pt x="1" y="0"/>
                  </a:moveTo>
                  <a:lnTo>
                    <a:pt x="1" y="2582"/>
                  </a:lnTo>
                  <a:lnTo>
                    <a:pt x="19383" y="2582"/>
                  </a:lnTo>
                  <a:lnTo>
                    <a:pt x="193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
            <p:cNvSpPr/>
            <p:nvPr/>
          </p:nvSpPr>
          <p:spPr>
            <a:xfrm>
              <a:off x="4961024" y="2807012"/>
              <a:ext cx="243912" cy="47230"/>
            </a:xfrm>
            <a:custGeom>
              <a:avLst/>
              <a:gdLst/>
              <a:ahLst/>
              <a:cxnLst/>
              <a:rect l="l" t="t" r="r" b="b"/>
              <a:pathLst>
                <a:path w="13515" h="2617" extrusionOk="0">
                  <a:moveTo>
                    <a:pt x="1" y="1"/>
                  </a:moveTo>
                  <a:lnTo>
                    <a:pt x="1" y="2616"/>
                  </a:lnTo>
                  <a:lnTo>
                    <a:pt x="13515" y="2616"/>
                  </a:lnTo>
                  <a:lnTo>
                    <a:pt x="1351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
            <p:cNvSpPr/>
            <p:nvPr/>
          </p:nvSpPr>
          <p:spPr>
            <a:xfrm>
              <a:off x="4961024" y="2884489"/>
              <a:ext cx="395204" cy="47212"/>
            </a:xfrm>
            <a:custGeom>
              <a:avLst/>
              <a:gdLst/>
              <a:ahLst/>
              <a:cxnLst/>
              <a:rect l="l" t="t" r="r" b="b"/>
              <a:pathLst>
                <a:path w="21898" h="2616" extrusionOk="0">
                  <a:moveTo>
                    <a:pt x="1" y="0"/>
                  </a:moveTo>
                  <a:lnTo>
                    <a:pt x="1" y="2616"/>
                  </a:lnTo>
                  <a:lnTo>
                    <a:pt x="21898" y="2616"/>
                  </a:lnTo>
                  <a:lnTo>
                    <a:pt x="2189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
            <p:cNvSpPr/>
            <p:nvPr/>
          </p:nvSpPr>
          <p:spPr>
            <a:xfrm>
              <a:off x="4961024" y="2961336"/>
              <a:ext cx="479342" cy="47230"/>
            </a:xfrm>
            <a:custGeom>
              <a:avLst/>
              <a:gdLst/>
              <a:ahLst/>
              <a:cxnLst/>
              <a:rect l="l" t="t" r="r" b="b"/>
              <a:pathLst>
                <a:path w="26560" h="2617" extrusionOk="0">
                  <a:moveTo>
                    <a:pt x="1" y="1"/>
                  </a:moveTo>
                  <a:lnTo>
                    <a:pt x="1" y="2616"/>
                  </a:lnTo>
                  <a:lnTo>
                    <a:pt x="26559" y="2616"/>
                  </a:lnTo>
                  <a:lnTo>
                    <a:pt x="2655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
            <p:cNvSpPr/>
            <p:nvPr/>
          </p:nvSpPr>
          <p:spPr>
            <a:xfrm>
              <a:off x="4961024" y="3038814"/>
              <a:ext cx="605818" cy="47212"/>
            </a:xfrm>
            <a:custGeom>
              <a:avLst/>
              <a:gdLst/>
              <a:ahLst/>
              <a:cxnLst/>
              <a:rect l="l" t="t" r="r" b="b"/>
              <a:pathLst>
                <a:path w="33568" h="2616" extrusionOk="0">
                  <a:moveTo>
                    <a:pt x="1" y="0"/>
                  </a:moveTo>
                  <a:lnTo>
                    <a:pt x="1" y="2616"/>
                  </a:lnTo>
                  <a:lnTo>
                    <a:pt x="33568" y="2616"/>
                  </a:lnTo>
                  <a:lnTo>
                    <a:pt x="3356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
            <p:cNvSpPr/>
            <p:nvPr/>
          </p:nvSpPr>
          <p:spPr>
            <a:xfrm>
              <a:off x="5310821" y="2176414"/>
              <a:ext cx="300798" cy="79896"/>
            </a:xfrm>
            <a:custGeom>
              <a:avLst/>
              <a:gdLst/>
              <a:ahLst/>
              <a:cxnLst/>
              <a:rect l="l" t="t" r="r" b="b"/>
              <a:pathLst>
                <a:path w="16667" h="4427" extrusionOk="0">
                  <a:moveTo>
                    <a:pt x="1778" y="0"/>
                  </a:moveTo>
                  <a:lnTo>
                    <a:pt x="973" y="335"/>
                  </a:lnTo>
                  <a:lnTo>
                    <a:pt x="370" y="939"/>
                  </a:lnTo>
                  <a:lnTo>
                    <a:pt x="34" y="1744"/>
                  </a:lnTo>
                  <a:lnTo>
                    <a:pt x="1" y="2213"/>
                  </a:lnTo>
                  <a:lnTo>
                    <a:pt x="1" y="4426"/>
                  </a:lnTo>
                  <a:lnTo>
                    <a:pt x="16667" y="4426"/>
                  </a:lnTo>
                  <a:lnTo>
                    <a:pt x="16667" y="2213"/>
                  </a:lnTo>
                  <a:lnTo>
                    <a:pt x="16633" y="1744"/>
                  </a:lnTo>
                  <a:lnTo>
                    <a:pt x="16298" y="939"/>
                  </a:lnTo>
                  <a:lnTo>
                    <a:pt x="15695" y="335"/>
                  </a:lnTo>
                  <a:lnTo>
                    <a:pt x="14890"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
            <p:cNvSpPr/>
            <p:nvPr/>
          </p:nvSpPr>
          <p:spPr>
            <a:xfrm>
              <a:off x="5160738" y="2176414"/>
              <a:ext cx="300798" cy="79896"/>
            </a:xfrm>
            <a:custGeom>
              <a:avLst/>
              <a:gdLst/>
              <a:ahLst/>
              <a:cxnLst/>
              <a:rect l="l" t="t" r="r" b="b"/>
              <a:pathLst>
                <a:path w="16667" h="4427" extrusionOk="0">
                  <a:moveTo>
                    <a:pt x="1811" y="0"/>
                  </a:moveTo>
                  <a:lnTo>
                    <a:pt x="1007" y="369"/>
                  </a:lnTo>
                  <a:lnTo>
                    <a:pt x="369" y="972"/>
                  </a:lnTo>
                  <a:lnTo>
                    <a:pt x="1" y="1811"/>
                  </a:lnTo>
                  <a:lnTo>
                    <a:pt x="1" y="2280"/>
                  </a:lnTo>
                  <a:lnTo>
                    <a:pt x="1" y="4426"/>
                  </a:lnTo>
                  <a:lnTo>
                    <a:pt x="16667" y="4426"/>
                  </a:lnTo>
                  <a:lnTo>
                    <a:pt x="16667" y="2280"/>
                  </a:lnTo>
                  <a:lnTo>
                    <a:pt x="16633" y="1811"/>
                  </a:lnTo>
                  <a:lnTo>
                    <a:pt x="16264" y="972"/>
                  </a:lnTo>
                  <a:lnTo>
                    <a:pt x="15661" y="369"/>
                  </a:lnTo>
                  <a:lnTo>
                    <a:pt x="14822"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
            <p:cNvSpPr/>
            <p:nvPr/>
          </p:nvSpPr>
          <p:spPr>
            <a:xfrm>
              <a:off x="4996127" y="2176414"/>
              <a:ext cx="300798" cy="79283"/>
            </a:xfrm>
            <a:custGeom>
              <a:avLst/>
              <a:gdLst/>
              <a:ahLst/>
              <a:cxnLst/>
              <a:rect l="l" t="t" r="r" b="b"/>
              <a:pathLst>
                <a:path w="16667" h="4393" extrusionOk="0">
                  <a:moveTo>
                    <a:pt x="1711" y="0"/>
                  </a:moveTo>
                  <a:lnTo>
                    <a:pt x="939" y="335"/>
                  </a:lnTo>
                  <a:lnTo>
                    <a:pt x="336" y="905"/>
                  </a:lnTo>
                  <a:lnTo>
                    <a:pt x="34" y="1677"/>
                  </a:lnTo>
                  <a:lnTo>
                    <a:pt x="1" y="2113"/>
                  </a:lnTo>
                  <a:lnTo>
                    <a:pt x="1" y="4393"/>
                  </a:lnTo>
                  <a:lnTo>
                    <a:pt x="16667" y="4393"/>
                  </a:lnTo>
                  <a:lnTo>
                    <a:pt x="16667" y="2113"/>
                  </a:lnTo>
                  <a:lnTo>
                    <a:pt x="16633" y="1677"/>
                  </a:lnTo>
                  <a:lnTo>
                    <a:pt x="16298" y="905"/>
                  </a:lnTo>
                  <a:lnTo>
                    <a:pt x="15694" y="335"/>
                  </a:lnTo>
                  <a:lnTo>
                    <a:pt x="14923"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
            <p:cNvSpPr/>
            <p:nvPr/>
          </p:nvSpPr>
          <p:spPr>
            <a:xfrm>
              <a:off x="7870191" y="3844310"/>
              <a:ext cx="165243" cy="18"/>
            </a:xfrm>
            <a:custGeom>
              <a:avLst/>
              <a:gdLst/>
              <a:ahLst/>
              <a:cxnLst/>
              <a:rect l="l" t="t" r="r" b="b"/>
              <a:pathLst>
                <a:path w="9156" h="1" fill="none" extrusionOk="0">
                  <a:moveTo>
                    <a:pt x="1" y="1"/>
                  </a:moveTo>
                  <a:lnTo>
                    <a:pt x="9155"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
            <p:cNvSpPr/>
            <p:nvPr/>
          </p:nvSpPr>
          <p:spPr>
            <a:xfrm>
              <a:off x="5263627" y="3844310"/>
              <a:ext cx="2519431" cy="18"/>
            </a:xfrm>
            <a:custGeom>
              <a:avLst/>
              <a:gdLst/>
              <a:ahLst/>
              <a:cxnLst/>
              <a:rect l="l" t="t" r="r" b="b"/>
              <a:pathLst>
                <a:path w="139600" h="1" fill="none" extrusionOk="0">
                  <a:moveTo>
                    <a:pt x="0" y="1"/>
                  </a:moveTo>
                  <a:lnTo>
                    <a:pt x="13960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
            <p:cNvSpPr/>
            <p:nvPr/>
          </p:nvSpPr>
          <p:spPr>
            <a:xfrm>
              <a:off x="7818142" y="3714205"/>
              <a:ext cx="76269" cy="102889"/>
            </a:xfrm>
            <a:custGeom>
              <a:avLst/>
              <a:gdLst/>
              <a:ahLst/>
              <a:cxnLst/>
              <a:rect l="l" t="t" r="r" b="b"/>
              <a:pathLst>
                <a:path w="4226" h="5701" extrusionOk="0">
                  <a:moveTo>
                    <a:pt x="873" y="0"/>
                  </a:moveTo>
                  <a:lnTo>
                    <a:pt x="336" y="134"/>
                  </a:lnTo>
                  <a:lnTo>
                    <a:pt x="370" y="1845"/>
                  </a:lnTo>
                  <a:lnTo>
                    <a:pt x="571" y="1677"/>
                  </a:lnTo>
                  <a:lnTo>
                    <a:pt x="1644" y="1275"/>
                  </a:lnTo>
                  <a:lnTo>
                    <a:pt x="2247" y="1409"/>
                  </a:lnTo>
                  <a:lnTo>
                    <a:pt x="2616" y="1710"/>
                  </a:lnTo>
                  <a:lnTo>
                    <a:pt x="2750" y="1979"/>
                  </a:lnTo>
                  <a:lnTo>
                    <a:pt x="2851" y="2213"/>
                  </a:lnTo>
                  <a:lnTo>
                    <a:pt x="2918" y="2683"/>
                  </a:lnTo>
                  <a:lnTo>
                    <a:pt x="2683" y="3387"/>
                  </a:lnTo>
                  <a:lnTo>
                    <a:pt x="1879" y="4125"/>
                  </a:lnTo>
                  <a:lnTo>
                    <a:pt x="671" y="4594"/>
                  </a:lnTo>
                  <a:lnTo>
                    <a:pt x="1" y="4628"/>
                  </a:lnTo>
                  <a:lnTo>
                    <a:pt x="1" y="5701"/>
                  </a:lnTo>
                  <a:lnTo>
                    <a:pt x="504" y="5701"/>
                  </a:lnTo>
                  <a:lnTo>
                    <a:pt x="2382" y="5164"/>
                  </a:lnTo>
                  <a:lnTo>
                    <a:pt x="3119" y="4728"/>
                  </a:lnTo>
                  <a:lnTo>
                    <a:pt x="3723" y="4024"/>
                  </a:lnTo>
                  <a:lnTo>
                    <a:pt x="4125" y="3085"/>
                  </a:lnTo>
                  <a:lnTo>
                    <a:pt x="4192" y="2515"/>
                  </a:lnTo>
                  <a:lnTo>
                    <a:pt x="4226" y="1912"/>
                  </a:lnTo>
                  <a:lnTo>
                    <a:pt x="3958" y="1040"/>
                  </a:lnTo>
                  <a:lnTo>
                    <a:pt x="3421" y="470"/>
                  </a:lnTo>
                  <a:lnTo>
                    <a:pt x="2750" y="168"/>
                  </a:lnTo>
                  <a:lnTo>
                    <a:pt x="873" y="0"/>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
            <p:cNvSpPr/>
            <p:nvPr/>
          </p:nvSpPr>
          <p:spPr>
            <a:xfrm>
              <a:off x="7660190" y="3666993"/>
              <a:ext cx="183399" cy="177335"/>
            </a:xfrm>
            <a:custGeom>
              <a:avLst/>
              <a:gdLst/>
              <a:ahLst/>
              <a:cxnLst/>
              <a:rect l="l" t="t" r="r" b="b"/>
              <a:pathLst>
                <a:path w="10162" h="9826" extrusionOk="0">
                  <a:moveTo>
                    <a:pt x="0" y="1"/>
                  </a:moveTo>
                  <a:lnTo>
                    <a:pt x="1174" y="9826"/>
                  </a:lnTo>
                  <a:lnTo>
                    <a:pt x="8987" y="9826"/>
                  </a:lnTo>
                  <a:lnTo>
                    <a:pt x="10161" y="1"/>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
            <p:cNvSpPr/>
            <p:nvPr/>
          </p:nvSpPr>
          <p:spPr>
            <a:xfrm>
              <a:off x="7650499" y="3658529"/>
              <a:ext cx="202168" cy="19979"/>
            </a:xfrm>
            <a:custGeom>
              <a:avLst/>
              <a:gdLst/>
              <a:ahLst/>
              <a:cxnLst/>
              <a:rect l="l" t="t" r="r" b="b"/>
              <a:pathLst>
                <a:path w="11202" h="1107" extrusionOk="0">
                  <a:moveTo>
                    <a:pt x="537" y="0"/>
                  </a:moveTo>
                  <a:lnTo>
                    <a:pt x="336" y="34"/>
                  </a:lnTo>
                  <a:lnTo>
                    <a:pt x="34" y="302"/>
                  </a:lnTo>
                  <a:lnTo>
                    <a:pt x="1" y="537"/>
                  </a:lnTo>
                  <a:lnTo>
                    <a:pt x="1" y="570"/>
                  </a:lnTo>
                  <a:lnTo>
                    <a:pt x="34" y="805"/>
                  </a:lnTo>
                  <a:lnTo>
                    <a:pt x="336" y="1073"/>
                  </a:lnTo>
                  <a:lnTo>
                    <a:pt x="537" y="1107"/>
                  </a:lnTo>
                  <a:lnTo>
                    <a:pt x="10665" y="1107"/>
                  </a:lnTo>
                  <a:lnTo>
                    <a:pt x="10899" y="1073"/>
                  </a:lnTo>
                  <a:lnTo>
                    <a:pt x="11168" y="805"/>
                  </a:lnTo>
                  <a:lnTo>
                    <a:pt x="11201" y="570"/>
                  </a:lnTo>
                  <a:lnTo>
                    <a:pt x="11201" y="537"/>
                  </a:lnTo>
                  <a:lnTo>
                    <a:pt x="11168" y="302"/>
                  </a:lnTo>
                  <a:lnTo>
                    <a:pt x="10899" y="34"/>
                  </a:lnTo>
                  <a:lnTo>
                    <a:pt x="10665"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
            <p:cNvSpPr/>
            <p:nvPr/>
          </p:nvSpPr>
          <p:spPr>
            <a:xfrm>
              <a:off x="7678346" y="3305700"/>
              <a:ext cx="105325" cy="333482"/>
            </a:xfrm>
            <a:custGeom>
              <a:avLst/>
              <a:gdLst/>
              <a:ahLst/>
              <a:cxnLst/>
              <a:rect l="l" t="t" r="r" b="b"/>
              <a:pathLst>
                <a:path w="5836" h="18478" fill="none" extrusionOk="0">
                  <a:moveTo>
                    <a:pt x="2750" y="18477"/>
                  </a:moveTo>
                  <a:lnTo>
                    <a:pt x="3186" y="18209"/>
                  </a:lnTo>
                  <a:lnTo>
                    <a:pt x="4662" y="16767"/>
                  </a:lnTo>
                  <a:lnTo>
                    <a:pt x="5131" y="16029"/>
                  </a:lnTo>
                  <a:lnTo>
                    <a:pt x="5366" y="15191"/>
                  </a:lnTo>
                  <a:lnTo>
                    <a:pt x="5332" y="14285"/>
                  </a:lnTo>
                  <a:lnTo>
                    <a:pt x="5165" y="13850"/>
                  </a:lnTo>
                  <a:lnTo>
                    <a:pt x="4930" y="13380"/>
                  </a:lnTo>
                  <a:lnTo>
                    <a:pt x="4259" y="12508"/>
                  </a:lnTo>
                  <a:lnTo>
                    <a:pt x="3018" y="11234"/>
                  </a:lnTo>
                  <a:lnTo>
                    <a:pt x="1711" y="9926"/>
                  </a:lnTo>
                  <a:lnTo>
                    <a:pt x="973" y="8920"/>
                  </a:lnTo>
                  <a:lnTo>
                    <a:pt x="369" y="7847"/>
                  </a:lnTo>
                  <a:lnTo>
                    <a:pt x="34" y="6573"/>
                  </a:lnTo>
                  <a:lnTo>
                    <a:pt x="0" y="5869"/>
                  </a:lnTo>
                  <a:lnTo>
                    <a:pt x="34" y="5265"/>
                  </a:lnTo>
                  <a:lnTo>
                    <a:pt x="336" y="4192"/>
                  </a:lnTo>
                  <a:lnTo>
                    <a:pt x="906" y="3287"/>
                  </a:lnTo>
                  <a:lnTo>
                    <a:pt x="1644" y="2515"/>
                  </a:lnTo>
                  <a:lnTo>
                    <a:pt x="3957" y="973"/>
                  </a:lnTo>
                  <a:lnTo>
                    <a:pt x="5835"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
            <p:cNvSpPr/>
            <p:nvPr/>
          </p:nvSpPr>
          <p:spPr>
            <a:xfrm>
              <a:off x="7715253" y="3348058"/>
              <a:ext cx="33911" cy="108357"/>
            </a:xfrm>
            <a:custGeom>
              <a:avLst/>
              <a:gdLst/>
              <a:ahLst/>
              <a:cxnLst/>
              <a:rect l="l" t="t" r="r" b="b"/>
              <a:pathLst>
                <a:path w="1879" h="6004" fill="none" extrusionOk="0">
                  <a:moveTo>
                    <a:pt x="1879" y="1"/>
                  </a:moveTo>
                  <a:lnTo>
                    <a:pt x="1510" y="269"/>
                  </a:lnTo>
                  <a:lnTo>
                    <a:pt x="906" y="872"/>
                  </a:lnTo>
                  <a:lnTo>
                    <a:pt x="437" y="1577"/>
                  </a:lnTo>
                  <a:lnTo>
                    <a:pt x="135" y="2348"/>
                  </a:lnTo>
                  <a:lnTo>
                    <a:pt x="1" y="3186"/>
                  </a:lnTo>
                  <a:lnTo>
                    <a:pt x="1" y="3991"/>
                  </a:lnTo>
                  <a:lnTo>
                    <a:pt x="169" y="4829"/>
                  </a:lnTo>
                  <a:lnTo>
                    <a:pt x="504" y="5634"/>
                  </a:lnTo>
                  <a:lnTo>
                    <a:pt x="739" y="6003"/>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
            <p:cNvSpPr/>
            <p:nvPr/>
          </p:nvSpPr>
          <p:spPr>
            <a:xfrm>
              <a:off x="7784249" y="3524779"/>
              <a:ext cx="13337" cy="81105"/>
            </a:xfrm>
            <a:custGeom>
              <a:avLst/>
              <a:gdLst/>
              <a:ahLst/>
              <a:cxnLst/>
              <a:rect l="l" t="t" r="r" b="b"/>
              <a:pathLst>
                <a:path w="739" h="4494" fill="none" extrusionOk="0">
                  <a:moveTo>
                    <a:pt x="1" y="0"/>
                  </a:moveTo>
                  <a:lnTo>
                    <a:pt x="269" y="537"/>
                  </a:lnTo>
                  <a:lnTo>
                    <a:pt x="604" y="1610"/>
                  </a:lnTo>
                  <a:lnTo>
                    <a:pt x="739" y="2784"/>
                  </a:lnTo>
                  <a:lnTo>
                    <a:pt x="671" y="3924"/>
                  </a:lnTo>
                  <a:lnTo>
                    <a:pt x="571" y="449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
            <p:cNvSpPr/>
            <p:nvPr/>
          </p:nvSpPr>
          <p:spPr>
            <a:xfrm>
              <a:off x="5635820" y="3751112"/>
              <a:ext cx="409732" cy="78705"/>
            </a:xfrm>
            <a:custGeom>
              <a:avLst/>
              <a:gdLst/>
              <a:ahLst/>
              <a:cxnLst/>
              <a:rect l="l" t="t" r="r" b="b"/>
              <a:pathLst>
                <a:path w="22703" h="4361" extrusionOk="0">
                  <a:moveTo>
                    <a:pt x="17471" y="1"/>
                  </a:moveTo>
                  <a:lnTo>
                    <a:pt x="15459" y="236"/>
                  </a:lnTo>
                  <a:lnTo>
                    <a:pt x="12642" y="940"/>
                  </a:lnTo>
                  <a:lnTo>
                    <a:pt x="10697" y="1476"/>
                  </a:lnTo>
                  <a:lnTo>
                    <a:pt x="8048" y="2113"/>
                  </a:lnTo>
                  <a:lnTo>
                    <a:pt x="2717" y="2918"/>
                  </a:lnTo>
                  <a:lnTo>
                    <a:pt x="0" y="3119"/>
                  </a:lnTo>
                  <a:lnTo>
                    <a:pt x="0" y="4360"/>
                  </a:lnTo>
                  <a:lnTo>
                    <a:pt x="22702" y="4360"/>
                  </a:lnTo>
                  <a:lnTo>
                    <a:pt x="22669" y="4025"/>
                  </a:lnTo>
                  <a:lnTo>
                    <a:pt x="21998" y="2180"/>
                  </a:lnTo>
                  <a:lnTo>
                    <a:pt x="21227" y="1275"/>
                  </a:lnTo>
                  <a:lnTo>
                    <a:pt x="20489" y="739"/>
                  </a:lnTo>
                  <a:lnTo>
                    <a:pt x="20053" y="537"/>
                  </a:lnTo>
                  <a:lnTo>
                    <a:pt x="19148" y="236"/>
                  </a:lnTo>
                  <a:lnTo>
                    <a:pt x="17471"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
            <p:cNvSpPr/>
            <p:nvPr/>
          </p:nvSpPr>
          <p:spPr>
            <a:xfrm>
              <a:off x="6044326" y="3751112"/>
              <a:ext cx="409732" cy="78705"/>
            </a:xfrm>
            <a:custGeom>
              <a:avLst/>
              <a:gdLst/>
              <a:ahLst/>
              <a:cxnLst/>
              <a:rect l="l" t="t" r="r" b="b"/>
              <a:pathLst>
                <a:path w="22703" h="4361" extrusionOk="0">
                  <a:moveTo>
                    <a:pt x="5198" y="1"/>
                  </a:moveTo>
                  <a:lnTo>
                    <a:pt x="3521" y="236"/>
                  </a:lnTo>
                  <a:lnTo>
                    <a:pt x="2649" y="537"/>
                  </a:lnTo>
                  <a:lnTo>
                    <a:pt x="2180" y="739"/>
                  </a:lnTo>
                  <a:lnTo>
                    <a:pt x="1476" y="1275"/>
                  </a:lnTo>
                  <a:lnTo>
                    <a:pt x="671" y="2180"/>
                  </a:lnTo>
                  <a:lnTo>
                    <a:pt x="0" y="4025"/>
                  </a:lnTo>
                  <a:lnTo>
                    <a:pt x="0" y="4360"/>
                  </a:lnTo>
                  <a:lnTo>
                    <a:pt x="22702" y="4360"/>
                  </a:lnTo>
                  <a:lnTo>
                    <a:pt x="22702" y="3119"/>
                  </a:lnTo>
                  <a:lnTo>
                    <a:pt x="19986" y="2918"/>
                  </a:lnTo>
                  <a:lnTo>
                    <a:pt x="14621" y="2113"/>
                  </a:lnTo>
                  <a:lnTo>
                    <a:pt x="12005" y="1476"/>
                  </a:lnTo>
                  <a:lnTo>
                    <a:pt x="10060" y="940"/>
                  </a:lnTo>
                  <a:lnTo>
                    <a:pt x="7210" y="236"/>
                  </a:lnTo>
                  <a:lnTo>
                    <a:pt x="5198"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
            <p:cNvSpPr/>
            <p:nvPr/>
          </p:nvSpPr>
          <p:spPr>
            <a:xfrm>
              <a:off x="5625533" y="3820722"/>
              <a:ext cx="844858" cy="16351"/>
            </a:xfrm>
            <a:custGeom>
              <a:avLst/>
              <a:gdLst/>
              <a:ahLst/>
              <a:cxnLst/>
              <a:rect l="l" t="t" r="r" b="b"/>
              <a:pathLst>
                <a:path w="46813" h="906" extrusionOk="0">
                  <a:moveTo>
                    <a:pt x="0" y="0"/>
                  </a:moveTo>
                  <a:lnTo>
                    <a:pt x="0" y="906"/>
                  </a:lnTo>
                  <a:lnTo>
                    <a:pt x="46813" y="906"/>
                  </a:lnTo>
                  <a:lnTo>
                    <a:pt x="46813"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
            <p:cNvSpPr/>
            <p:nvPr/>
          </p:nvSpPr>
          <p:spPr>
            <a:xfrm>
              <a:off x="6066109" y="3774718"/>
              <a:ext cx="49649" cy="54485"/>
            </a:xfrm>
            <a:custGeom>
              <a:avLst/>
              <a:gdLst/>
              <a:ahLst/>
              <a:cxnLst/>
              <a:rect l="l" t="t" r="r" b="b"/>
              <a:pathLst>
                <a:path w="2751" h="3019" fill="none" extrusionOk="0">
                  <a:moveTo>
                    <a:pt x="1" y="3019"/>
                  </a:moveTo>
                  <a:lnTo>
                    <a:pt x="168" y="2516"/>
                  </a:lnTo>
                  <a:lnTo>
                    <a:pt x="705" y="1610"/>
                  </a:lnTo>
                  <a:lnTo>
                    <a:pt x="1409" y="839"/>
                  </a:lnTo>
                  <a:lnTo>
                    <a:pt x="2247" y="235"/>
                  </a:lnTo>
                  <a:lnTo>
                    <a:pt x="275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
            <p:cNvSpPr/>
            <p:nvPr/>
          </p:nvSpPr>
          <p:spPr>
            <a:xfrm>
              <a:off x="6091520" y="3783796"/>
              <a:ext cx="239689" cy="41780"/>
            </a:xfrm>
            <a:custGeom>
              <a:avLst/>
              <a:gdLst/>
              <a:ahLst/>
              <a:cxnLst/>
              <a:rect l="l" t="t" r="r" b="b"/>
              <a:pathLst>
                <a:path w="13281" h="2315" fill="none" extrusionOk="0">
                  <a:moveTo>
                    <a:pt x="1" y="2314"/>
                  </a:moveTo>
                  <a:lnTo>
                    <a:pt x="269" y="1878"/>
                  </a:lnTo>
                  <a:lnTo>
                    <a:pt x="940" y="1141"/>
                  </a:lnTo>
                  <a:lnTo>
                    <a:pt x="1711" y="571"/>
                  </a:lnTo>
                  <a:lnTo>
                    <a:pt x="2617" y="202"/>
                  </a:lnTo>
                  <a:lnTo>
                    <a:pt x="3120" y="101"/>
                  </a:lnTo>
                  <a:lnTo>
                    <a:pt x="3690" y="1"/>
                  </a:lnTo>
                  <a:lnTo>
                    <a:pt x="4863" y="68"/>
                  </a:lnTo>
                  <a:lnTo>
                    <a:pt x="6573" y="504"/>
                  </a:lnTo>
                  <a:lnTo>
                    <a:pt x="7680" y="940"/>
                  </a:lnTo>
                  <a:lnTo>
                    <a:pt x="8921" y="1375"/>
                  </a:lnTo>
                  <a:lnTo>
                    <a:pt x="11201" y="2013"/>
                  </a:lnTo>
                  <a:lnTo>
                    <a:pt x="12643" y="2281"/>
                  </a:lnTo>
                  <a:lnTo>
                    <a:pt x="13280" y="231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
            <p:cNvSpPr/>
            <p:nvPr/>
          </p:nvSpPr>
          <p:spPr>
            <a:xfrm>
              <a:off x="5799222" y="3778960"/>
              <a:ext cx="213646" cy="51453"/>
            </a:xfrm>
            <a:custGeom>
              <a:avLst/>
              <a:gdLst/>
              <a:ahLst/>
              <a:cxnLst/>
              <a:rect l="l" t="t" r="r" b="b"/>
              <a:pathLst>
                <a:path w="11838" h="2851" fill="none" extrusionOk="0">
                  <a:moveTo>
                    <a:pt x="0" y="2314"/>
                  </a:moveTo>
                  <a:lnTo>
                    <a:pt x="1140" y="2146"/>
                  </a:lnTo>
                  <a:lnTo>
                    <a:pt x="3421" y="1576"/>
                  </a:lnTo>
                  <a:lnTo>
                    <a:pt x="4494" y="1174"/>
                  </a:lnTo>
                  <a:lnTo>
                    <a:pt x="5835" y="604"/>
                  </a:lnTo>
                  <a:lnTo>
                    <a:pt x="7176" y="134"/>
                  </a:lnTo>
                  <a:lnTo>
                    <a:pt x="7881" y="0"/>
                  </a:lnTo>
                  <a:lnTo>
                    <a:pt x="9323" y="134"/>
                  </a:lnTo>
                  <a:lnTo>
                    <a:pt x="9993" y="436"/>
                  </a:lnTo>
                  <a:lnTo>
                    <a:pt x="10496" y="805"/>
                  </a:lnTo>
                  <a:lnTo>
                    <a:pt x="10932" y="1308"/>
                  </a:lnTo>
                  <a:lnTo>
                    <a:pt x="11469" y="2046"/>
                  </a:lnTo>
                  <a:lnTo>
                    <a:pt x="11838" y="285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
            <p:cNvSpPr/>
            <p:nvPr/>
          </p:nvSpPr>
          <p:spPr>
            <a:xfrm>
              <a:off x="5953547" y="3797711"/>
              <a:ext cx="39957" cy="34525"/>
            </a:xfrm>
            <a:custGeom>
              <a:avLst/>
              <a:gdLst/>
              <a:ahLst/>
              <a:cxnLst/>
              <a:rect l="l" t="t" r="r" b="b"/>
              <a:pathLst>
                <a:path w="2214" h="1913" fill="none" extrusionOk="0">
                  <a:moveTo>
                    <a:pt x="0" y="1"/>
                  </a:moveTo>
                  <a:lnTo>
                    <a:pt x="369" y="68"/>
                  </a:lnTo>
                  <a:lnTo>
                    <a:pt x="1040" y="437"/>
                  </a:lnTo>
                  <a:lnTo>
                    <a:pt x="1342" y="705"/>
                  </a:lnTo>
                  <a:lnTo>
                    <a:pt x="1811" y="1275"/>
                  </a:lnTo>
                  <a:lnTo>
                    <a:pt x="2214" y="1912"/>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
            <p:cNvSpPr/>
            <p:nvPr/>
          </p:nvSpPr>
          <p:spPr>
            <a:xfrm>
              <a:off x="6428015" y="2935311"/>
              <a:ext cx="1186804" cy="954406"/>
            </a:xfrm>
            <a:custGeom>
              <a:avLst/>
              <a:gdLst/>
              <a:ahLst/>
              <a:cxnLst/>
              <a:rect l="l" t="t" r="r" b="b"/>
              <a:pathLst>
                <a:path w="65760" h="52883" extrusionOk="0">
                  <a:moveTo>
                    <a:pt x="32561" y="1"/>
                  </a:moveTo>
                  <a:lnTo>
                    <a:pt x="29275" y="437"/>
                  </a:lnTo>
                  <a:lnTo>
                    <a:pt x="25989" y="1141"/>
                  </a:lnTo>
                  <a:lnTo>
                    <a:pt x="21495" y="2482"/>
                  </a:lnTo>
                  <a:lnTo>
                    <a:pt x="17572" y="3958"/>
                  </a:lnTo>
                  <a:lnTo>
                    <a:pt x="17170" y="4125"/>
                  </a:lnTo>
                  <a:lnTo>
                    <a:pt x="16465" y="4260"/>
                  </a:lnTo>
                  <a:lnTo>
                    <a:pt x="12542" y="5634"/>
                  </a:lnTo>
                  <a:lnTo>
                    <a:pt x="10396" y="6842"/>
                  </a:lnTo>
                  <a:lnTo>
                    <a:pt x="9088" y="7848"/>
                  </a:lnTo>
                  <a:lnTo>
                    <a:pt x="8518" y="8418"/>
                  </a:lnTo>
                  <a:lnTo>
                    <a:pt x="7981" y="9021"/>
                  </a:lnTo>
                  <a:lnTo>
                    <a:pt x="7076" y="10363"/>
                  </a:lnTo>
                  <a:lnTo>
                    <a:pt x="6104" y="12475"/>
                  </a:lnTo>
                  <a:lnTo>
                    <a:pt x="5131" y="16097"/>
                  </a:lnTo>
                  <a:lnTo>
                    <a:pt x="5064" y="16734"/>
                  </a:lnTo>
                  <a:lnTo>
                    <a:pt x="2884" y="27834"/>
                  </a:lnTo>
                  <a:lnTo>
                    <a:pt x="269" y="41314"/>
                  </a:lnTo>
                  <a:lnTo>
                    <a:pt x="1" y="42890"/>
                  </a:lnTo>
                  <a:lnTo>
                    <a:pt x="1" y="44298"/>
                  </a:lnTo>
                  <a:lnTo>
                    <a:pt x="34" y="44365"/>
                  </a:lnTo>
                  <a:lnTo>
                    <a:pt x="772" y="45137"/>
                  </a:lnTo>
                  <a:lnTo>
                    <a:pt x="4762" y="48490"/>
                  </a:lnTo>
                  <a:lnTo>
                    <a:pt x="6942" y="49831"/>
                  </a:lnTo>
                  <a:lnTo>
                    <a:pt x="8250" y="50334"/>
                  </a:lnTo>
                  <a:lnTo>
                    <a:pt x="8820" y="50368"/>
                  </a:lnTo>
                  <a:lnTo>
                    <a:pt x="10228" y="50301"/>
                  </a:lnTo>
                  <a:lnTo>
                    <a:pt x="12978" y="49664"/>
                  </a:lnTo>
                  <a:lnTo>
                    <a:pt x="14286" y="49127"/>
                  </a:lnTo>
                  <a:lnTo>
                    <a:pt x="40811" y="52782"/>
                  </a:lnTo>
                  <a:lnTo>
                    <a:pt x="42185" y="52883"/>
                  </a:lnTo>
                  <a:lnTo>
                    <a:pt x="48121" y="52816"/>
                  </a:lnTo>
                  <a:lnTo>
                    <a:pt x="50703" y="52581"/>
                  </a:lnTo>
                  <a:lnTo>
                    <a:pt x="53218" y="52078"/>
                  </a:lnTo>
                  <a:lnTo>
                    <a:pt x="55431" y="51340"/>
                  </a:lnTo>
                  <a:lnTo>
                    <a:pt x="56303" y="50804"/>
                  </a:lnTo>
                  <a:lnTo>
                    <a:pt x="57175" y="50200"/>
                  </a:lnTo>
                  <a:lnTo>
                    <a:pt x="58885" y="48524"/>
                  </a:lnTo>
                  <a:lnTo>
                    <a:pt x="60528" y="46445"/>
                  </a:lnTo>
                  <a:lnTo>
                    <a:pt x="62037" y="44198"/>
                  </a:lnTo>
                  <a:lnTo>
                    <a:pt x="65122" y="38832"/>
                  </a:lnTo>
                  <a:lnTo>
                    <a:pt x="65759" y="37558"/>
                  </a:lnTo>
                  <a:lnTo>
                    <a:pt x="64787" y="33836"/>
                  </a:lnTo>
                  <a:lnTo>
                    <a:pt x="61937" y="24816"/>
                  </a:lnTo>
                  <a:lnTo>
                    <a:pt x="59455" y="18109"/>
                  </a:lnTo>
                  <a:lnTo>
                    <a:pt x="57846" y="14152"/>
                  </a:lnTo>
                  <a:lnTo>
                    <a:pt x="56337" y="10933"/>
                  </a:lnTo>
                  <a:lnTo>
                    <a:pt x="55062" y="8787"/>
                  </a:lnTo>
                  <a:lnTo>
                    <a:pt x="54559" y="8250"/>
                  </a:lnTo>
                  <a:lnTo>
                    <a:pt x="54023" y="7814"/>
                  </a:lnTo>
                  <a:lnTo>
                    <a:pt x="52581" y="6942"/>
                  </a:lnTo>
                  <a:lnTo>
                    <a:pt x="49798" y="5500"/>
                  </a:lnTo>
                  <a:lnTo>
                    <a:pt x="42454" y="2449"/>
                  </a:lnTo>
                  <a:lnTo>
                    <a:pt x="37021" y="303"/>
                  </a:lnTo>
                  <a:lnTo>
                    <a:pt x="36351" y="169"/>
                  </a:lnTo>
                  <a:lnTo>
                    <a:pt x="34909" y="1"/>
                  </a:lnTo>
                  <a:close/>
                </a:path>
              </a:pathLst>
            </a:custGeom>
            <a:solidFill>
              <a:srgbClr val="6EDB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
            <p:cNvSpPr/>
            <p:nvPr/>
          </p:nvSpPr>
          <p:spPr>
            <a:xfrm>
              <a:off x="6426806" y="3056356"/>
              <a:ext cx="263277" cy="788586"/>
            </a:xfrm>
            <a:custGeom>
              <a:avLst/>
              <a:gdLst/>
              <a:ahLst/>
              <a:cxnLst/>
              <a:rect l="l" t="t" r="r" b="b"/>
              <a:pathLst>
                <a:path w="14588" h="43695" extrusionOk="0">
                  <a:moveTo>
                    <a:pt x="10899" y="1"/>
                  </a:moveTo>
                  <a:lnTo>
                    <a:pt x="9993" y="403"/>
                  </a:lnTo>
                  <a:lnTo>
                    <a:pt x="8417" y="1543"/>
                  </a:lnTo>
                  <a:lnTo>
                    <a:pt x="7177" y="2985"/>
                  </a:lnTo>
                  <a:lnTo>
                    <a:pt x="6305" y="4729"/>
                  </a:lnTo>
                  <a:lnTo>
                    <a:pt x="6070" y="5668"/>
                  </a:lnTo>
                  <a:lnTo>
                    <a:pt x="4762" y="11771"/>
                  </a:lnTo>
                  <a:lnTo>
                    <a:pt x="1375" y="28504"/>
                  </a:lnTo>
                  <a:lnTo>
                    <a:pt x="269" y="34875"/>
                  </a:lnTo>
                  <a:lnTo>
                    <a:pt x="0" y="37323"/>
                  </a:lnTo>
                  <a:lnTo>
                    <a:pt x="68" y="37658"/>
                  </a:lnTo>
                  <a:lnTo>
                    <a:pt x="2650" y="40039"/>
                  </a:lnTo>
                  <a:lnTo>
                    <a:pt x="4527" y="41649"/>
                  </a:lnTo>
                  <a:lnTo>
                    <a:pt x="4662" y="41750"/>
                  </a:lnTo>
                  <a:lnTo>
                    <a:pt x="6003" y="42621"/>
                  </a:lnTo>
                  <a:lnTo>
                    <a:pt x="7680" y="43326"/>
                  </a:lnTo>
                  <a:lnTo>
                    <a:pt x="8987" y="43627"/>
                  </a:lnTo>
                  <a:lnTo>
                    <a:pt x="10429" y="43694"/>
                  </a:lnTo>
                  <a:lnTo>
                    <a:pt x="11938" y="43359"/>
                  </a:lnTo>
                  <a:lnTo>
                    <a:pt x="12710" y="43024"/>
                  </a:lnTo>
                  <a:lnTo>
                    <a:pt x="13078" y="42823"/>
                  </a:lnTo>
                  <a:lnTo>
                    <a:pt x="13682" y="42085"/>
                  </a:lnTo>
                  <a:lnTo>
                    <a:pt x="14118" y="41112"/>
                  </a:lnTo>
                  <a:lnTo>
                    <a:pt x="14386" y="39939"/>
                  </a:lnTo>
                  <a:lnTo>
                    <a:pt x="14587" y="37826"/>
                  </a:lnTo>
                  <a:lnTo>
                    <a:pt x="14453" y="34607"/>
                  </a:lnTo>
                  <a:lnTo>
                    <a:pt x="13816" y="29678"/>
                  </a:lnTo>
                  <a:lnTo>
                    <a:pt x="12844" y="24916"/>
                  </a:lnTo>
                  <a:lnTo>
                    <a:pt x="12710" y="24413"/>
                  </a:lnTo>
                  <a:lnTo>
                    <a:pt x="10899"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
            <p:cNvSpPr/>
            <p:nvPr/>
          </p:nvSpPr>
          <p:spPr>
            <a:xfrm>
              <a:off x="6424388" y="2969818"/>
              <a:ext cx="561638" cy="877542"/>
            </a:xfrm>
            <a:custGeom>
              <a:avLst/>
              <a:gdLst/>
              <a:ahLst/>
              <a:cxnLst/>
              <a:rect l="l" t="t" r="r" b="b"/>
              <a:pathLst>
                <a:path w="31120" h="48624" extrusionOk="0">
                  <a:moveTo>
                    <a:pt x="23977" y="0"/>
                  </a:moveTo>
                  <a:lnTo>
                    <a:pt x="23574" y="67"/>
                  </a:lnTo>
                  <a:lnTo>
                    <a:pt x="19852" y="1140"/>
                  </a:lnTo>
                  <a:lnTo>
                    <a:pt x="15493" y="2683"/>
                  </a:lnTo>
                  <a:lnTo>
                    <a:pt x="12609" y="3857"/>
                  </a:lnTo>
                  <a:lnTo>
                    <a:pt x="11838" y="4192"/>
                  </a:lnTo>
                  <a:lnTo>
                    <a:pt x="10496" y="4997"/>
                  </a:lnTo>
                  <a:lnTo>
                    <a:pt x="9356" y="5936"/>
                  </a:lnTo>
                  <a:lnTo>
                    <a:pt x="8350" y="7009"/>
                  </a:lnTo>
                  <a:lnTo>
                    <a:pt x="7076" y="8752"/>
                  </a:lnTo>
                  <a:lnTo>
                    <a:pt x="5902" y="11234"/>
                  </a:lnTo>
                  <a:lnTo>
                    <a:pt x="5131" y="13648"/>
                  </a:lnTo>
                  <a:lnTo>
                    <a:pt x="4729" y="15828"/>
                  </a:lnTo>
                  <a:lnTo>
                    <a:pt x="4494" y="18175"/>
                  </a:lnTo>
                  <a:lnTo>
                    <a:pt x="4494" y="18544"/>
                  </a:lnTo>
                  <a:lnTo>
                    <a:pt x="0" y="42018"/>
                  </a:lnTo>
                  <a:lnTo>
                    <a:pt x="336" y="42521"/>
                  </a:lnTo>
                  <a:lnTo>
                    <a:pt x="1241" y="43560"/>
                  </a:lnTo>
                  <a:lnTo>
                    <a:pt x="2985" y="45069"/>
                  </a:lnTo>
                  <a:lnTo>
                    <a:pt x="5634" y="46846"/>
                  </a:lnTo>
                  <a:lnTo>
                    <a:pt x="8115" y="48121"/>
                  </a:lnTo>
                  <a:lnTo>
                    <a:pt x="9021" y="48456"/>
                  </a:lnTo>
                  <a:lnTo>
                    <a:pt x="9457" y="48557"/>
                  </a:lnTo>
                  <a:lnTo>
                    <a:pt x="10362" y="48624"/>
                  </a:lnTo>
                  <a:lnTo>
                    <a:pt x="11737" y="48389"/>
                  </a:lnTo>
                  <a:lnTo>
                    <a:pt x="14084" y="47450"/>
                  </a:lnTo>
                  <a:lnTo>
                    <a:pt x="14487" y="47215"/>
                  </a:lnTo>
                  <a:lnTo>
                    <a:pt x="14185" y="47148"/>
                  </a:lnTo>
                  <a:lnTo>
                    <a:pt x="11569" y="46310"/>
                  </a:lnTo>
                  <a:lnTo>
                    <a:pt x="8887" y="45069"/>
                  </a:lnTo>
                  <a:lnTo>
                    <a:pt x="7176" y="43996"/>
                  </a:lnTo>
                  <a:lnTo>
                    <a:pt x="5701" y="42621"/>
                  </a:lnTo>
                  <a:lnTo>
                    <a:pt x="4930" y="41447"/>
                  </a:lnTo>
                  <a:lnTo>
                    <a:pt x="4594" y="40576"/>
                  </a:lnTo>
                  <a:lnTo>
                    <a:pt x="4494" y="40106"/>
                  </a:lnTo>
                  <a:lnTo>
                    <a:pt x="4427" y="39704"/>
                  </a:lnTo>
                  <a:lnTo>
                    <a:pt x="4427" y="39268"/>
                  </a:lnTo>
                  <a:lnTo>
                    <a:pt x="4460" y="37792"/>
                  </a:lnTo>
                  <a:lnTo>
                    <a:pt x="4863" y="34808"/>
                  </a:lnTo>
                  <a:lnTo>
                    <a:pt x="5969" y="30348"/>
                  </a:lnTo>
                  <a:lnTo>
                    <a:pt x="6808" y="27498"/>
                  </a:lnTo>
                  <a:lnTo>
                    <a:pt x="8685" y="21026"/>
                  </a:lnTo>
                  <a:lnTo>
                    <a:pt x="10664" y="14621"/>
                  </a:lnTo>
                  <a:lnTo>
                    <a:pt x="10832" y="14051"/>
                  </a:lnTo>
                  <a:lnTo>
                    <a:pt x="11268" y="12944"/>
                  </a:lnTo>
                  <a:lnTo>
                    <a:pt x="11569" y="12441"/>
                  </a:lnTo>
                  <a:lnTo>
                    <a:pt x="11804" y="12106"/>
                  </a:lnTo>
                  <a:lnTo>
                    <a:pt x="12341" y="11636"/>
                  </a:lnTo>
                  <a:lnTo>
                    <a:pt x="13313" y="11133"/>
                  </a:lnTo>
                  <a:lnTo>
                    <a:pt x="13984" y="10832"/>
                  </a:lnTo>
                  <a:lnTo>
                    <a:pt x="15459" y="10060"/>
                  </a:lnTo>
                  <a:lnTo>
                    <a:pt x="16935" y="9222"/>
                  </a:lnTo>
                  <a:lnTo>
                    <a:pt x="17974" y="8618"/>
                  </a:lnTo>
                  <a:lnTo>
                    <a:pt x="21294" y="6673"/>
                  </a:lnTo>
                  <a:lnTo>
                    <a:pt x="22971" y="5835"/>
                  </a:lnTo>
                  <a:lnTo>
                    <a:pt x="23239" y="5835"/>
                  </a:lnTo>
                  <a:lnTo>
                    <a:pt x="23876" y="6338"/>
                  </a:lnTo>
                  <a:lnTo>
                    <a:pt x="25284" y="7176"/>
                  </a:lnTo>
                  <a:lnTo>
                    <a:pt x="26793" y="7713"/>
                  </a:lnTo>
                  <a:lnTo>
                    <a:pt x="28403" y="8015"/>
                  </a:lnTo>
                  <a:lnTo>
                    <a:pt x="29208" y="8015"/>
                  </a:lnTo>
                  <a:lnTo>
                    <a:pt x="29811" y="7981"/>
                  </a:lnTo>
                  <a:lnTo>
                    <a:pt x="30616" y="7679"/>
                  </a:lnTo>
                  <a:lnTo>
                    <a:pt x="31019" y="7311"/>
                  </a:lnTo>
                  <a:lnTo>
                    <a:pt x="31119" y="7042"/>
                  </a:lnTo>
                  <a:lnTo>
                    <a:pt x="239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
            <p:cNvSpPr/>
            <p:nvPr/>
          </p:nvSpPr>
          <p:spPr>
            <a:xfrm>
              <a:off x="7337627" y="3067256"/>
              <a:ext cx="276578" cy="809755"/>
            </a:xfrm>
            <a:custGeom>
              <a:avLst/>
              <a:gdLst/>
              <a:ahLst/>
              <a:cxnLst/>
              <a:rect l="l" t="t" r="r" b="b"/>
              <a:pathLst>
                <a:path w="15325" h="44868" extrusionOk="0">
                  <a:moveTo>
                    <a:pt x="3152" y="0"/>
                  </a:moveTo>
                  <a:lnTo>
                    <a:pt x="537" y="37054"/>
                  </a:lnTo>
                  <a:lnTo>
                    <a:pt x="0" y="44868"/>
                  </a:lnTo>
                  <a:lnTo>
                    <a:pt x="369" y="44868"/>
                  </a:lnTo>
                  <a:lnTo>
                    <a:pt x="2482" y="44700"/>
                  </a:lnTo>
                  <a:lnTo>
                    <a:pt x="4158" y="44331"/>
                  </a:lnTo>
                  <a:lnTo>
                    <a:pt x="4963" y="44029"/>
                  </a:lnTo>
                  <a:lnTo>
                    <a:pt x="5768" y="43560"/>
                  </a:lnTo>
                  <a:lnTo>
                    <a:pt x="7646" y="41883"/>
                  </a:lnTo>
                  <a:lnTo>
                    <a:pt x="10161" y="39134"/>
                  </a:lnTo>
                  <a:lnTo>
                    <a:pt x="10630" y="38563"/>
                  </a:lnTo>
                  <a:lnTo>
                    <a:pt x="11066" y="38060"/>
                  </a:lnTo>
                  <a:lnTo>
                    <a:pt x="13346" y="34841"/>
                  </a:lnTo>
                  <a:lnTo>
                    <a:pt x="14487" y="32662"/>
                  </a:lnTo>
                  <a:lnTo>
                    <a:pt x="15090" y="31052"/>
                  </a:lnTo>
                  <a:lnTo>
                    <a:pt x="15325" y="30247"/>
                  </a:lnTo>
                  <a:lnTo>
                    <a:pt x="14654" y="28000"/>
                  </a:lnTo>
                  <a:lnTo>
                    <a:pt x="11267" y="17069"/>
                  </a:lnTo>
                  <a:lnTo>
                    <a:pt x="9121" y="10597"/>
                  </a:lnTo>
                  <a:lnTo>
                    <a:pt x="8451" y="8853"/>
                  </a:lnTo>
                  <a:lnTo>
                    <a:pt x="7914" y="7579"/>
                  </a:lnTo>
                  <a:lnTo>
                    <a:pt x="6573" y="4997"/>
                  </a:lnTo>
                  <a:lnTo>
                    <a:pt x="5164" y="2616"/>
                  </a:lnTo>
                  <a:lnTo>
                    <a:pt x="3756" y="704"/>
                  </a:lnTo>
                  <a:lnTo>
                    <a:pt x="3152" y="0"/>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
            <p:cNvSpPr/>
            <p:nvPr/>
          </p:nvSpPr>
          <p:spPr>
            <a:xfrm>
              <a:off x="6623488" y="2925638"/>
              <a:ext cx="771043" cy="951374"/>
            </a:xfrm>
            <a:custGeom>
              <a:avLst/>
              <a:gdLst/>
              <a:ahLst/>
              <a:cxnLst/>
              <a:rect l="l" t="t" r="r" b="b"/>
              <a:pathLst>
                <a:path w="42723" h="52715" fill="none" extrusionOk="0">
                  <a:moveTo>
                    <a:pt x="39570" y="52715"/>
                  </a:moveTo>
                  <a:lnTo>
                    <a:pt x="42722" y="7847"/>
                  </a:lnTo>
                  <a:lnTo>
                    <a:pt x="40811" y="6975"/>
                  </a:lnTo>
                  <a:lnTo>
                    <a:pt x="31287" y="2817"/>
                  </a:lnTo>
                  <a:lnTo>
                    <a:pt x="26660" y="1006"/>
                  </a:lnTo>
                  <a:lnTo>
                    <a:pt x="24279" y="235"/>
                  </a:lnTo>
                  <a:lnTo>
                    <a:pt x="23441" y="67"/>
                  </a:lnTo>
                  <a:lnTo>
                    <a:pt x="22569" y="0"/>
                  </a:lnTo>
                  <a:lnTo>
                    <a:pt x="19819" y="436"/>
                  </a:lnTo>
                  <a:lnTo>
                    <a:pt x="14320" y="1945"/>
                  </a:lnTo>
                  <a:lnTo>
                    <a:pt x="2449" y="6070"/>
                  </a:lnTo>
                  <a:lnTo>
                    <a:pt x="1" y="7042"/>
                  </a:lnTo>
                  <a:lnTo>
                    <a:pt x="2851" y="50032"/>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
            <p:cNvSpPr/>
            <p:nvPr/>
          </p:nvSpPr>
          <p:spPr>
            <a:xfrm>
              <a:off x="6766316" y="2516519"/>
              <a:ext cx="406105" cy="493852"/>
            </a:xfrm>
            <a:custGeom>
              <a:avLst/>
              <a:gdLst/>
              <a:ahLst/>
              <a:cxnLst/>
              <a:rect l="l" t="t" r="r" b="b"/>
              <a:pathLst>
                <a:path w="22502" h="27364" extrusionOk="0">
                  <a:moveTo>
                    <a:pt x="15795" y="1"/>
                  </a:moveTo>
                  <a:lnTo>
                    <a:pt x="10329" y="135"/>
                  </a:lnTo>
                  <a:lnTo>
                    <a:pt x="5534" y="571"/>
                  </a:lnTo>
                  <a:lnTo>
                    <a:pt x="4092" y="839"/>
                  </a:lnTo>
                  <a:lnTo>
                    <a:pt x="2549" y="8351"/>
                  </a:lnTo>
                  <a:lnTo>
                    <a:pt x="2281" y="8183"/>
                  </a:lnTo>
                  <a:lnTo>
                    <a:pt x="1040" y="7747"/>
                  </a:lnTo>
                  <a:lnTo>
                    <a:pt x="470" y="7915"/>
                  </a:lnTo>
                  <a:lnTo>
                    <a:pt x="202" y="8283"/>
                  </a:lnTo>
                  <a:lnTo>
                    <a:pt x="101" y="8552"/>
                  </a:lnTo>
                  <a:lnTo>
                    <a:pt x="1" y="9155"/>
                  </a:lnTo>
                  <a:lnTo>
                    <a:pt x="302" y="10463"/>
                  </a:lnTo>
                  <a:lnTo>
                    <a:pt x="906" y="11369"/>
                  </a:lnTo>
                  <a:lnTo>
                    <a:pt x="1510" y="11838"/>
                  </a:lnTo>
                  <a:lnTo>
                    <a:pt x="2214" y="12207"/>
                  </a:lnTo>
                  <a:lnTo>
                    <a:pt x="3052" y="12442"/>
                  </a:lnTo>
                  <a:lnTo>
                    <a:pt x="3488" y="12475"/>
                  </a:lnTo>
                  <a:lnTo>
                    <a:pt x="3589" y="12911"/>
                  </a:lnTo>
                  <a:lnTo>
                    <a:pt x="4494" y="15359"/>
                  </a:lnTo>
                  <a:lnTo>
                    <a:pt x="5634" y="17304"/>
                  </a:lnTo>
                  <a:lnTo>
                    <a:pt x="6439" y="18209"/>
                  </a:lnTo>
                  <a:lnTo>
                    <a:pt x="8049" y="19853"/>
                  </a:lnTo>
                  <a:lnTo>
                    <a:pt x="9792" y="21395"/>
                  </a:lnTo>
                  <a:lnTo>
                    <a:pt x="9893" y="22133"/>
                  </a:lnTo>
                  <a:lnTo>
                    <a:pt x="10832" y="24849"/>
                  </a:lnTo>
                  <a:lnTo>
                    <a:pt x="11402" y="25889"/>
                  </a:lnTo>
                  <a:lnTo>
                    <a:pt x="12140" y="26727"/>
                  </a:lnTo>
                  <a:lnTo>
                    <a:pt x="13045" y="27263"/>
                  </a:lnTo>
                  <a:lnTo>
                    <a:pt x="13548" y="27330"/>
                  </a:lnTo>
                  <a:lnTo>
                    <a:pt x="14085" y="27364"/>
                  </a:lnTo>
                  <a:lnTo>
                    <a:pt x="14957" y="27196"/>
                  </a:lnTo>
                  <a:lnTo>
                    <a:pt x="15661" y="26794"/>
                  </a:lnTo>
                  <a:lnTo>
                    <a:pt x="16231" y="26157"/>
                  </a:lnTo>
                  <a:lnTo>
                    <a:pt x="16834" y="24916"/>
                  </a:lnTo>
                  <a:lnTo>
                    <a:pt x="17371" y="22669"/>
                  </a:lnTo>
                  <a:lnTo>
                    <a:pt x="17606" y="21328"/>
                  </a:lnTo>
                  <a:lnTo>
                    <a:pt x="17907" y="20791"/>
                  </a:lnTo>
                  <a:lnTo>
                    <a:pt x="19484" y="17807"/>
                  </a:lnTo>
                  <a:lnTo>
                    <a:pt x="20490" y="15627"/>
                  </a:lnTo>
                  <a:lnTo>
                    <a:pt x="20825" y="14688"/>
                  </a:lnTo>
                  <a:lnTo>
                    <a:pt x="20925" y="14621"/>
                  </a:lnTo>
                  <a:lnTo>
                    <a:pt x="21663" y="13884"/>
                  </a:lnTo>
                  <a:lnTo>
                    <a:pt x="22267" y="12878"/>
                  </a:lnTo>
                  <a:lnTo>
                    <a:pt x="22502" y="12039"/>
                  </a:lnTo>
                  <a:lnTo>
                    <a:pt x="22502" y="11067"/>
                  </a:lnTo>
                  <a:lnTo>
                    <a:pt x="22166" y="9994"/>
                  </a:lnTo>
                  <a:lnTo>
                    <a:pt x="21831" y="9424"/>
                  </a:lnTo>
                  <a:lnTo>
                    <a:pt x="21965" y="8485"/>
                  </a:lnTo>
                  <a:lnTo>
                    <a:pt x="22133" y="4025"/>
                  </a:lnTo>
                  <a:lnTo>
                    <a:pt x="21831" y="1979"/>
                  </a:lnTo>
                  <a:lnTo>
                    <a:pt x="21395" y="1007"/>
                  </a:lnTo>
                  <a:lnTo>
                    <a:pt x="21093" y="738"/>
                  </a:lnTo>
                  <a:lnTo>
                    <a:pt x="20691" y="504"/>
                  </a:lnTo>
                  <a:lnTo>
                    <a:pt x="19148" y="202"/>
                  </a:lnTo>
                  <a:lnTo>
                    <a:pt x="1579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p:cNvSpPr/>
            <p:nvPr/>
          </p:nvSpPr>
          <p:spPr>
            <a:xfrm>
              <a:off x="6855886" y="2878425"/>
              <a:ext cx="308071" cy="232416"/>
            </a:xfrm>
            <a:custGeom>
              <a:avLst/>
              <a:gdLst/>
              <a:ahLst/>
              <a:cxnLst/>
              <a:rect l="l" t="t" r="r" b="b"/>
              <a:pathLst>
                <a:path w="17070" h="12878" extrusionOk="0">
                  <a:moveTo>
                    <a:pt x="12006" y="1"/>
                  </a:moveTo>
                  <a:lnTo>
                    <a:pt x="11771" y="34"/>
                  </a:lnTo>
                  <a:lnTo>
                    <a:pt x="5467" y="269"/>
                  </a:lnTo>
                  <a:lnTo>
                    <a:pt x="5098" y="269"/>
                  </a:lnTo>
                  <a:lnTo>
                    <a:pt x="3320" y="370"/>
                  </a:lnTo>
                  <a:lnTo>
                    <a:pt x="2180" y="571"/>
                  </a:lnTo>
                  <a:lnTo>
                    <a:pt x="1811" y="772"/>
                  </a:lnTo>
                  <a:lnTo>
                    <a:pt x="1510" y="1074"/>
                  </a:lnTo>
                  <a:lnTo>
                    <a:pt x="906" y="2348"/>
                  </a:lnTo>
                  <a:lnTo>
                    <a:pt x="168" y="4561"/>
                  </a:lnTo>
                  <a:lnTo>
                    <a:pt x="34" y="5031"/>
                  </a:lnTo>
                  <a:lnTo>
                    <a:pt x="1" y="5031"/>
                  </a:lnTo>
                  <a:lnTo>
                    <a:pt x="537" y="6104"/>
                  </a:lnTo>
                  <a:lnTo>
                    <a:pt x="1811" y="7881"/>
                  </a:lnTo>
                  <a:lnTo>
                    <a:pt x="2583" y="8921"/>
                  </a:lnTo>
                  <a:lnTo>
                    <a:pt x="4192" y="10765"/>
                  </a:lnTo>
                  <a:lnTo>
                    <a:pt x="5567" y="12140"/>
                  </a:lnTo>
                  <a:lnTo>
                    <a:pt x="6607" y="12844"/>
                  </a:lnTo>
                  <a:lnTo>
                    <a:pt x="6875" y="12878"/>
                  </a:lnTo>
                  <a:lnTo>
                    <a:pt x="7110" y="12676"/>
                  </a:lnTo>
                  <a:lnTo>
                    <a:pt x="7646" y="11268"/>
                  </a:lnTo>
                  <a:lnTo>
                    <a:pt x="8350" y="8485"/>
                  </a:lnTo>
                  <a:lnTo>
                    <a:pt x="8451" y="7881"/>
                  </a:lnTo>
                  <a:lnTo>
                    <a:pt x="9256" y="10430"/>
                  </a:lnTo>
                  <a:lnTo>
                    <a:pt x="10228" y="12878"/>
                  </a:lnTo>
                  <a:lnTo>
                    <a:pt x="10798" y="12676"/>
                  </a:lnTo>
                  <a:lnTo>
                    <a:pt x="12006" y="11838"/>
                  </a:lnTo>
                  <a:lnTo>
                    <a:pt x="13749" y="10027"/>
                  </a:lnTo>
                  <a:lnTo>
                    <a:pt x="16600" y="5903"/>
                  </a:lnTo>
                  <a:lnTo>
                    <a:pt x="17069" y="5031"/>
                  </a:lnTo>
                  <a:lnTo>
                    <a:pt x="17002" y="4595"/>
                  </a:lnTo>
                  <a:lnTo>
                    <a:pt x="16331" y="2348"/>
                  </a:lnTo>
                  <a:lnTo>
                    <a:pt x="15795" y="1309"/>
                  </a:lnTo>
                  <a:lnTo>
                    <a:pt x="15392" y="772"/>
                  </a:lnTo>
                  <a:lnTo>
                    <a:pt x="15158" y="571"/>
                  </a:lnTo>
                  <a:lnTo>
                    <a:pt x="14655" y="303"/>
                  </a:lnTo>
                  <a:lnTo>
                    <a:pt x="13515" y="34"/>
                  </a:lnTo>
                  <a:lnTo>
                    <a:pt x="1200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p:cNvSpPr/>
            <p:nvPr/>
          </p:nvSpPr>
          <p:spPr>
            <a:xfrm>
              <a:off x="6636193" y="3470311"/>
              <a:ext cx="15160" cy="211842"/>
            </a:xfrm>
            <a:custGeom>
              <a:avLst/>
              <a:gdLst/>
              <a:ahLst/>
              <a:cxnLst/>
              <a:rect l="l" t="t" r="r" b="b"/>
              <a:pathLst>
                <a:path w="840" h="11738" fill="none" extrusionOk="0">
                  <a:moveTo>
                    <a:pt x="1" y="11737"/>
                  </a:moveTo>
                  <a:lnTo>
                    <a:pt x="839" y="0"/>
                  </a:lnTo>
                </a:path>
              </a:pathLst>
            </a:custGeom>
            <a:noFill/>
            <a:ln w="10900" cap="flat" cmpd="sng">
              <a:solidFill>
                <a:srgbClr val="263238"/>
              </a:solidFill>
              <a:prstDash val="solid"/>
              <a:miter lim="33533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p:cNvSpPr/>
            <p:nvPr/>
          </p:nvSpPr>
          <p:spPr>
            <a:xfrm>
              <a:off x="6989022" y="2727133"/>
              <a:ext cx="28461" cy="118031"/>
            </a:xfrm>
            <a:custGeom>
              <a:avLst/>
              <a:gdLst/>
              <a:ahLst/>
              <a:cxnLst/>
              <a:rect l="l" t="t" r="r" b="b"/>
              <a:pathLst>
                <a:path w="1577" h="6540" fill="none" extrusionOk="0">
                  <a:moveTo>
                    <a:pt x="1" y="5768"/>
                  </a:moveTo>
                  <a:lnTo>
                    <a:pt x="403" y="6103"/>
                  </a:lnTo>
                  <a:lnTo>
                    <a:pt x="839" y="6405"/>
                  </a:lnTo>
                  <a:lnTo>
                    <a:pt x="1007" y="6472"/>
                  </a:lnTo>
                  <a:lnTo>
                    <a:pt x="1376" y="6539"/>
                  </a:lnTo>
                  <a:lnTo>
                    <a:pt x="1476" y="6439"/>
                  </a:lnTo>
                  <a:lnTo>
                    <a:pt x="1543" y="6305"/>
                  </a:lnTo>
                  <a:lnTo>
                    <a:pt x="1543" y="6171"/>
                  </a:lnTo>
                  <a:lnTo>
                    <a:pt x="1577" y="4628"/>
                  </a:lnTo>
                  <a:lnTo>
                    <a:pt x="1409" y="2314"/>
                  </a:lnTo>
                  <a:lnTo>
                    <a:pt x="1409" y="772"/>
                  </a:lnTo>
                  <a:lnTo>
                    <a:pt x="1510" y="0"/>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p:cNvSpPr/>
            <p:nvPr/>
          </p:nvSpPr>
          <p:spPr>
            <a:xfrm>
              <a:off x="7040475" y="2686581"/>
              <a:ext cx="65982" cy="19383"/>
            </a:xfrm>
            <a:custGeom>
              <a:avLst/>
              <a:gdLst/>
              <a:ahLst/>
              <a:cxnLst/>
              <a:rect l="l" t="t" r="r" b="b"/>
              <a:pathLst>
                <a:path w="3656" h="1074" fill="none" extrusionOk="0">
                  <a:moveTo>
                    <a:pt x="0" y="1074"/>
                  </a:moveTo>
                  <a:lnTo>
                    <a:pt x="134" y="805"/>
                  </a:lnTo>
                  <a:lnTo>
                    <a:pt x="1073" y="101"/>
                  </a:lnTo>
                  <a:lnTo>
                    <a:pt x="1643" y="1"/>
                  </a:lnTo>
                  <a:lnTo>
                    <a:pt x="2348" y="101"/>
                  </a:lnTo>
                  <a:lnTo>
                    <a:pt x="3186" y="504"/>
                  </a:lnTo>
                  <a:lnTo>
                    <a:pt x="3655" y="839"/>
                  </a:lnTo>
                </a:path>
              </a:pathLst>
            </a:custGeom>
            <a:noFill/>
            <a:ln w="218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p:cNvSpPr/>
            <p:nvPr/>
          </p:nvSpPr>
          <p:spPr>
            <a:xfrm>
              <a:off x="6902484" y="2694449"/>
              <a:ext cx="78092" cy="19997"/>
            </a:xfrm>
            <a:custGeom>
              <a:avLst/>
              <a:gdLst/>
              <a:ahLst/>
              <a:cxnLst/>
              <a:rect l="l" t="t" r="r" b="b"/>
              <a:pathLst>
                <a:path w="4327" h="1108" fill="none" extrusionOk="0">
                  <a:moveTo>
                    <a:pt x="4326" y="1040"/>
                  </a:moveTo>
                  <a:lnTo>
                    <a:pt x="4259" y="973"/>
                  </a:lnTo>
                  <a:lnTo>
                    <a:pt x="3622" y="403"/>
                  </a:lnTo>
                  <a:lnTo>
                    <a:pt x="2750" y="68"/>
                  </a:lnTo>
                  <a:lnTo>
                    <a:pt x="2080" y="1"/>
                  </a:lnTo>
                  <a:lnTo>
                    <a:pt x="1308" y="168"/>
                  </a:lnTo>
                  <a:lnTo>
                    <a:pt x="470" y="705"/>
                  </a:lnTo>
                  <a:lnTo>
                    <a:pt x="1" y="1107"/>
                  </a:lnTo>
                </a:path>
              </a:pathLst>
            </a:custGeom>
            <a:noFill/>
            <a:ln w="218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
            <p:cNvSpPr/>
            <p:nvPr/>
          </p:nvSpPr>
          <p:spPr>
            <a:xfrm>
              <a:off x="6933345" y="2888713"/>
              <a:ext cx="149505" cy="122272"/>
            </a:xfrm>
            <a:custGeom>
              <a:avLst/>
              <a:gdLst/>
              <a:ahLst/>
              <a:cxnLst/>
              <a:rect l="l" t="t" r="r" b="b"/>
              <a:pathLst>
                <a:path w="8284" h="6775" fill="none" extrusionOk="0">
                  <a:moveTo>
                    <a:pt x="1" y="437"/>
                  </a:moveTo>
                  <a:lnTo>
                    <a:pt x="34" y="604"/>
                  </a:lnTo>
                  <a:lnTo>
                    <a:pt x="504" y="2348"/>
                  </a:lnTo>
                  <a:lnTo>
                    <a:pt x="1275" y="4092"/>
                  </a:lnTo>
                  <a:lnTo>
                    <a:pt x="1979" y="5232"/>
                  </a:lnTo>
                  <a:lnTo>
                    <a:pt x="2885" y="6137"/>
                  </a:lnTo>
                  <a:lnTo>
                    <a:pt x="3991" y="6674"/>
                  </a:lnTo>
                  <a:lnTo>
                    <a:pt x="4662" y="6775"/>
                  </a:lnTo>
                  <a:lnTo>
                    <a:pt x="5199" y="6741"/>
                  </a:lnTo>
                  <a:lnTo>
                    <a:pt x="6070" y="6372"/>
                  </a:lnTo>
                  <a:lnTo>
                    <a:pt x="6775" y="5634"/>
                  </a:lnTo>
                  <a:lnTo>
                    <a:pt x="7311" y="4662"/>
                  </a:lnTo>
                  <a:lnTo>
                    <a:pt x="7881" y="2985"/>
                  </a:lnTo>
                  <a:lnTo>
                    <a:pt x="8217" y="806"/>
                  </a:lnTo>
                  <a:lnTo>
                    <a:pt x="8284"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
            <p:cNvSpPr/>
            <p:nvPr/>
          </p:nvSpPr>
          <p:spPr>
            <a:xfrm>
              <a:off x="6766316" y="2657542"/>
              <a:ext cx="62968" cy="85347"/>
            </a:xfrm>
            <a:custGeom>
              <a:avLst/>
              <a:gdLst/>
              <a:ahLst/>
              <a:cxnLst/>
              <a:rect l="l" t="t" r="r" b="b"/>
              <a:pathLst>
                <a:path w="3489" h="4729" fill="none" extrusionOk="0">
                  <a:moveTo>
                    <a:pt x="3019" y="1241"/>
                  </a:moveTo>
                  <a:lnTo>
                    <a:pt x="2817" y="1006"/>
                  </a:lnTo>
                  <a:lnTo>
                    <a:pt x="1677" y="134"/>
                  </a:lnTo>
                  <a:lnTo>
                    <a:pt x="1007" y="0"/>
                  </a:lnTo>
                  <a:lnTo>
                    <a:pt x="571" y="101"/>
                  </a:lnTo>
                  <a:lnTo>
                    <a:pt x="336" y="268"/>
                  </a:lnTo>
                  <a:lnTo>
                    <a:pt x="168" y="469"/>
                  </a:lnTo>
                  <a:lnTo>
                    <a:pt x="1" y="1040"/>
                  </a:lnTo>
                  <a:lnTo>
                    <a:pt x="68" y="1811"/>
                  </a:lnTo>
                  <a:lnTo>
                    <a:pt x="336" y="2649"/>
                  </a:lnTo>
                  <a:lnTo>
                    <a:pt x="772" y="3420"/>
                  </a:lnTo>
                  <a:lnTo>
                    <a:pt x="1376" y="4125"/>
                  </a:lnTo>
                  <a:lnTo>
                    <a:pt x="2147" y="4594"/>
                  </a:lnTo>
                  <a:lnTo>
                    <a:pt x="3019" y="4728"/>
                  </a:lnTo>
                  <a:lnTo>
                    <a:pt x="3488" y="466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
            <p:cNvSpPr/>
            <p:nvPr/>
          </p:nvSpPr>
          <p:spPr>
            <a:xfrm>
              <a:off x="6946069" y="2845146"/>
              <a:ext cx="55081" cy="33911"/>
            </a:xfrm>
            <a:custGeom>
              <a:avLst/>
              <a:gdLst/>
              <a:ahLst/>
              <a:cxnLst/>
              <a:rect l="l" t="t" r="r" b="b"/>
              <a:pathLst>
                <a:path w="3052" h="1879" fill="none" extrusionOk="0">
                  <a:moveTo>
                    <a:pt x="0" y="0"/>
                  </a:moveTo>
                  <a:lnTo>
                    <a:pt x="604" y="671"/>
                  </a:lnTo>
                  <a:lnTo>
                    <a:pt x="2180" y="1644"/>
                  </a:lnTo>
                  <a:lnTo>
                    <a:pt x="3052" y="1878"/>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
            <p:cNvSpPr/>
            <p:nvPr/>
          </p:nvSpPr>
          <p:spPr>
            <a:xfrm>
              <a:off x="6935168" y="2748917"/>
              <a:ext cx="15142" cy="31493"/>
            </a:xfrm>
            <a:custGeom>
              <a:avLst/>
              <a:gdLst/>
              <a:ahLst/>
              <a:cxnLst/>
              <a:rect l="l" t="t" r="r" b="b"/>
              <a:pathLst>
                <a:path w="839" h="1745" extrusionOk="0">
                  <a:moveTo>
                    <a:pt x="403" y="1"/>
                  </a:moveTo>
                  <a:lnTo>
                    <a:pt x="235" y="34"/>
                  </a:lnTo>
                  <a:lnTo>
                    <a:pt x="34" y="537"/>
                  </a:lnTo>
                  <a:lnTo>
                    <a:pt x="0" y="872"/>
                  </a:lnTo>
                  <a:lnTo>
                    <a:pt x="34" y="1241"/>
                  </a:lnTo>
                  <a:lnTo>
                    <a:pt x="235" y="1711"/>
                  </a:lnTo>
                  <a:lnTo>
                    <a:pt x="403" y="1744"/>
                  </a:lnTo>
                  <a:lnTo>
                    <a:pt x="571" y="1711"/>
                  </a:lnTo>
                  <a:lnTo>
                    <a:pt x="805" y="1241"/>
                  </a:lnTo>
                  <a:lnTo>
                    <a:pt x="839" y="872"/>
                  </a:lnTo>
                  <a:lnTo>
                    <a:pt x="805" y="537"/>
                  </a:lnTo>
                  <a:lnTo>
                    <a:pt x="571" y="34"/>
                  </a:lnTo>
                  <a:lnTo>
                    <a:pt x="40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
            <p:cNvSpPr/>
            <p:nvPr/>
          </p:nvSpPr>
          <p:spPr>
            <a:xfrm>
              <a:off x="7056213" y="2748917"/>
              <a:ext cx="15142" cy="31493"/>
            </a:xfrm>
            <a:custGeom>
              <a:avLst/>
              <a:gdLst/>
              <a:ahLst/>
              <a:cxnLst/>
              <a:rect l="l" t="t" r="r" b="b"/>
              <a:pathLst>
                <a:path w="839" h="1745" extrusionOk="0">
                  <a:moveTo>
                    <a:pt x="436" y="1"/>
                  </a:moveTo>
                  <a:lnTo>
                    <a:pt x="268" y="34"/>
                  </a:lnTo>
                  <a:lnTo>
                    <a:pt x="34" y="537"/>
                  </a:lnTo>
                  <a:lnTo>
                    <a:pt x="0" y="872"/>
                  </a:lnTo>
                  <a:lnTo>
                    <a:pt x="34" y="1241"/>
                  </a:lnTo>
                  <a:lnTo>
                    <a:pt x="268" y="1711"/>
                  </a:lnTo>
                  <a:lnTo>
                    <a:pt x="436" y="1744"/>
                  </a:lnTo>
                  <a:lnTo>
                    <a:pt x="604" y="1711"/>
                  </a:lnTo>
                  <a:lnTo>
                    <a:pt x="838" y="1241"/>
                  </a:lnTo>
                  <a:lnTo>
                    <a:pt x="838" y="872"/>
                  </a:lnTo>
                  <a:lnTo>
                    <a:pt x="838" y="537"/>
                  </a:lnTo>
                  <a:lnTo>
                    <a:pt x="604" y="34"/>
                  </a:lnTo>
                  <a:lnTo>
                    <a:pt x="43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
            <p:cNvSpPr/>
            <p:nvPr/>
          </p:nvSpPr>
          <p:spPr>
            <a:xfrm>
              <a:off x="6857095" y="2885085"/>
              <a:ext cx="153747" cy="225756"/>
            </a:xfrm>
            <a:custGeom>
              <a:avLst/>
              <a:gdLst/>
              <a:ahLst/>
              <a:cxnLst/>
              <a:rect l="l" t="t" r="r" b="b"/>
              <a:pathLst>
                <a:path w="8519" h="12509" fill="none" extrusionOk="0">
                  <a:moveTo>
                    <a:pt x="8518" y="6908"/>
                  </a:moveTo>
                  <a:lnTo>
                    <a:pt x="8384" y="7613"/>
                  </a:lnTo>
                  <a:lnTo>
                    <a:pt x="7646" y="10698"/>
                  </a:lnTo>
                  <a:lnTo>
                    <a:pt x="7244" y="11972"/>
                  </a:lnTo>
                  <a:lnTo>
                    <a:pt x="6942" y="12441"/>
                  </a:lnTo>
                  <a:lnTo>
                    <a:pt x="6841" y="12509"/>
                  </a:lnTo>
                  <a:lnTo>
                    <a:pt x="6674" y="12509"/>
                  </a:lnTo>
                  <a:lnTo>
                    <a:pt x="6037" y="12140"/>
                  </a:lnTo>
                  <a:lnTo>
                    <a:pt x="4662" y="11000"/>
                  </a:lnTo>
                  <a:lnTo>
                    <a:pt x="2415" y="8652"/>
                  </a:lnTo>
                  <a:lnTo>
                    <a:pt x="940" y="6607"/>
                  </a:lnTo>
                  <a:lnTo>
                    <a:pt x="202" y="5299"/>
                  </a:lnTo>
                  <a:lnTo>
                    <a:pt x="1" y="4662"/>
                  </a:lnTo>
                  <a:lnTo>
                    <a:pt x="135" y="4125"/>
                  </a:lnTo>
                  <a:lnTo>
                    <a:pt x="973" y="1677"/>
                  </a:lnTo>
                  <a:lnTo>
                    <a:pt x="1510" y="671"/>
                  </a:lnTo>
                  <a:lnTo>
                    <a:pt x="1879" y="269"/>
                  </a:lnTo>
                  <a:lnTo>
                    <a:pt x="2080" y="202"/>
                  </a:lnTo>
                  <a:lnTo>
                    <a:pt x="2817" y="101"/>
                  </a:lnTo>
                  <a:lnTo>
                    <a:pt x="3522"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
            <p:cNvSpPr/>
            <p:nvPr/>
          </p:nvSpPr>
          <p:spPr>
            <a:xfrm>
              <a:off x="7010823" y="2876621"/>
              <a:ext cx="153133" cy="234220"/>
            </a:xfrm>
            <a:custGeom>
              <a:avLst/>
              <a:gdLst/>
              <a:ahLst/>
              <a:cxnLst/>
              <a:rect l="l" t="t" r="r" b="b"/>
              <a:pathLst>
                <a:path w="8485" h="12978" fill="none" extrusionOk="0">
                  <a:moveTo>
                    <a:pt x="0" y="7377"/>
                  </a:moveTo>
                  <a:lnTo>
                    <a:pt x="101" y="8082"/>
                  </a:lnTo>
                  <a:lnTo>
                    <a:pt x="805" y="11167"/>
                  </a:lnTo>
                  <a:lnTo>
                    <a:pt x="1241" y="12441"/>
                  </a:lnTo>
                  <a:lnTo>
                    <a:pt x="1509" y="12910"/>
                  </a:lnTo>
                  <a:lnTo>
                    <a:pt x="1643" y="12978"/>
                  </a:lnTo>
                  <a:lnTo>
                    <a:pt x="1811" y="12978"/>
                  </a:lnTo>
                  <a:lnTo>
                    <a:pt x="2415" y="12609"/>
                  </a:lnTo>
                  <a:lnTo>
                    <a:pt x="3823" y="11469"/>
                  </a:lnTo>
                  <a:lnTo>
                    <a:pt x="6070" y="9121"/>
                  </a:lnTo>
                  <a:lnTo>
                    <a:pt x="7545" y="7076"/>
                  </a:lnTo>
                  <a:lnTo>
                    <a:pt x="8249" y="5768"/>
                  </a:lnTo>
                  <a:lnTo>
                    <a:pt x="8484" y="5131"/>
                  </a:lnTo>
                  <a:lnTo>
                    <a:pt x="8350" y="4594"/>
                  </a:lnTo>
                  <a:lnTo>
                    <a:pt x="7411" y="2113"/>
                  </a:lnTo>
                  <a:lnTo>
                    <a:pt x="6874" y="1040"/>
                  </a:lnTo>
                  <a:lnTo>
                    <a:pt x="6506" y="604"/>
                  </a:lnTo>
                  <a:lnTo>
                    <a:pt x="6304" y="503"/>
                  </a:lnTo>
                  <a:lnTo>
                    <a:pt x="5433" y="201"/>
                  </a:lnTo>
                  <a:lnTo>
                    <a:pt x="4494"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
            <p:cNvSpPr/>
            <p:nvPr/>
          </p:nvSpPr>
          <p:spPr>
            <a:xfrm>
              <a:off x="6768139" y="2369468"/>
              <a:ext cx="484774" cy="400041"/>
            </a:xfrm>
            <a:custGeom>
              <a:avLst/>
              <a:gdLst/>
              <a:ahLst/>
              <a:cxnLst/>
              <a:rect l="l" t="t" r="r" b="b"/>
              <a:pathLst>
                <a:path w="26861" h="22166" extrusionOk="0">
                  <a:moveTo>
                    <a:pt x="15023" y="0"/>
                  </a:moveTo>
                  <a:lnTo>
                    <a:pt x="12877" y="67"/>
                  </a:lnTo>
                  <a:lnTo>
                    <a:pt x="10731" y="403"/>
                  </a:lnTo>
                  <a:lnTo>
                    <a:pt x="8719" y="1073"/>
                  </a:lnTo>
                  <a:lnTo>
                    <a:pt x="6808" y="2046"/>
                  </a:lnTo>
                  <a:lnTo>
                    <a:pt x="5936" y="2683"/>
                  </a:lnTo>
                  <a:lnTo>
                    <a:pt x="5231" y="3286"/>
                  </a:lnTo>
                  <a:lnTo>
                    <a:pt x="4494" y="3823"/>
                  </a:lnTo>
                  <a:lnTo>
                    <a:pt x="3555" y="4292"/>
                  </a:lnTo>
                  <a:lnTo>
                    <a:pt x="1778" y="4963"/>
                  </a:lnTo>
                  <a:lnTo>
                    <a:pt x="738" y="5500"/>
                  </a:lnTo>
                  <a:lnTo>
                    <a:pt x="403" y="5835"/>
                  </a:lnTo>
                  <a:lnTo>
                    <a:pt x="201" y="6103"/>
                  </a:lnTo>
                  <a:lnTo>
                    <a:pt x="34" y="7176"/>
                  </a:lnTo>
                  <a:lnTo>
                    <a:pt x="0" y="9557"/>
                  </a:lnTo>
                  <a:lnTo>
                    <a:pt x="503" y="14956"/>
                  </a:lnTo>
                  <a:lnTo>
                    <a:pt x="671" y="16096"/>
                  </a:lnTo>
                  <a:lnTo>
                    <a:pt x="906" y="15996"/>
                  </a:lnTo>
                  <a:lnTo>
                    <a:pt x="2046" y="16163"/>
                  </a:lnTo>
                  <a:lnTo>
                    <a:pt x="2649" y="16800"/>
                  </a:lnTo>
                  <a:lnTo>
                    <a:pt x="2985" y="17505"/>
                  </a:lnTo>
                  <a:lnTo>
                    <a:pt x="3152" y="18008"/>
                  </a:lnTo>
                  <a:lnTo>
                    <a:pt x="3421" y="19248"/>
                  </a:lnTo>
                  <a:lnTo>
                    <a:pt x="3488" y="20724"/>
                  </a:lnTo>
                  <a:lnTo>
                    <a:pt x="3689" y="21562"/>
                  </a:lnTo>
                  <a:lnTo>
                    <a:pt x="3890" y="21998"/>
                  </a:lnTo>
                  <a:lnTo>
                    <a:pt x="4024" y="22166"/>
                  </a:lnTo>
                  <a:lnTo>
                    <a:pt x="4259" y="22166"/>
                  </a:lnTo>
                  <a:lnTo>
                    <a:pt x="4628" y="21562"/>
                  </a:lnTo>
                  <a:lnTo>
                    <a:pt x="4997" y="20020"/>
                  </a:lnTo>
                  <a:lnTo>
                    <a:pt x="5131" y="18376"/>
                  </a:lnTo>
                  <a:lnTo>
                    <a:pt x="5030" y="17806"/>
                  </a:lnTo>
                  <a:lnTo>
                    <a:pt x="4829" y="17203"/>
                  </a:lnTo>
                  <a:lnTo>
                    <a:pt x="4393" y="15928"/>
                  </a:lnTo>
                  <a:lnTo>
                    <a:pt x="4293" y="15291"/>
                  </a:lnTo>
                  <a:lnTo>
                    <a:pt x="4326" y="14587"/>
                  </a:lnTo>
                  <a:lnTo>
                    <a:pt x="4796" y="13179"/>
                  </a:lnTo>
                  <a:lnTo>
                    <a:pt x="5064" y="12475"/>
                  </a:lnTo>
                  <a:lnTo>
                    <a:pt x="5332" y="11770"/>
                  </a:lnTo>
                  <a:lnTo>
                    <a:pt x="5433" y="10664"/>
                  </a:lnTo>
                  <a:lnTo>
                    <a:pt x="5265" y="9960"/>
                  </a:lnTo>
                  <a:lnTo>
                    <a:pt x="5064" y="9658"/>
                  </a:lnTo>
                  <a:lnTo>
                    <a:pt x="5802" y="10127"/>
                  </a:lnTo>
                  <a:lnTo>
                    <a:pt x="7344" y="10932"/>
                  </a:lnTo>
                  <a:lnTo>
                    <a:pt x="8987" y="11536"/>
                  </a:lnTo>
                  <a:lnTo>
                    <a:pt x="10664" y="11871"/>
                  </a:lnTo>
                  <a:lnTo>
                    <a:pt x="11536" y="11972"/>
                  </a:lnTo>
                  <a:lnTo>
                    <a:pt x="11972" y="12005"/>
                  </a:lnTo>
                  <a:lnTo>
                    <a:pt x="12877" y="11938"/>
                  </a:lnTo>
                  <a:lnTo>
                    <a:pt x="13313" y="11837"/>
                  </a:lnTo>
                  <a:lnTo>
                    <a:pt x="13715" y="11636"/>
                  </a:lnTo>
                  <a:lnTo>
                    <a:pt x="14319" y="10999"/>
                  </a:lnTo>
                  <a:lnTo>
                    <a:pt x="14453" y="10563"/>
                  </a:lnTo>
                  <a:lnTo>
                    <a:pt x="16096" y="10764"/>
                  </a:lnTo>
                  <a:lnTo>
                    <a:pt x="18544" y="10966"/>
                  </a:lnTo>
                  <a:lnTo>
                    <a:pt x="20154" y="10932"/>
                  </a:lnTo>
                  <a:lnTo>
                    <a:pt x="20959" y="10831"/>
                  </a:lnTo>
                  <a:lnTo>
                    <a:pt x="21696" y="10731"/>
                  </a:lnTo>
                  <a:lnTo>
                    <a:pt x="23306" y="10395"/>
                  </a:lnTo>
                  <a:lnTo>
                    <a:pt x="24882" y="9859"/>
                  </a:lnTo>
                  <a:lnTo>
                    <a:pt x="25854" y="9188"/>
                  </a:lnTo>
                  <a:lnTo>
                    <a:pt x="26357" y="8585"/>
                  </a:lnTo>
                  <a:lnTo>
                    <a:pt x="26559" y="8249"/>
                  </a:lnTo>
                  <a:lnTo>
                    <a:pt x="26793" y="7746"/>
                  </a:lnTo>
                  <a:lnTo>
                    <a:pt x="26860" y="6740"/>
                  </a:lnTo>
                  <a:lnTo>
                    <a:pt x="26626" y="5734"/>
                  </a:lnTo>
                  <a:lnTo>
                    <a:pt x="26089" y="4795"/>
                  </a:lnTo>
                  <a:lnTo>
                    <a:pt x="24949" y="3521"/>
                  </a:lnTo>
                  <a:lnTo>
                    <a:pt x="23138" y="2180"/>
                  </a:lnTo>
                  <a:lnTo>
                    <a:pt x="22333" y="1777"/>
                  </a:lnTo>
                  <a:lnTo>
                    <a:pt x="21361" y="1341"/>
                  </a:lnTo>
                  <a:lnTo>
                    <a:pt x="19315" y="671"/>
                  </a:lnTo>
                  <a:lnTo>
                    <a:pt x="17203" y="235"/>
                  </a:lnTo>
                  <a:lnTo>
                    <a:pt x="1502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
            <p:cNvSpPr/>
            <p:nvPr/>
          </p:nvSpPr>
          <p:spPr>
            <a:xfrm>
              <a:off x="7134268" y="2503814"/>
              <a:ext cx="49649" cy="190058"/>
            </a:xfrm>
            <a:custGeom>
              <a:avLst/>
              <a:gdLst/>
              <a:ahLst/>
              <a:cxnLst/>
              <a:rect l="l" t="t" r="r" b="b"/>
              <a:pathLst>
                <a:path w="2751" h="10531" extrusionOk="0">
                  <a:moveTo>
                    <a:pt x="1979" y="1"/>
                  </a:moveTo>
                  <a:lnTo>
                    <a:pt x="1745" y="34"/>
                  </a:lnTo>
                  <a:lnTo>
                    <a:pt x="1376" y="235"/>
                  </a:lnTo>
                  <a:lnTo>
                    <a:pt x="839" y="1074"/>
                  </a:lnTo>
                  <a:lnTo>
                    <a:pt x="672" y="1442"/>
                  </a:lnTo>
                  <a:lnTo>
                    <a:pt x="336" y="2113"/>
                  </a:lnTo>
                  <a:lnTo>
                    <a:pt x="102" y="2817"/>
                  </a:lnTo>
                  <a:lnTo>
                    <a:pt x="34" y="2985"/>
                  </a:lnTo>
                  <a:lnTo>
                    <a:pt x="34" y="3153"/>
                  </a:lnTo>
                  <a:lnTo>
                    <a:pt x="1" y="3924"/>
                  </a:lnTo>
                  <a:lnTo>
                    <a:pt x="202" y="5466"/>
                  </a:lnTo>
                  <a:lnTo>
                    <a:pt x="403" y="6204"/>
                  </a:lnTo>
                  <a:lnTo>
                    <a:pt x="605" y="6875"/>
                  </a:lnTo>
                  <a:lnTo>
                    <a:pt x="739" y="7512"/>
                  </a:lnTo>
                  <a:lnTo>
                    <a:pt x="839" y="8317"/>
                  </a:lnTo>
                  <a:lnTo>
                    <a:pt x="1074" y="9491"/>
                  </a:lnTo>
                  <a:lnTo>
                    <a:pt x="1443" y="10195"/>
                  </a:lnTo>
                  <a:lnTo>
                    <a:pt x="1711" y="10530"/>
                  </a:lnTo>
                  <a:lnTo>
                    <a:pt x="1912" y="9859"/>
                  </a:lnTo>
                  <a:lnTo>
                    <a:pt x="2617" y="5969"/>
                  </a:lnTo>
                  <a:lnTo>
                    <a:pt x="2751" y="3622"/>
                  </a:lnTo>
                  <a:lnTo>
                    <a:pt x="2717" y="2113"/>
                  </a:lnTo>
                  <a:lnTo>
                    <a:pt x="2617" y="1375"/>
                  </a:lnTo>
                  <a:lnTo>
                    <a:pt x="2549" y="973"/>
                  </a:lnTo>
                  <a:lnTo>
                    <a:pt x="2281" y="235"/>
                  </a:lnTo>
                  <a:lnTo>
                    <a:pt x="197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
            <p:cNvSpPr/>
            <p:nvPr/>
          </p:nvSpPr>
          <p:spPr>
            <a:xfrm>
              <a:off x="6756029" y="2353731"/>
              <a:ext cx="173707" cy="110162"/>
            </a:xfrm>
            <a:custGeom>
              <a:avLst/>
              <a:gdLst/>
              <a:ahLst/>
              <a:cxnLst/>
              <a:rect l="l" t="t" r="r" b="b"/>
              <a:pathLst>
                <a:path w="9625" h="6104" fill="none" extrusionOk="0">
                  <a:moveTo>
                    <a:pt x="1" y="6103"/>
                  </a:moveTo>
                  <a:lnTo>
                    <a:pt x="504" y="5768"/>
                  </a:lnTo>
                  <a:lnTo>
                    <a:pt x="1644" y="5299"/>
                  </a:lnTo>
                  <a:lnTo>
                    <a:pt x="2851" y="5164"/>
                  </a:lnTo>
                  <a:lnTo>
                    <a:pt x="4092" y="5265"/>
                  </a:lnTo>
                  <a:lnTo>
                    <a:pt x="4662" y="5466"/>
                  </a:lnTo>
                  <a:lnTo>
                    <a:pt x="5131" y="4661"/>
                  </a:lnTo>
                  <a:lnTo>
                    <a:pt x="6238" y="3152"/>
                  </a:lnTo>
                  <a:lnTo>
                    <a:pt x="7479" y="1778"/>
                  </a:lnTo>
                  <a:lnTo>
                    <a:pt x="8887" y="570"/>
                  </a:lnTo>
                  <a:lnTo>
                    <a:pt x="9625"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
            <p:cNvSpPr/>
            <p:nvPr/>
          </p:nvSpPr>
          <p:spPr>
            <a:xfrm>
              <a:off x="6874041" y="2416662"/>
              <a:ext cx="306248" cy="107148"/>
            </a:xfrm>
            <a:custGeom>
              <a:avLst/>
              <a:gdLst/>
              <a:ahLst/>
              <a:cxnLst/>
              <a:rect l="l" t="t" r="r" b="b"/>
              <a:pathLst>
                <a:path w="16969" h="5937" fill="none" extrusionOk="0">
                  <a:moveTo>
                    <a:pt x="1" y="1309"/>
                  </a:moveTo>
                  <a:lnTo>
                    <a:pt x="269" y="1510"/>
                  </a:lnTo>
                  <a:lnTo>
                    <a:pt x="2817" y="3086"/>
                  </a:lnTo>
                  <a:lnTo>
                    <a:pt x="5768" y="4528"/>
                  </a:lnTo>
                  <a:lnTo>
                    <a:pt x="7914" y="5333"/>
                  </a:lnTo>
                  <a:lnTo>
                    <a:pt x="10128" y="5869"/>
                  </a:lnTo>
                  <a:lnTo>
                    <a:pt x="11737" y="5936"/>
                  </a:lnTo>
                  <a:lnTo>
                    <a:pt x="12710" y="5836"/>
                  </a:lnTo>
                  <a:lnTo>
                    <a:pt x="13213" y="5701"/>
                  </a:lnTo>
                  <a:lnTo>
                    <a:pt x="14085" y="5433"/>
                  </a:lnTo>
                  <a:lnTo>
                    <a:pt x="15392" y="4662"/>
                  </a:lnTo>
                  <a:lnTo>
                    <a:pt x="16231" y="3756"/>
                  </a:lnTo>
                  <a:lnTo>
                    <a:pt x="16734" y="2784"/>
                  </a:lnTo>
                  <a:lnTo>
                    <a:pt x="16968" y="1409"/>
                  </a:lnTo>
                  <a:lnTo>
                    <a:pt x="16834" y="135"/>
                  </a:lnTo>
                  <a:lnTo>
                    <a:pt x="16767"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
            <p:cNvSpPr/>
            <p:nvPr/>
          </p:nvSpPr>
          <p:spPr>
            <a:xfrm>
              <a:off x="6888570" y="2387010"/>
              <a:ext cx="217274" cy="65386"/>
            </a:xfrm>
            <a:custGeom>
              <a:avLst/>
              <a:gdLst/>
              <a:ahLst/>
              <a:cxnLst/>
              <a:rect l="l" t="t" r="r" b="b"/>
              <a:pathLst>
                <a:path w="12039" h="3623" fill="none" extrusionOk="0">
                  <a:moveTo>
                    <a:pt x="0" y="1979"/>
                  </a:moveTo>
                  <a:lnTo>
                    <a:pt x="302" y="2113"/>
                  </a:lnTo>
                  <a:lnTo>
                    <a:pt x="2415" y="2884"/>
                  </a:lnTo>
                  <a:lnTo>
                    <a:pt x="4326" y="3354"/>
                  </a:lnTo>
                  <a:lnTo>
                    <a:pt x="6405" y="3622"/>
                  </a:lnTo>
                  <a:lnTo>
                    <a:pt x="7981" y="3522"/>
                  </a:lnTo>
                  <a:lnTo>
                    <a:pt x="8954" y="3320"/>
                  </a:lnTo>
                  <a:lnTo>
                    <a:pt x="9859" y="2952"/>
                  </a:lnTo>
                  <a:lnTo>
                    <a:pt x="10664" y="2381"/>
                  </a:lnTo>
                  <a:lnTo>
                    <a:pt x="11335" y="1610"/>
                  </a:lnTo>
                  <a:lnTo>
                    <a:pt x="11871" y="604"/>
                  </a:lnTo>
                  <a:lnTo>
                    <a:pt x="12039"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
            <p:cNvSpPr/>
            <p:nvPr/>
          </p:nvSpPr>
          <p:spPr>
            <a:xfrm>
              <a:off x="6933345" y="2888713"/>
              <a:ext cx="142250" cy="75060"/>
            </a:xfrm>
            <a:custGeom>
              <a:avLst/>
              <a:gdLst/>
              <a:ahLst/>
              <a:cxnLst/>
              <a:rect l="l" t="t" r="r" b="b"/>
              <a:pathLst>
                <a:path w="7882" h="4159" extrusionOk="0">
                  <a:moveTo>
                    <a:pt x="7881" y="1"/>
                  </a:moveTo>
                  <a:lnTo>
                    <a:pt x="7680" y="269"/>
                  </a:lnTo>
                  <a:lnTo>
                    <a:pt x="6272" y="1409"/>
                  </a:lnTo>
                  <a:lnTo>
                    <a:pt x="4897" y="2046"/>
                  </a:lnTo>
                  <a:lnTo>
                    <a:pt x="4058" y="2180"/>
                  </a:lnTo>
                  <a:lnTo>
                    <a:pt x="3455" y="2147"/>
                  </a:lnTo>
                  <a:lnTo>
                    <a:pt x="2080" y="1677"/>
                  </a:lnTo>
                  <a:lnTo>
                    <a:pt x="336" y="671"/>
                  </a:lnTo>
                  <a:lnTo>
                    <a:pt x="1" y="437"/>
                  </a:lnTo>
                  <a:lnTo>
                    <a:pt x="269" y="906"/>
                  </a:lnTo>
                  <a:lnTo>
                    <a:pt x="1711" y="3019"/>
                  </a:lnTo>
                  <a:lnTo>
                    <a:pt x="2616" y="3857"/>
                  </a:lnTo>
                  <a:lnTo>
                    <a:pt x="3220" y="4159"/>
                  </a:lnTo>
                  <a:lnTo>
                    <a:pt x="3522" y="4159"/>
                  </a:lnTo>
                  <a:lnTo>
                    <a:pt x="3824" y="4125"/>
                  </a:lnTo>
                  <a:lnTo>
                    <a:pt x="4494" y="3790"/>
                  </a:lnTo>
                  <a:lnTo>
                    <a:pt x="5567" y="2851"/>
                  </a:lnTo>
                  <a:lnTo>
                    <a:pt x="7512" y="537"/>
                  </a:lnTo>
                  <a:lnTo>
                    <a:pt x="788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
            <p:cNvSpPr/>
            <p:nvPr/>
          </p:nvSpPr>
          <p:spPr>
            <a:xfrm>
              <a:off x="6864963" y="3249410"/>
              <a:ext cx="297766" cy="303830"/>
            </a:xfrm>
            <a:custGeom>
              <a:avLst/>
              <a:gdLst/>
              <a:ahLst/>
              <a:cxnLst/>
              <a:rect l="l" t="t" r="r" b="b"/>
              <a:pathLst>
                <a:path w="16499" h="16835" extrusionOk="0">
                  <a:moveTo>
                    <a:pt x="8216" y="6204"/>
                  </a:moveTo>
                  <a:lnTo>
                    <a:pt x="8652" y="6238"/>
                  </a:lnTo>
                  <a:lnTo>
                    <a:pt x="9491" y="6573"/>
                  </a:lnTo>
                  <a:lnTo>
                    <a:pt x="10094" y="7177"/>
                  </a:lnTo>
                  <a:lnTo>
                    <a:pt x="10429" y="8015"/>
                  </a:lnTo>
                  <a:lnTo>
                    <a:pt x="10463" y="8451"/>
                  </a:lnTo>
                  <a:lnTo>
                    <a:pt x="10497" y="8485"/>
                  </a:lnTo>
                  <a:lnTo>
                    <a:pt x="10463" y="8853"/>
                  </a:lnTo>
                  <a:lnTo>
                    <a:pt x="10262" y="9524"/>
                  </a:lnTo>
                  <a:lnTo>
                    <a:pt x="9859" y="10061"/>
                  </a:lnTo>
                  <a:lnTo>
                    <a:pt x="9356" y="10463"/>
                  </a:lnTo>
                  <a:lnTo>
                    <a:pt x="8786" y="10698"/>
                  </a:lnTo>
                  <a:lnTo>
                    <a:pt x="8116" y="10765"/>
                  </a:lnTo>
                  <a:lnTo>
                    <a:pt x="7479" y="10664"/>
                  </a:lnTo>
                  <a:lnTo>
                    <a:pt x="6875" y="10362"/>
                  </a:lnTo>
                  <a:lnTo>
                    <a:pt x="6573" y="10094"/>
                  </a:lnTo>
                  <a:lnTo>
                    <a:pt x="6338" y="9826"/>
                  </a:lnTo>
                  <a:lnTo>
                    <a:pt x="6037" y="9222"/>
                  </a:lnTo>
                  <a:lnTo>
                    <a:pt x="5902" y="8552"/>
                  </a:lnTo>
                  <a:lnTo>
                    <a:pt x="5970" y="7915"/>
                  </a:lnTo>
                  <a:lnTo>
                    <a:pt x="6238" y="7311"/>
                  </a:lnTo>
                  <a:lnTo>
                    <a:pt x="6640" y="6808"/>
                  </a:lnTo>
                  <a:lnTo>
                    <a:pt x="7177" y="6439"/>
                  </a:lnTo>
                  <a:lnTo>
                    <a:pt x="7814" y="6238"/>
                  </a:lnTo>
                  <a:lnTo>
                    <a:pt x="8216" y="6204"/>
                  </a:lnTo>
                  <a:close/>
                  <a:moveTo>
                    <a:pt x="7982" y="1"/>
                  </a:moveTo>
                  <a:lnTo>
                    <a:pt x="7680" y="34"/>
                  </a:lnTo>
                  <a:lnTo>
                    <a:pt x="7210" y="370"/>
                  </a:lnTo>
                  <a:lnTo>
                    <a:pt x="7110" y="671"/>
                  </a:lnTo>
                  <a:lnTo>
                    <a:pt x="7009" y="1074"/>
                  </a:lnTo>
                  <a:lnTo>
                    <a:pt x="6942" y="1308"/>
                  </a:lnTo>
                  <a:lnTo>
                    <a:pt x="6607" y="1610"/>
                  </a:lnTo>
                  <a:lnTo>
                    <a:pt x="6405" y="1711"/>
                  </a:lnTo>
                  <a:lnTo>
                    <a:pt x="6070" y="1778"/>
                  </a:lnTo>
                  <a:lnTo>
                    <a:pt x="5768" y="1912"/>
                  </a:lnTo>
                  <a:lnTo>
                    <a:pt x="5534" y="1946"/>
                  </a:lnTo>
                  <a:lnTo>
                    <a:pt x="5098" y="1879"/>
                  </a:lnTo>
                  <a:lnTo>
                    <a:pt x="4896" y="1744"/>
                  </a:lnTo>
                  <a:lnTo>
                    <a:pt x="4561" y="1443"/>
                  </a:lnTo>
                  <a:lnTo>
                    <a:pt x="4326" y="1275"/>
                  </a:lnTo>
                  <a:lnTo>
                    <a:pt x="3756" y="1241"/>
                  </a:lnTo>
                  <a:lnTo>
                    <a:pt x="3488" y="1376"/>
                  </a:lnTo>
                  <a:lnTo>
                    <a:pt x="3186" y="1577"/>
                  </a:lnTo>
                  <a:lnTo>
                    <a:pt x="2952" y="1778"/>
                  </a:lnTo>
                  <a:lnTo>
                    <a:pt x="2784" y="2348"/>
                  </a:lnTo>
                  <a:lnTo>
                    <a:pt x="2884" y="2616"/>
                  </a:lnTo>
                  <a:lnTo>
                    <a:pt x="3019" y="3052"/>
                  </a:lnTo>
                  <a:lnTo>
                    <a:pt x="3086" y="3287"/>
                  </a:lnTo>
                  <a:lnTo>
                    <a:pt x="3019" y="3723"/>
                  </a:lnTo>
                  <a:lnTo>
                    <a:pt x="2884" y="3924"/>
                  </a:lnTo>
                  <a:lnTo>
                    <a:pt x="2683" y="4159"/>
                  </a:lnTo>
                  <a:lnTo>
                    <a:pt x="2516" y="4427"/>
                  </a:lnTo>
                  <a:lnTo>
                    <a:pt x="2348" y="4595"/>
                  </a:lnTo>
                  <a:lnTo>
                    <a:pt x="1946" y="4796"/>
                  </a:lnTo>
                  <a:lnTo>
                    <a:pt x="1711" y="4796"/>
                  </a:lnTo>
                  <a:lnTo>
                    <a:pt x="1275" y="4762"/>
                  </a:lnTo>
                  <a:lnTo>
                    <a:pt x="973" y="4762"/>
                  </a:lnTo>
                  <a:lnTo>
                    <a:pt x="504" y="5064"/>
                  </a:lnTo>
                  <a:lnTo>
                    <a:pt x="369" y="5332"/>
                  </a:lnTo>
                  <a:lnTo>
                    <a:pt x="235" y="5701"/>
                  </a:lnTo>
                  <a:lnTo>
                    <a:pt x="168" y="6003"/>
                  </a:lnTo>
                  <a:lnTo>
                    <a:pt x="336" y="6540"/>
                  </a:lnTo>
                  <a:lnTo>
                    <a:pt x="537" y="6707"/>
                  </a:lnTo>
                  <a:lnTo>
                    <a:pt x="973" y="7009"/>
                  </a:lnTo>
                  <a:lnTo>
                    <a:pt x="1141" y="7143"/>
                  </a:lnTo>
                  <a:lnTo>
                    <a:pt x="1342" y="7546"/>
                  </a:lnTo>
                  <a:lnTo>
                    <a:pt x="1342" y="7780"/>
                  </a:lnTo>
                  <a:lnTo>
                    <a:pt x="1308" y="8116"/>
                  </a:lnTo>
                  <a:lnTo>
                    <a:pt x="1308" y="8485"/>
                  </a:lnTo>
                  <a:lnTo>
                    <a:pt x="1275" y="8686"/>
                  </a:lnTo>
                  <a:lnTo>
                    <a:pt x="1040" y="9055"/>
                  </a:lnTo>
                  <a:lnTo>
                    <a:pt x="872" y="9189"/>
                  </a:lnTo>
                  <a:lnTo>
                    <a:pt x="470" y="9424"/>
                  </a:lnTo>
                  <a:lnTo>
                    <a:pt x="202" y="9591"/>
                  </a:lnTo>
                  <a:lnTo>
                    <a:pt x="1" y="10128"/>
                  </a:lnTo>
                  <a:lnTo>
                    <a:pt x="34" y="10430"/>
                  </a:lnTo>
                  <a:lnTo>
                    <a:pt x="135" y="10798"/>
                  </a:lnTo>
                  <a:lnTo>
                    <a:pt x="235" y="11067"/>
                  </a:lnTo>
                  <a:lnTo>
                    <a:pt x="705" y="11436"/>
                  </a:lnTo>
                  <a:lnTo>
                    <a:pt x="1409" y="11436"/>
                  </a:lnTo>
                  <a:lnTo>
                    <a:pt x="1644" y="11469"/>
                  </a:lnTo>
                  <a:lnTo>
                    <a:pt x="2046" y="11670"/>
                  </a:lnTo>
                  <a:lnTo>
                    <a:pt x="2180" y="11871"/>
                  </a:lnTo>
                  <a:lnTo>
                    <a:pt x="2348" y="12173"/>
                  </a:lnTo>
                  <a:lnTo>
                    <a:pt x="2549" y="12475"/>
                  </a:lnTo>
                  <a:lnTo>
                    <a:pt x="2650" y="12676"/>
                  </a:lnTo>
                  <a:lnTo>
                    <a:pt x="2683" y="13112"/>
                  </a:lnTo>
                  <a:lnTo>
                    <a:pt x="2616" y="13313"/>
                  </a:lnTo>
                  <a:lnTo>
                    <a:pt x="2449" y="13682"/>
                  </a:lnTo>
                  <a:lnTo>
                    <a:pt x="2348" y="13984"/>
                  </a:lnTo>
                  <a:lnTo>
                    <a:pt x="2449" y="14521"/>
                  </a:lnTo>
                  <a:lnTo>
                    <a:pt x="2650" y="14755"/>
                  </a:lnTo>
                  <a:lnTo>
                    <a:pt x="2952" y="14990"/>
                  </a:lnTo>
                  <a:lnTo>
                    <a:pt x="3220" y="15158"/>
                  </a:lnTo>
                  <a:lnTo>
                    <a:pt x="3790" y="15191"/>
                  </a:lnTo>
                  <a:lnTo>
                    <a:pt x="4025" y="15024"/>
                  </a:lnTo>
                  <a:lnTo>
                    <a:pt x="4360" y="14822"/>
                  </a:lnTo>
                  <a:lnTo>
                    <a:pt x="4528" y="14688"/>
                  </a:lnTo>
                  <a:lnTo>
                    <a:pt x="4964" y="14655"/>
                  </a:lnTo>
                  <a:lnTo>
                    <a:pt x="5198" y="14755"/>
                  </a:lnTo>
                  <a:lnTo>
                    <a:pt x="5500" y="14889"/>
                  </a:lnTo>
                  <a:lnTo>
                    <a:pt x="5869" y="15024"/>
                  </a:lnTo>
                  <a:lnTo>
                    <a:pt x="6070" y="15124"/>
                  </a:lnTo>
                  <a:lnTo>
                    <a:pt x="6338" y="15460"/>
                  </a:lnTo>
                  <a:lnTo>
                    <a:pt x="6405" y="15694"/>
                  </a:lnTo>
                  <a:lnTo>
                    <a:pt x="6473" y="16063"/>
                  </a:lnTo>
                  <a:lnTo>
                    <a:pt x="6540" y="16331"/>
                  </a:lnTo>
                  <a:lnTo>
                    <a:pt x="6976" y="16734"/>
                  </a:lnTo>
                  <a:lnTo>
                    <a:pt x="7277" y="16801"/>
                  </a:lnTo>
                  <a:lnTo>
                    <a:pt x="7646" y="16834"/>
                  </a:lnTo>
                  <a:lnTo>
                    <a:pt x="7948" y="16801"/>
                  </a:lnTo>
                  <a:lnTo>
                    <a:pt x="8417" y="16499"/>
                  </a:lnTo>
                  <a:lnTo>
                    <a:pt x="8552" y="16231"/>
                  </a:lnTo>
                  <a:lnTo>
                    <a:pt x="8686" y="15895"/>
                  </a:lnTo>
                  <a:lnTo>
                    <a:pt x="8786" y="15694"/>
                  </a:lnTo>
                  <a:lnTo>
                    <a:pt x="9122" y="15392"/>
                  </a:lnTo>
                  <a:lnTo>
                    <a:pt x="9356" y="15325"/>
                  </a:lnTo>
                  <a:lnTo>
                    <a:pt x="9725" y="15258"/>
                  </a:lnTo>
                  <a:lnTo>
                    <a:pt x="10061" y="15191"/>
                  </a:lnTo>
                  <a:lnTo>
                    <a:pt x="10295" y="15124"/>
                  </a:lnTo>
                  <a:lnTo>
                    <a:pt x="10731" y="15258"/>
                  </a:lnTo>
                  <a:lnTo>
                    <a:pt x="10899" y="15392"/>
                  </a:lnTo>
                  <a:lnTo>
                    <a:pt x="11167" y="15661"/>
                  </a:lnTo>
                  <a:lnTo>
                    <a:pt x="11402" y="15862"/>
                  </a:lnTo>
                  <a:lnTo>
                    <a:pt x="11938" y="15929"/>
                  </a:lnTo>
                  <a:lnTo>
                    <a:pt x="12240" y="15795"/>
                  </a:lnTo>
                  <a:lnTo>
                    <a:pt x="12576" y="15627"/>
                  </a:lnTo>
                  <a:lnTo>
                    <a:pt x="12810" y="15426"/>
                  </a:lnTo>
                  <a:lnTo>
                    <a:pt x="13045" y="14923"/>
                  </a:lnTo>
                  <a:lnTo>
                    <a:pt x="12978" y="14621"/>
                  </a:lnTo>
                  <a:lnTo>
                    <a:pt x="12877" y="14286"/>
                  </a:lnTo>
                  <a:lnTo>
                    <a:pt x="12844" y="14051"/>
                  </a:lnTo>
                  <a:lnTo>
                    <a:pt x="12944" y="13615"/>
                  </a:lnTo>
                  <a:lnTo>
                    <a:pt x="13112" y="13414"/>
                  </a:lnTo>
                  <a:lnTo>
                    <a:pt x="13380" y="13146"/>
                  </a:lnTo>
                  <a:lnTo>
                    <a:pt x="13615" y="12877"/>
                  </a:lnTo>
                  <a:lnTo>
                    <a:pt x="13783" y="12710"/>
                  </a:lnTo>
                  <a:lnTo>
                    <a:pt x="14219" y="12542"/>
                  </a:lnTo>
                  <a:lnTo>
                    <a:pt x="14453" y="12576"/>
                  </a:lnTo>
                  <a:lnTo>
                    <a:pt x="14822" y="12643"/>
                  </a:lnTo>
                  <a:lnTo>
                    <a:pt x="15091" y="12643"/>
                  </a:lnTo>
                  <a:lnTo>
                    <a:pt x="15594" y="12408"/>
                  </a:lnTo>
                  <a:lnTo>
                    <a:pt x="15761" y="12140"/>
                  </a:lnTo>
                  <a:lnTo>
                    <a:pt x="15929" y="11804"/>
                  </a:lnTo>
                  <a:lnTo>
                    <a:pt x="16030" y="11503"/>
                  </a:lnTo>
                  <a:lnTo>
                    <a:pt x="15895" y="10933"/>
                  </a:lnTo>
                  <a:lnTo>
                    <a:pt x="15694" y="10731"/>
                  </a:lnTo>
                  <a:lnTo>
                    <a:pt x="15426" y="10530"/>
                  </a:lnTo>
                  <a:lnTo>
                    <a:pt x="15258" y="10362"/>
                  </a:lnTo>
                  <a:lnTo>
                    <a:pt x="15091" y="9960"/>
                  </a:lnTo>
                  <a:lnTo>
                    <a:pt x="15091" y="9725"/>
                  </a:lnTo>
                  <a:lnTo>
                    <a:pt x="15158" y="9323"/>
                  </a:lnTo>
                  <a:lnTo>
                    <a:pt x="15191" y="8954"/>
                  </a:lnTo>
                  <a:lnTo>
                    <a:pt x="15225" y="8719"/>
                  </a:lnTo>
                  <a:lnTo>
                    <a:pt x="15493" y="8384"/>
                  </a:lnTo>
                  <a:lnTo>
                    <a:pt x="15661" y="8250"/>
                  </a:lnTo>
                  <a:lnTo>
                    <a:pt x="15996" y="8116"/>
                  </a:lnTo>
                  <a:lnTo>
                    <a:pt x="16231" y="7948"/>
                  </a:lnTo>
                  <a:lnTo>
                    <a:pt x="16499" y="7445"/>
                  </a:lnTo>
                  <a:lnTo>
                    <a:pt x="16499" y="7177"/>
                  </a:lnTo>
                  <a:lnTo>
                    <a:pt x="16432" y="6774"/>
                  </a:lnTo>
                  <a:lnTo>
                    <a:pt x="16331" y="6506"/>
                  </a:lnTo>
                  <a:lnTo>
                    <a:pt x="15929" y="6104"/>
                  </a:lnTo>
                  <a:lnTo>
                    <a:pt x="15627" y="6037"/>
                  </a:lnTo>
                  <a:lnTo>
                    <a:pt x="15258" y="6003"/>
                  </a:lnTo>
                  <a:lnTo>
                    <a:pt x="15024" y="5970"/>
                  </a:lnTo>
                  <a:lnTo>
                    <a:pt x="14655" y="5735"/>
                  </a:lnTo>
                  <a:lnTo>
                    <a:pt x="14521" y="5534"/>
                  </a:lnTo>
                  <a:lnTo>
                    <a:pt x="14386" y="5198"/>
                  </a:lnTo>
                  <a:lnTo>
                    <a:pt x="14185" y="4897"/>
                  </a:lnTo>
                  <a:lnTo>
                    <a:pt x="14085" y="4695"/>
                  </a:lnTo>
                  <a:lnTo>
                    <a:pt x="14085" y="4226"/>
                  </a:lnTo>
                  <a:lnTo>
                    <a:pt x="14185" y="4025"/>
                  </a:lnTo>
                  <a:lnTo>
                    <a:pt x="14386" y="3689"/>
                  </a:lnTo>
                  <a:lnTo>
                    <a:pt x="14521" y="3421"/>
                  </a:lnTo>
                  <a:lnTo>
                    <a:pt x="14453" y="2851"/>
                  </a:lnTo>
                  <a:lnTo>
                    <a:pt x="14252" y="2616"/>
                  </a:lnTo>
                  <a:lnTo>
                    <a:pt x="13984" y="2348"/>
                  </a:lnTo>
                  <a:lnTo>
                    <a:pt x="13749" y="2147"/>
                  </a:lnTo>
                  <a:lnTo>
                    <a:pt x="13179" y="2080"/>
                  </a:lnTo>
                  <a:lnTo>
                    <a:pt x="12911" y="2214"/>
                  </a:lnTo>
                  <a:lnTo>
                    <a:pt x="12576" y="2415"/>
                  </a:lnTo>
                  <a:lnTo>
                    <a:pt x="12374" y="2516"/>
                  </a:lnTo>
                  <a:lnTo>
                    <a:pt x="11905" y="2516"/>
                  </a:lnTo>
                  <a:lnTo>
                    <a:pt x="11704" y="2415"/>
                  </a:lnTo>
                  <a:lnTo>
                    <a:pt x="10865" y="1979"/>
                  </a:lnTo>
                  <a:lnTo>
                    <a:pt x="9960" y="1711"/>
                  </a:lnTo>
                  <a:lnTo>
                    <a:pt x="9725" y="1610"/>
                  </a:lnTo>
                  <a:lnTo>
                    <a:pt x="9423" y="1308"/>
                  </a:lnTo>
                  <a:lnTo>
                    <a:pt x="9323" y="1074"/>
                  </a:lnTo>
                  <a:lnTo>
                    <a:pt x="9222" y="671"/>
                  </a:lnTo>
                  <a:lnTo>
                    <a:pt x="9122" y="370"/>
                  </a:lnTo>
                  <a:lnTo>
                    <a:pt x="8686" y="34"/>
                  </a:lnTo>
                  <a:lnTo>
                    <a:pt x="835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
            <p:cNvSpPr/>
            <p:nvPr/>
          </p:nvSpPr>
          <p:spPr>
            <a:xfrm>
              <a:off x="6572052" y="3653674"/>
              <a:ext cx="65982" cy="159793"/>
            </a:xfrm>
            <a:custGeom>
              <a:avLst/>
              <a:gdLst/>
              <a:ahLst/>
              <a:cxnLst/>
              <a:rect l="l" t="t" r="r" b="b"/>
              <a:pathLst>
                <a:path w="3656" h="8854" fill="none" extrusionOk="0">
                  <a:moveTo>
                    <a:pt x="3656" y="1"/>
                  </a:moveTo>
                  <a:lnTo>
                    <a:pt x="3119" y="537"/>
                  </a:lnTo>
                  <a:lnTo>
                    <a:pt x="2549" y="1007"/>
                  </a:lnTo>
                  <a:lnTo>
                    <a:pt x="1744" y="1845"/>
                  </a:lnTo>
                  <a:lnTo>
                    <a:pt x="571" y="3757"/>
                  </a:lnTo>
                  <a:lnTo>
                    <a:pt x="168" y="4830"/>
                  </a:lnTo>
                  <a:lnTo>
                    <a:pt x="0" y="5333"/>
                  </a:lnTo>
                  <a:lnTo>
                    <a:pt x="0" y="6372"/>
                  </a:lnTo>
                  <a:lnTo>
                    <a:pt x="168" y="6875"/>
                  </a:lnTo>
                  <a:lnTo>
                    <a:pt x="369" y="7345"/>
                  </a:lnTo>
                  <a:lnTo>
                    <a:pt x="1107" y="8217"/>
                  </a:lnTo>
                  <a:lnTo>
                    <a:pt x="2046" y="8753"/>
                  </a:lnTo>
                  <a:lnTo>
                    <a:pt x="2817" y="8854"/>
                  </a:lnTo>
                  <a:lnTo>
                    <a:pt x="3320" y="8720"/>
                  </a:lnTo>
                  <a:lnTo>
                    <a:pt x="3555" y="8585"/>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
            <p:cNvSpPr/>
            <p:nvPr/>
          </p:nvSpPr>
          <p:spPr>
            <a:xfrm>
              <a:off x="6537564" y="3612526"/>
              <a:ext cx="98648" cy="81124"/>
            </a:xfrm>
            <a:custGeom>
              <a:avLst/>
              <a:gdLst/>
              <a:ahLst/>
              <a:cxnLst/>
              <a:rect l="l" t="t" r="r" b="b"/>
              <a:pathLst>
                <a:path w="5466" h="4495" fill="none" extrusionOk="0">
                  <a:moveTo>
                    <a:pt x="5466" y="68"/>
                  </a:moveTo>
                  <a:lnTo>
                    <a:pt x="4997" y="1"/>
                  </a:lnTo>
                  <a:lnTo>
                    <a:pt x="4125" y="168"/>
                  </a:lnTo>
                  <a:lnTo>
                    <a:pt x="3286" y="571"/>
                  </a:lnTo>
                  <a:lnTo>
                    <a:pt x="2515" y="1141"/>
                  </a:lnTo>
                  <a:lnTo>
                    <a:pt x="2180" y="1476"/>
                  </a:lnTo>
                  <a:lnTo>
                    <a:pt x="1073" y="2952"/>
                  </a:lnTo>
                  <a:lnTo>
                    <a:pt x="0" y="449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
            <p:cNvSpPr/>
            <p:nvPr/>
          </p:nvSpPr>
          <p:spPr>
            <a:xfrm>
              <a:off x="6424388" y="3052728"/>
              <a:ext cx="210019" cy="791004"/>
            </a:xfrm>
            <a:custGeom>
              <a:avLst/>
              <a:gdLst/>
              <a:ahLst/>
              <a:cxnLst/>
              <a:rect l="l" t="t" r="r" b="b"/>
              <a:pathLst>
                <a:path w="11637" h="43829" fill="none" extrusionOk="0">
                  <a:moveTo>
                    <a:pt x="11636" y="43661"/>
                  </a:moveTo>
                  <a:lnTo>
                    <a:pt x="11033" y="43761"/>
                  </a:lnTo>
                  <a:lnTo>
                    <a:pt x="9792" y="43828"/>
                  </a:lnTo>
                  <a:lnTo>
                    <a:pt x="8551" y="43694"/>
                  </a:lnTo>
                  <a:lnTo>
                    <a:pt x="7378" y="43392"/>
                  </a:lnTo>
                  <a:lnTo>
                    <a:pt x="6774" y="43158"/>
                  </a:lnTo>
                  <a:lnTo>
                    <a:pt x="6070" y="42755"/>
                  </a:lnTo>
                  <a:lnTo>
                    <a:pt x="4729" y="41783"/>
                  </a:lnTo>
                  <a:lnTo>
                    <a:pt x="4091" y="41246"/>
                  </a:lnTo>
                  <a:lnTo>
                    <a:pt x="906" y="38631"/>
                  </a:lnTo>
                  <a:lnTo>
                    <a:pt x="503" y="38295"/>
                  </a:lnTo>
                  <a:lnTo>
                    <a:pt x="67" y="37658"/>
                  </a:lnTo>
                  <a:lnTo>
                    <a:pt x="0" y="37222"/>
                  </a:lnTo>
                  <a:lnTo>
                    <a:pt x="34" y="36988"/>
                  </a:lnTo>
                  <a:lnTo>
                    <a:pt x="705" y="33467"/>
                  </a:lnTo>
                  <a:lnTo>
                    <a:pt x="4997" y="11301"/>
                  </a:lnTo>
                  <a:lnTo>
                    <a:pt x="6204" y="5869"/>
                  </a:lnTo>
                  <a:lnTo>
                    <a:pt x="6405" y="5232"/>
                  </a:lnTo>
                  <a:lnTo>
                    <a:pt x="7009" y="4024"/>
                  </a:lnTo>
                  <a:lnTo>
                    <a:pt x="8149" y="2448"/>
                  </a:lnTo>
                  <a:lnTo>
                    <a:pt x="10563" y="302"/>
                  </a:lnTo>
                  <a:lnTo>
                    <a:pt x="11066"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
            <p:cNvSpPr/>
            <p:nvPr/>
          </p:nvSpPr>
          <p:spPr>
            <a:xfrm>
              <a:off x="7355170" y="3659124"/>
              <a:ext cx="72046" cy="185817"/>
            </a:xfrm>
            <a:custGeom>
              <a:avLst/>
              <a:gdLst/>
              <a:ahLst/>
              <a:cxnLst/>
              <a:rect l="l" t="t" r="r" b="b"/>
              <a:pathLst>
                <a:path w="3992" h="10296" fill="none" extrusionOk="0">
                  <a:moveTo>
                    <a:pt x="1" y="1"/>
                  </a:moveTo>
                  <a:lnTo>
                    <a:pt x="504" y="370"/>
                  </a:lnTo>
                  <a:lnTo>
                    <a:pt x="1409" y="1275"/>
                  </a:lnTo>
                  <a:lnTo>
                    <a:pt x="2180" y="2315"/>
                  </a:lnTo>
                  <a:lnTo>
                    <a:pt x="2784" y="3421"/>
                  </a:lnTo>
                  <a:lnTo>
                    <a:pt x="3019" y="4025"/>
                  </a:lnTo>
                  <a:lnTo>
                    <a:pt x="3387" y="5131"/>
                  </a:lnTo>
                  <a:lnTo>
                    <a:pt x="3857" y="7445"/>
                  </a:lnTo>
                  <a:lnTo>
                    <a:pt x="3991" y="8619"/>
                  </a:lnTo>
                  <a:lnTo>
                    <a:pt x="3253" y="9055"/>
                  </a:lnTo>
                  <a:lnTo>
                    <a:pt x="1677" y="9893"/>
                  </a:lnTo>
                  <a:lnTo>
                    <a:pt x="571" y="10228"/>
                  </a:lnTo>
                  <a:lnTo>
                    <a:pt x="1" y="10295"/>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
            <p:cNvSpPr/>
            <p:nvPr/>
          </p:nvSpPr>
          <p:spPr>
            <a:xfrm>
              <a:off x="7358797" y="3614944"/>
              <a:ext cx="123481" cy="65982"/>
            </a:xfrm>
            <a:custGeom>
              <a:avLst/>
              <a:gdLst/>
              <a:ahLst/>
              <a:cxnLst/>
              <a:rect l="l" t="t" r="r" b="b"/>
              <a:pathLst>
                <a:path w="6842" h="3656" fill="none" extrusionOk="0">
                  <a:moveTo>
                    <a:pt x="1" y="101"/>
                  </a:moveTo>
                  <a:lnTo>
                    <a:pt x="470" y="1"/>
                  </a:lnTo>
                  <a:lnTo>
                    <a:pt x="1443" y="168"/>
                  </a:lnTo>
                  <a:lnTo>
                    <a:pt x="2784" y="873"/>
                  </a:lnTo>
                  <a:lnTo>
                    <a:pt x="3555" y="1543"/>
                  </a:lnTo>
                  <a:lnTo>
                    <a:pt x="4260" y="2248"/>
                  </a:lnTo>
                  <a:lnTo>
                    <a:pt x="5467" y="3186"/>
                  </a:lnTo>
                  <a:lnTo>
                    <a:pt x="6372" y="3589"/>
                  </a:lnTo>
                  <a:lnTo>
                    <a:pt x="6842" y="3656"/>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
            <p:cNvSpPr/>
            <p:nvPr/>
          </p:nvSpPr>
          <p:spPr>
            <a:xfrm>
              <a:off x="7363038" y="3067256"/>
              <a:ext cx="251167" cy="812787"/>
            </a:xfrm>
            <a:custGeom>
              <a:avLst/>
              <a:gdLst/>
              <a:ahLst/>
              <a:cxnLst/>
              <a:rect l="l" t="t" r="r" b="b"/>
              <a:pathLst>
                <a:path w="13917" h="45036" fill="none" extrusionOk="0">
                  <a:moveTo>
                    <a:pt x="1" y="45035"/>
                  </a:moveTo>
                  <a:lnTo>
                    <a:pt x="939" y="44901"/>
                  </a:lnTo>
                  <a:lnTo>
                    <a:pt x="2717" y="44298"/>
                  </a:lnTo>
                  <a:lnTo>
                    <a:pt x="4393" y="43426"/>
                  </a:lnTo>
                  <a:lnTo>
                    <a:pt x="5902" y="42286"/>
                  </a:lnTo>
                  <a:lnTo>
                    <a:pt x="6607" y="41649"/>
                  </a:lnTo>
                  <a:lnTo>
                    <a:pt x="7244" y="40978"/>
                  </a:lnTo>
                  <a:lnTo>
                    <a:pt x="8484" y="39536"/>
                  </a:lnTo>
                  <a:lnTo>
                    <a:pt x="10128" y="37256"/>
                  </a:lnTo>
                  <a:lnTo>
                    <a:pt x="11167" y="35680"/>
                  </a:lnTo>
                  <a:lnTo>
                    <a:pt x="12005" y="34405"/>
                  </a:lnTo>
                  <a:lnTo>
                    <a:pt x="13146" y="32393"/>
                  </a:lnTo>
                  <a:lnTo>
                    <a:pt x="13716" y="30985"/>
                  </a:lnTo>
                  <a:lnTo>
                    <a:pt x="13917" y="30247"/>
                  </a:lnTo>
                  <a:lnTo>
                    <a:pt x="13380" y="28436"/>
                  </a:lnTo>
                  <a:lnTo>
                    <a:pt x="9155" y="14922"/>
                  </a:lnTo>
                  <a:lnTo>
                    <a:pt x="7043" y="8853"/>
                  </a:lnTo>
                  <a:lnTo>
                    <a:pt x="6573" y="7579"/>
                  </a:lnTo>
                  <a:lnTo>
                    <a:pt x="5601" y="5399"/>
                  </a:lnTo>
                  <a:lnTo>
                    <a:pt x="4226" y="2918"/>
                  </a:lnTo>
                  <a:lnTo>
                    <a:pt x="2080" y="235"/>
                  </a:lnTo>
                  <a:lnTo>
                    <a:pt x="1744" y="0"/>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
            <p:cNvSpPr/>
            <p:nvPr/>
          </p:nvSpPr>
          <p:spPr>
            <a:xfrm>
              <a:off x="7358797" y="3600434"/>
              <a:ext cx="148296" cy="32684"/>
            </a:xfrm>
            <a:custGeom>
              <a:avLst/>
              <a:gdLst/>
              <a:ahLst/>
              <a:cxnLst/>
              <a:rect l="l" t="t" r="r" b="b"/>
              <a:pathLst>
                <a:path w="8217" h="1811" fill="none" extrusionOk="0">
                  <a:moveTo>
                    <a:pt x="1" y="905"/>
                  </a:moveTo>
                  <a:lnTo>
                    <a:pt x="437" y="570"/>
                  </a:lnTo>
                  <a:lnTo>
                    <a:pt x="1376" y="168"/>
                  </a:lnTo>
                  <a:lnTo>
                    <a:pt x="2415" y="0"/>
                  </a:lnTo>
                  <a:lnTo>
                    <a:pt x="3488" y="67"/>
                  </a:lnTo>
                  <a:lnTo>
                    <a:pt x="5131" y="436"/>
                  </a:lnTo>
                  <a:lnTo>
                    <a:pt x="7244" y="1341"/>
                  </a:lnTo>
                  <a:lnTo>
                    <a:pt x="8216" y="181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
            <p:cNvSpPr/>
            <p:nvPr/>
          </p:nvSpPr>
          <p:spPr>
            <a:xfrm>
              <a:off x="6638016" y="3475762"/>
              <a:ext cx="717172" cy="412151"/>
            </a:xfrm>
            <a:custGeom>
              <a:avLst/>
              <a:gdLst/>
              <a:ahLst/>
              <a:cxnLst/>
              <a:rect l="l" t="t" r="r" b="b"/>
              <a:pathLst>
                <a:path w="39738" h="22837" extrusionOk="0">
                  <a:moveTo>
                    <a:pt x="1" y="0"/>
                  </a:moveTo>
                  <a:lnTo>
                    <a:pt x="1" y="22836"/>
                  </a:lnTo>
                  <a:lnTo>
                    <a:pt x="39738" y="22836"/>
                  </a:lnTo>
                  <a:lnTo>
                    <a:pt x="39738"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
            <p:cNvSpPr/>
            <p:nvPr/>
          </p:nvSpPr>
          <p:spPr>
            <a:xfrm>
              <a:off x="6634389" y="3887894"/>
              <a:ext cx="724427" cy="21801"/>
            </a:xfrm>
            <a:custGeom>
              <a:avLst/>
              <a:gdLst/>
              <a:ahLst/>
              <a:cxnLst/>
              <a:rect l="l" t="t" r="r" b="b"/>
              <a:pathLst>
                <a:path w="40140" h="1208" extrusionOk="0">
                  <a:moveTo>
                    <a:pt x="0" y="0"/>
                  </a:moveTo>
                  <a:lnTo>
                    <a:pt x="0" y="1208"/>
                  </a:lnTo>
                  <a:lnTo>
                    <a:pt x="40140" y="1208"/>
                  </a:lnTo>
                  <a:lnTo>
                    <a:pt x="4014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
            <p:cNvSpPr/>
            <p:nvPr/>
          </p:nvSpPr>
          <p:spPr>
            <a:xfrm>
              <a:off x="6946069" y="3614944"/>
              <a:ext cx="120449" cy="120449"/>
            </a:xfrm>
            <a:custGeom>
              <a:avLst/>
              <a:gdLst/>
              <a:ahLst/>
              <a:cxnLst/>
              <a:rect l="l" t="t" r="r" b="b"/>
              <a:pathLst>
                <a:path w="6674" h="6674" extrusionOk="0">
                  <a:moveTo>
                    <a:pt x="2683" y="1"/>
                  </a:moveTo>
                  <a:lnTo>
                    <a:pt x="1476" y="470"/>
                  </a:lnTo>
                  <a:lnTo>
                    <a:pt x="939" y="940"/>
                  </a:lnTo>
                  <a:lnTo>
                    <a:pt x="503" y="1476"/>
                  </a:lnTo>
                  <a:lnTo>
                    <a:pt x="0" y="2683"/>
                  </a:lnTo>
                  <a:lnTo>
                    <a:pt x="0" y="3991"/>
                  </a:lnTo>
                  <a:lnTo>
                    <a:pt x="503" y="5198"/>
                  </a:lnTo>
                  <a:lnTo>
                    <a:pt x="939" y="5735"/>
                  </a:lnTo>
                  <a:lnTo>
                    <a:pt x="1476" y="6171"/>
                  </a:lnTo>
                  <a:lnTo>
                    <a:pt x="2683" y="6674"/>
                  </a:lnTo>
                  <a:lnTo>
                    <a:pt x="3991" y="6674"/>
                  </a:lnTo>
                  <a:lnTo>
                    <a:pt x="5231" y="6171"/>
                  </a:lnTo>
                  <a:lnTo>
                    <a:pt x="5734" y="5735"/>
                  </a:lnTo>
                  <a:lnTo>
                    <a:pt x="6204" y="5198"/>
                  </a:lnTo>
                  <a:lnTo>
                    <a:pt x="6673" y="3991"/>
                  </a:lnTo>
                  <a:lnTo>
                    <a:pt x="6673" y="2683"/>
                  </a:lnTo>
                  <a:lnTo>
                    <a:pt x="6204" y="1476"/>
                  </a:lnTo>
                  <a:lnTo>
                    <a:pt x="5734" y="940"/>
                  </a:lnTo>
                  <a:lnTo>
                    <a:pt x="5231" y="470"/>
                  </a:lnTo>
                  <a:lnTo>
                    <a:pt x="399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
            <p:cNvSpPr/>
            <p:nvPr/>
          </p:nvSpPr>
          <p:spPr>
            <a:xfrm>
              <a:off x="6638016" y="3475762"/>
              <a:ext cx="717172" cy="412151"/>
            </a:xfrm>
            <a:custGeom>
              <a:avLst/>
              <a:gdLst/>
              <a:ahLst/>
              <a:cxnLst/>
              <a:rect l="l" t="t" r="r" b="b"/>
              <a:pathLst>
                <a:path w="39738" h="22837" fill="none" extrusionOk="0">
                  <a:moveTo>
                    <a:pt x="1" y="0"/>
                  </a:moveTo>
                  <a:lnTo>
                    <a:pt x="39738" y="0"/>
                  </a:lnTo>
                  <a:lnTo>
                    <a:pt x="39738" y="22836"/>
                  </a:lnTo>
                  <a:lnTo>
                    <a:pt x="1" y="22836"/>
                  </a:lnTo>
                  <a:lnTo>
                    <a:pt x="1" y="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
            <p:cNvSpPr/>
            <p:nvPr/>
          </p:nvSpPr>
          <p:spPr>
            <a:xfrm>
              <a:off x="6817751" y="2638159"/>
              <a:ext cx="341964" cy="288092"/>
            </a:xfrm>
            <a:custGeom>
              <a:avLst/>
              <a:gdLst/>
              <a:ahLst/>
              <a:cxnLst/>
              <a:rect l="l" t="t" r="r" b="b"/>
              <a:pathLst>
                <a:path w="18948" h="15963" fill="none" extrusionOk="0">
                  <a:moveTo>
                    <a:pt x="1" y="1"/>
                  </a:moveTo>
                  <a:lnTo>
                    <a:pt x="102" y="973"/>
                  </a:lnTo>
                  <a:lnTo>
                    <a:pt x="839" y="5802"/>
                  </a:lnTo>
                  <a:lnTo>
                    <a:pt x="1376" y="8015"/>
                  </a:lnTo>
                  <a:lnTo>
                    <a:pt x="1778" y="9089"/>
                  </a:lnTo>
                  <a:lnTo>
                    <a:pt x="1979" y="9390"/>
                  </a:lnTo>
                  <a:lnTo>
                    <a:pt x="2449" y="10061"/>
                  </a:lnTo>
                  <a:lnTo>
                    <a:pt x="4126" y="12107"/>
                  </a:lnTo>
                  <a:lnTo>
                    <a:pt x="5769" y="13783"/>
                  </a:lnTo>
                  <a:lnTo>
                    <a:pt x="7043" y="14756"/>
                  </a:lnTo>
                  <a:lnTo>
                    <a:pt x="8384" y="15527"/>
                  </a:lnTo>
                  <a:lnTo>
                    <a:pt x="9793" y="15929"/>
                  </a:lnTo>
                  <a:lnTo>
                    <a:pt x="10497" y="15963"/>
                  </a:lnTo>
                  <a:lnTo>
                    <a:pt x="11235" y="15896"/>
                  </a:lnTo>
                  <a:lnTo>
                    <a:pt x="12542" y="15460"/>
                  </a:lnTo>
                  <a:lnTo>
                    <a:pt x="13716" y="14689"/>
                  </a:lnTo>
                  <a:lnTo>
                    <a:pt x="14789" y="13683"/>
                  </a:lnTo>
                  <a:lnTo>
                    <a:pt x="16097" y="11939"/>
                  </a:lnTo>
                  <a:lnTo>
                    <a:pt x="17237" y="9659"/>
                  </a:lnTo>
                  <a:lnTo>
                    <a:pt x="17539" y="8753"/>
                  </a:lnTo>
                  <a:lnTo>
                    <a:pt x="18075" y="6741"/>
                  </a:lnTo>
                  <a:lnTo>
                    <a:pt x="18813" y="2583"/>
                  </a:lnTo>
                  <a:lnTo>
                    <a:pt x="18947" y="47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
            <p:cNvSpPr/>
            <p:nvPr/>
          </p:nvSpPr>
          <p:spPr>
            <a:xfrm>
              <a:off x="7141541" y="2686581"/>
              <a:ext cx="29056" cy="95038"/>
            </a:xfrm>
            <a:custGeom>
              <a:avLst/>
              <a:gdLst/>
              <a:ahLst/>
              <a:cxnLst/>
              <a:rect l="l" t="t" r="r" b="b"/>
              <a:pathLst>
                <a:path w="1610" h="5266" fill="none" extrusionOk="0">
                  <a:moveTo>
                    <a:pt x="0" y="5265"/>
                  </a:moveTo>
                  <a:lnTo>
                    <a:pt x="101" y="5198"/>
                  </a:lnTo>
                  <a:lnTo>
                    <a:pt x="805" y="4595"/>
                  </a:lnTo>
                  <a:lnTo>
                    <a:pt x="1375" y="3689"/>
                  </a:lnTo>
                  <a:lnTo>
                    <a:pt x="1610" y="2885"/>
                  </a:lnTo>
                  <a:lnTo>
                    <a:pt x="1610" y="1879"/>
                  </a:lnTo>
                  <a:lnTo>
                    <a:pt x="1342" y="705"/>
                  </a:lnTo>
                  <a:lnTo>
                    <a:pt x="1006"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4" name="Google Shape;274;p1"/>
          <p:cNvGrpSpPr/>
          <p:nvPr/>
        </p:nvGrpSpPr>
        <p:grpSpPr>
          <a:xfrm>
            <a:off x="5893575" y="4693150"/>
            <a:ext cx="180859" cy="180123"/>
            <a:chOff x="6034925" y="548950"/>
            <a:chExt cx="180859" cy="180123"/>
          </a:xfrm>
        </p:grpSpPr>
        <p:sp>
          <p:nvSpPr>
            <p:cNvPr id="275" name="Google Shape;275;p1"/>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9" name="Google Shape;279;p1"/>
          <p:cNvSpPr txBox="1">
            <a:spLocks noGrp="1"/>
          </p:cNvSpPr>
          <p:nvPr>
            <p:ph type="ctrTitle"/>
          </p:nvPr>
        </p:nvSpPr>
        <p:spPr>
          <a:xfrm rot="21599751">
            <a:off x="505801" y="1411538"/>
            <a:ext cx="4933719" cy="243912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vi-VN" sz="5400"/>
              <a:t>RECURRENT</a:t>
            </a:r>
            <a:br>
              <a:rPr lang="vi-VN" sz="5400"/>
            </a:br>
            <a:r>
              <a:rPr lang="vi-VN" sz="5400"/>
              <a:t>NEURAL</a:t>
            </a:r>
            <a:br>
              <a:rPr lang="vi-VN" sz="5400"/>
            </a:br>
            <a:r>
              <a:rPr lang="vi-VN" sz="5400"/>
              <a:t>NETWORKS</a:t>
            </a:r>
            <a:endParaRPr lang="vi-VN" sz="5400" b="1" err="1">
              <a:solidFill>
                <a:schemeClr val="lt1"/>
              </a:solidFill>
              <a:ea typeface="Gill Sans"/>
              <a:cs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750"/>
                                        <p:tgtEl>
                                          <p:spTgt spid="2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5"/>
          <p:cNvGrpSpPr/>
          <p:nvPr/>
        </p:nvGrpSpPr>
        <p:grpSpPr>
          <a:xfrm>
            <a:off x="4432377" y="1048825"/>
            <a:ext cx="225450" cy="226451"/>
            <a:chOff x="2600577" y="-942975"/>
            <a:chExt cx="225450" cy="226451"/>
          </a:xfrm>
        </p:grpSpPr>
        <p:sp>
          <p:nvSpPr>
            <p:cNvPr id="650" name="Google Shape;65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4705515" y="4448925"/>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531706" y="170884"/>
            <a:ext cx="3250782"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latin typeface="Signika"/>
                <a:ea typeface="Signika"/>
                <a:cs typeface="Signika"/>
                <a:sym typeface="Signika"/>
              </a:rPr>
              <a:t> Language Model</a:t>
            </a:r>
            <a:endParaRPr sz="3600">
              <a:solidFill>
                <a:schemeClr val="dk1"/>
              </a:solidFill>
              <a:latin typeface="Signika"/>
              <a:ea typeface="Signika"/>
              <a:cs typeface="Signika"/>
              <a:sym typeface="Signika"/>
            </a:endParaRPr>
          </a:p>
        </p:txBody>
      </p:sp>
      <p:sp>
        <p:nvSpPr>
          <p:cNvPr id="27" name="Google Shape;1098;p16">
            <a:extLst>
              <a:ext uri="{FF2B5EF4-FFF2-40B4-BE49-F238E27FC236}">
                <a16:creationId xmlns:a16="http://schemas.microsoft.com/office/drawing/2014/main" id="{A9182D83-5833-433A-BC75-FACAA04FE3F6}"/>
              </a:ext>
            </a:extLst>
          </p:cNvPr>
          <p:cNvSpPr txBox="1"/>
          <p:nvPr/>
        </p:nvSpPr>
        <p:spPr>
          <a:xfrm>
            <a:off x="370341" y="999667"/>
            <a:ext cx="8540380" cy="50628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900">
                <a:latin typeface="Roboto"/>
                <a:ea typeface="Poppins"/>
                <a:cs typeface="Poppins"/>
                <a:sym typeface="Poppins"/>
              </a:rPr>
              <a:t>Suppose that we tokenize text data at word level. Let us start by applying basic probability rules:</a:t>
            </a:r>
            <a:endParaRPr lang="en-US" sz="1900">
              <a:latin typeface="Roboto"/>
              <a:ea typeface="Poppins"/>
              <a:cs typeface="Poppins"/>
            </a:endParaRPr>
          </a:p>
          <a:p>
            <a:pPr marL="0" marR="0" lvl="0" indent="0" algn="l" rtl="0">
              <a:lnSpc>
                <a:spcPct val="100000"/>
              </a:lnSpc>
              <a:spcBef>
                <a:spcPts val="0"/>
              </a:spcBef>
              <a:spcAft>
                <a:spcPts val="0"/>
              </a:spcAft>
              <a:buNone/>
            </a:pPr>
            <a:endParaRPr lang="en-US" sz="1900">
              <a:latin typeface="Roboto"/>
              <a:ea typeface="Poppins"/>
              <a:cs typeface="Poppins"/>
            </a:endParaRPr>
          </a:p>
          <a:p>
            <a:pPr marL="0" marR="0" lvl="0" indent="0" algn="l" rtl="0">
              <a:lnSpc>
                <a:spcPct val="100000"/>
              </a:lnSpc>
              <a:spcBef>
                <a:spcPts val="0"/>
              </a:spcBef>
              <a:spcAft>
                <a:spcPts val="0"/>
              </a:spcAft>
              <a:buNone/>
            </a:pPr>
            <a:endParaRPr lang="en-US" sz="1900">
              <a:latin typeface="Roboto"/>
              <a:ea typeface="Poppins"/>
              <a:cs typeface="Poppins"/>
            </a:endParaRPr>
          </a:p>
          <a:p>
            <a:pPr marL="0" marR="0" lvl="0" indent="0" algn="l" rtl="0">
              <a:lnSpc>
                <a:spcPct val="100000"/>
              </a:lnSpc>
              <a:spcBef>
                <a:spcPts val="0"/>
              </a:spcBef>
              <a:spcAft>
                <a:spcPts val="0"/>
              </a:spcAft>
              <a:buNone/>
            </a:pPr>
            <a:endParaRPr lang="en-US" sz="1900">
              <a:latin typeface="Roboto"/>
              <a:ea typeface="Poppins"/>
              <a:cs typeface="Poppins"/>
            </a:endParaRPr>
          </a:p>
          <a:p>
            <a:r>
              <a:rPr lang="en-US" sz="1900" b="1">
                <a:latin typeface="Roboto"/>
                <a:ea typeface="Poppins"/>
                <a:cs typeface="Poppins"/>
                <a:sym typeface="Poppins"/>
              </a:rPr>
              <a:t>For example</a:t>
            </a:r>
            <a:r>
              <a:rPr lang="en-US" sz="1900">
                <a:latin typeface="Roboto"/>
                <a:ea typeface="Poppins"/>
                <a:cs typeface="Poppins"/>
                <a:sym typeface="Poppins"/>
              </a:rPr>
              <a:t>: the probability of text </a:t>
            </a:r>
            <a:r>
              <a:rPr lang="en-US" sz="1900">
                <a:latin typeface="Roboto"/>
              </a:rPr>
              <a:t>sequence containing four words would be given as:</a:t>
            </a:r>
          </a:p>
          <a:p>
            <a:pPr lvl="0"/>
            <a:endParaRPr lang="en-US" sz="1900">
              <a:latin typeface="Roboto" panose="02000000000000000000" pitchFamily="2" charset="0"/>
            </a:endParaRPr>
          </a:p>
          <a:p>
            <a:pPr lvl="0"/>
            <a:endParaRPr lang="en-US" sz="1900">
              <a:latin typeface="Roboto" panose="02000000000000000000" pitchFamily="2" charset="0"/>
            </a:endParaRPr>
          </a:p>
          <a:p>
            <a:pPr lvl="0"/>
            <a:endParaRPr lang="en-US" sz="1900">
              <a:latin typeface="Roboto" panose="02000000000000000000" pitchFamily="2" charset="0"/>
            </a:endParaRPr>
          </a:p>
          <a:p>
            <a:r>
              <a:rPr lang="en-US" sz="1900">
                <a:latin typeface="Roboto"/>
              </a:rPr>
              <a:t>In order to compute the language model, we need to calculate the probability of words and the conditional probability of a word given the previous few words. Such probabilities are essentially language model parameters.</a:t>
            </a:r>
          </a:p>
          <a:p>
            <a:br>
              <a:rPr lang="en-US" sz="1900"/>
            </a:br>
            <a:endParaRPr lang="en-US" sz="1900">
              <a:latin typeface="Roboto" panose="02000000000000000000" pitchFamily="2" charset="0"/>
            </a:endParaRPr>
          </a:p>
          <a:p>
            <a:pPr lvl="0"/>
            <a:endParaRPr lang="en-US" sz="1900">
              <a:latin typeface="Poppins"/>
              <a:ea typeface="Poppins"/>
              <a:cs typeface="Poppins"/>
              <a:sym typeface="Poppins"/>
            </a:endParaRPr>
          </a:p>
          <a:p>
            <a:pPr marL="0" marR="0" lvl="0" indent="0" algn="l" rtl="0">
              <a:lnSpc>
                <a:spcPct val="100000"/>
              </a:lnSpc>
              <a:spcBef>
                <a:spcPts val="0"/>
              </a:spcBef>
              <a:spcAft>
                <a:spcPts val="0"/>
              </a:spcAft>
              <a:buNone/>
            </a:pPr>
            <a:r>
              <a:rPr lang="en-US" sz="1900" b="0" i="0" u="none" strike="noStrike" cap="none">
                <a:solidFill>
                  <a:srgbClr val="000000"/>
                </a:solidFill>
                <a:latin typeface="Poppins"/>
                <a:ea typeface="Poppins"/>
                <a:cs typeface="Poppins"/>
                <a:sym typeface="Poppins"/>
              </a:rPr>
              <a:t>	</a:t>
            </a:r>
            <a:endParaRPr sz="1900" b="0" i="0" u="none" strike="noStrike" cap="none">
              <a:solidFill>
                <a:srgbClr val="000000"/>
              </a:solidFill>
              <a:latin typeface="Poppins"/>
              <a:ea typeface="Poppins"/>
              <a:cs typeface="Poppins"/>
              <a:sym typeface="Poppins"/>
            </a:endParaRPr>
          </a:p>
        </p:txBody>
      </p:sp>
      <p:graphicFrame>
        <p:nvGraphicFramePr>
          <p:cNvPr id="5" name="Đối tượng 4">
            <a:extLst>
              <a:ext uri="{FF2B5EF4-FFF2-40B4-BE49-F238E27FC236}">
                <a16:creationId xmlns:a16="http://schemas.microsoft.com/office/drawing/2014/main" id="{E8443837-3EA0-4CC6-9026-46B0EECBC65D}"/>
              </a:ext>
            </a:extLst>
          </p:cNvPr>
          <p:cNvGraphicFramePr>
            <a:graphicFrameLocks noChangeAspect="1"/>
          </p:cNvGraphicFramePr>
          <p:nvPr>
            <p:extLst>
              <p:ext uri="{D42A27DB-BD31-4B8C-83A1-F6EECF244321}">
                <p14:modId xmlns:p14="http://schemas.microsoft.com/office/powerpoint/2010/main" val="2440799055"/>
              </p:ext>
            </p:extLst>
          </p:nvPr>
        </p:nvGraphicFramePr>
        <p:xfrm>
          <a:off x="1416080" y="1515481"/>
          <a:ext cx="5801818" cy="1072075"/>
        </p:xfrm>
        <a:graphic>
          <a:graphicData uri="http://schemas.openxmlformats.org/presentationml/2006/ole">
            <mc:AlternateContent xmlns:mc="http://schemas.openxmlformats.org/markup-compatibility/2006">
              <mc:Choice xmlns:v="urn:schemas-microsoft-com:vml" Requires="v">
                <p:oleObj spid="_x0000_s1030" name="Equation" r:id="rId4" imgW="2336760" imgH="431640" progId="Equation.DSMT4">
                  <p:embed/>
                </p:oleObj>
              </mc:Choice>
              <mc:Fallback>
                <p:oleObj name="Equation" r:id="rId4" imgW="2336760" imgH="431640" progId="Equation.DSMT4">
                  <p:embed/>
                  <p:pic>
                    <p:nvPicPr>
                      <p:cNvPr id="5" name="Đối tượng 4">
                        <a:extLst>
                          <a:ext uri="{FF2B5EF4-FFF2-40B4-BE49-F238E27FC236}">
                            <a16:creationId xmlns:a16="http://schemas.microsoft.com/office/drawing/2014/main" id="{E8443837-3EA0-4CC6-9026-46B0EECBC65D}"/>
                          </a:ext>
                        </a:extLst>
                      </p:cNvPr>
                      <p:cNvPicPr/>
                      <p:nvPr/>
                    </p:nvPicPr>
                    <p:blipFill>
                      <a:blip r:embed="rId5"/>
                      <a:stretch>
                        <a:fillRect/>
                      </a:stretch>
                    </p:blipFill>
                    <p:spPr>
                      <a:xfrm>
                        <a:off x="1416080" y="1515481"/>
                        <a:ext cx="5801818" cy="1072075"/>
                      </a:xfrm>
                      <a:prstGeom prst="rect">
                        <a:avLst/>
                      </a:prstGeom>
                    </p:spPr>
                  </p:pic>
                </p:oleObj>
              </mc:Fallback>
            </mc:AlternateContent>
          </a:graphicData>
        </a:graphic>
      </p:graphicFrame>
      <p:graphicFrame>
        <p:nvGraphicFramePr>
          <p:cNvPr id="7" name="Đối tượng 6">
            <a:extLst>
              <a:ext uri="{FF2B5EF4-FFF2-40B4-BE49-F238E27FC236}">
                <a16:creationId xmlns:a16="http://schemas.microsoft.com/office/drawing/2014/main" id="{F766989A-A62A-4600-8856-457181B1AE1F}"/>
              </a:ext>
            </a:extLst>
          </p:cNvPr>
          <p:cNvGraphicFramePr>
            <a:graphicFrameLocks noChangeAspect="1"/>
          </p:cNvGraphicFramePr>
          <p:nvPr>
            <p:extLst>
              <p:ext uri="{D42A27DB-BD31-4B8C-83A1-F6EECF244321}">
                <p14:modId xmlns:p14="http://schemas.microsoft.com/office/powerpoint/2010/main" val="720652320"/>
              </p:ext>
            </p:extLst>
          </p:nvPr>
        </p:nvGraphicFramePr>
        <p:xfrm>
          <a:off x="809611" y="3196551"/>
          <a:ext cx="6847557" cy="610446"/>
        </p:xfrm>
        <a:graphic>
          <a:graphicData uri="http://schemas.openxmlformats.org/presentationml/2006/ole">
            <mc:AlternateContent xmlns:mc="http://schemas.openxmlformats.org/markup-compatibility/2006">
              <mc:Choice xmlns:v="urn:schemas-microsoft-com:vml" Requires="v">
                <p:oleObj spid="_x0000_s1031" name="Equation" r:id="rId6" imgW="4470120" imgH="431640" progId="Equation.DSMT4">
                  <p:embed/>
                </p:oleObj>
              </mc:Choice>
              <mc:Fallback>
                <p:oleObj name="Equation" r:id="rId6" imgW="4470120" imgH="431640" progId="Equation.DSMT4">
                  <p:embed/>
                  <p:pic>
                    <p:nvPicPr>
                      <p:cNvPr id="7" name="Đối tượng 6">
                        <a:extLst>
                          <a:ext uri="{FF2B5EF4-FFF2-40B4-BE49-F238E27FC236}">
                            <a16:creationId xmlns:a16="http://schemas.microsoft.com/office/drawing/2014/main" id="{F766989A-A62A-4600-8856-457181B1AE1F}"/>
                          </a:ext>
                        </a:extLst>
                      </p:cNvPr>
                      <p:cNvPicPr/>
                      <p:nvPr/>
                    </p:nvPicPr>
                    <p:blipFill>
                      <a:blip r:embed="rId7"/>
                      <a:stretch>
                        <a:fillRect/>
                      </a:stretch>
                    </p:blipFill>
                    <p:spPr>
                      <a:xfrm>
                        <a:off x="809611" y="3196551"/>
                        <a:ext cx="6847557" cy="610446"/>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fill="hold"/>
                                        <p:tgtEl>
                                          <p:spTgt spid="665"/>
                                        </p:tgtEl>
                                        <p:attrNameLst>
                                          <p:attrName>ppt_x</p:attrName>
                                        </p:attrNameLst>
                                      </p:cBhvr>
                                      <p:tavLst>
                                        <p:tav tm="0">
                                          <p:val>
                                            <p:strVal val="#ppt_x"/>
                                          </p:val>
                                        </p:tav>
                                        <p:tav tm="100000">
                                          <p:val>
                                            <p:strVal val="#ppt_x"/>
                                          </p:val>
                                        </p:tav>
                                      </p:tavLst>
                                    </p:anim>
                                    <p:anim calcmode="lin" valueType="num">
                                      <p:cBhvr additive="base">
                                        <p:cTn id="8" dur="500" fill="hold"/>
                                        <p:tgtEl>
                                          <p:spTgt spid="6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anim calcmode="lin" valueType="num">
                                      <p:cBhvr additive="base">
                                        <p:cTn id="1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anim calcmode="lin" valueType="num">
                                      <p:cBhvr additive="base">
                                        <p:cTn id="23"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7">
                                            <p:txEl>
                                              <p:pRg st="8" end="8"/>
                                            </p:txEl>
                                          </p:spTgt>
                                        </p:tgtEl>
                                        <p:attrNameLst>
                                          <p:attrName>style.visibility</p:attrName>
                                        </p:attrNameLst>
                                      </p:cBhvr>
                                      <p:to>
                                        <p:strVal val="visible"/>
                                      </p:to>
                                    </p:set>
                                    <p:anim calcmode="lin" valueType="num">
                                      <p:cBhvr additive="base">
                                        <p:cTn id="33"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5"/>
          <p:cNvGrpSpPr/>
          <p:nvPr/>
        </p:nvGrpSpPr>
        <p:grpSpPr>
          <a:xfrm>
            <a:off x="4432377" y="1048825"/>
            <a:ext cx="225450" cy="226451"/>
            <a:chOff x="2600577" y="-942975"/>
            <a:chExt cx="225450" cy="226451"/>
          </a:xfrm>
        </p:grpSpPr>
        <p:sp>
          <p:nvSpPr>
            <p:cNvPr id="650" name="Google Shape;65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4705515" y="4448925"/>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640016" y="160824"/>
            <a:ext cx="6577882"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latin typeface="Signika"/>
                <a:ea typeface="Signika"/>
                <a:cs typeface="Signika"/>
                <a:sym typeface="Signika"/>
              </a:rPr>
              <a:t> Markov Models and n-grams</a:t>
            </a:r>
            <a:endParaRPr sz="3600">
              <a:solidFill>
                <a:schemeClr val="dk1"/>
              </a:solidFill>
              <a:latin typeface="Signika"/>
              <a:ea typeface="Signika"/>
              <a:cs typeface="Signika"/>
              <a:sym typeface="Signika"/>
            </a:endParaRPr>
          </a:p>
        </p:txBody>
      </p:sp>
      <p:sp>
        <p:nvSpPr>
          <p:cNvPr id="27" name="Google Shape;1098;p16">
            <a:extLst>
              <a:ext uri="{FF2B5EF4-FFF2-40B4-BE49-F238E27FC236}">
                <a16:creationId xmlns:a16="http://schemas.microsoft.com/office/drawing/2014/main" id="{A9182D83-5833-433A-BC75-FACAA04FE3F6}"/>
              </a:ext>
            </a:extLst>
          </p:cNvPr>
          <p:cNvSpPr txBox="1"/>
          <p:nvPr/>
        </p:nvSpPr>
        <p:spPr>
          <a:xfrm>
            <a:off x="370341" y="999667"/>
            <a:ext cx="8540380" cy="3477835"/>
          </a:xfrm>
          <a:prstGeom prst="rect">
            <a:avLst/>
          </a:prstGeom>
          <a:noFill/>
          <a:ln>
            <a:noFill/>
          </a:ln>
        </p:spPr>
        <p:txBody>
          <a:bodyPr spcFirstLastPara="1" wrap="square" lIns="91425" tIns="45700" rIns="91425" bIns="45700" anchor="t" anchorCtr="0">
            <a:spAutoFit/>
          </a:bodyPr>
          <a:lstStyle/>
          <a:p>
            <a:pPr lvl="0"/>
            <a:r>
              <a:rPr lang="en-US" sz="2000">
                <a:latin typeface="+mn-lt"/>
              </a:rPr>
              <a:t>A distribution over sequences satisfies the Markov property of first order if:  			       .</a:t>
            </a:r>
            <a:r>
              <a:rPr lang="vi-VN" sz="2000">
                <a:latin typeface="+mn-lt"/>
              </a:rPr>
              <a:t> </a:t>
            </a:r>
            <a:r>
              <a:rPr lang="en-US" sz="2000">
                <a:latin typeface="+mn-lt"/>
              </a:rPr>
              <a:t>Higher orders correspond to longer dependencies. This leads to a number of approximations that we could apply to model a sequence:</a:t>
            </a:r>
          </a:p>
          <a:p>
            <a:pPr lvl="0"/>
            <a:endParaRPr lang="en-US" sz="2000">
              <a:latin typeface="+mn-lt"/>
            </a:endParaRPr>
          </a:p>
          <a:p>
            <a:pPr lvl="0"/>
            <a:r>
              <a:rPr lang="en-US" sz="2000">
                <a:latin typeface="+mn-lt"/>
              </a:rPr>
              <a:t>	</a:t>
            </a:r>
          </a:p>
          <a:p>
            <a:pPr lvl="0"/>
            <a:endParaRPr lang="en-US" sz="2000">
              <a:latin typeface="+mn-lt"/>
            </a:endParaRPr>
          </a:p>
          <a:p>
            <a:pPr lvl="0"/>
            <a:endParaRPr lang="en-US" sz="2000">
              <a:latin typeface="+mn-lt"/>
            </a:endParaRPr>
          </a:p>
          <a:p>
            <a:pPr lvl="0"/>
            <a:endParaRPr lang="en-US" sz="2000">
              <a:latin typeface="+mn-lt"/>
            </a:endParaRPr>
          </a:p>
          <a:p>
            <a:pPr lvl="0"/>
            <a:r>
              <a:rPr lang="en-US" sz="2000">
                <a:latin typeface="+mn-lt"/>
              </a:rPr>
              <a:t>The probability formulate that involve one, two, and three variables are typically referred to as </a:t>
            </a:r>
            <a:r>
              <a:rPr lang="en-US" sz="2000" i="1">
                <a:latin typeface="+mn-lt"/>
              </a:rPr>
              <a:t>unigram</a:t>
            </a:r>
            <a:r>
              <a:rPr lang="en-US" sz="2000">
                <a:latin typeface="+mn-lt"/>
              </a:rPr>
              <a:t>, </a:t>
            </a:r>
            <a:r>
              <a:rPr lang="en-US" sz="2000" i="1">
                <a:latin typeface="+mn-lt"/>
              </a:rPr>
              <a:t>bigram</a:t>
            </a:r>
            <a:r>
              <a:rPr lang="en-US" sz="2000">
                <a:latin typeface="+mn-lt"/>
              </a:rPr>
              <a:t>, and </a:t>
            </a:r>
            <a:r>
              <a:rPr lang="en-US" sz="2000" i="1">
                <a:latin typeface="+mn-lt"/>
              </a:rPr>
              <a:t>trigram</a:t>
            </a:r>
            <a:r>
              <a:rPr lang="en-US" sz="2000">
                <a:latin typeface="+mn-lt"/>
              </a:rPr>
              <a:t> models, respectively. </a:t>
            </a:r>
            <a:endParaRPr lang="en-US" sz="1900">
              <a:latin typeface="+mn-lt"/>
            </a:endParaRPr>
          </a:p>
        </p:txBody>
      </p:sp>
      <p:graphicFrame>
        <p:nvGraphicFramePr>
          <p:cNvPr id="9" name="Đối tượng 8">
            <a:extLst>
              <a:ext uri="{FF2B5EF4-FFF2-40B4-BE49-F238E27FC236}">
                <a16:creationId xmlns:a16="http://schemas.microsoft.com/office/drawing/2014/main" id="{9DFB4FA9-3141-4AEA-A174-3333AB9868C7}"/>
              </a:ext>
            </a:extLst>
          </p:cNvPr>
          <p:cNvGraphicFramePr>
            <a:graphicFrameLocks noChangeAspect="1"/>
          </p:cNvGraphicFramePr>
          <p:nvPr>
            <p:extLst>
              <p:ext uri="{D42A27DB-BD31-4B8C-83A1-F6EECF244321}">
                <p14:modId xmlns:p14="http://schemas.microsoft.com/office/powerpoint/2010/main" val="2332193055"/>
              </p:ext>
            </p:extLst>
          </p:nvPr>
        </p:nvGraphicFramePr>
        <p:xfrm>
          <a:off x="1387475" y="2827143"/>
          <a:ext cx="4537891" cy="436802"/>
        </p:xfrm>
        <a:graphic>
          <a:graphicData uri="http://schemas.openxmlformats.org/presentationml/2006/ole">
            <mc:AlternateContent xmlns:mc="http://schemas.openxmlformats.org/markup-compatibility/2006">
              <mc:Choice xmlns:v="urn:schemas-microsoft-com:vml" Requires="v">
                <p:oleObj spid="_x0000_s2058" name="Equation" r:id="rId4" imgW="2374560" imgH="228600" progId="Equation.DSMT4">
                  <p:embed/>
                </p:oleObj>
              </mc:Choice>
              <mc:Fallback>
                <p:oleObj name="Equation" r:id="rId4" imgW="2374560" imgH="228600" progId="Equation.DSMT4">
                  <p:embed/>
                  <p:pic>
                    <p:nvPicPr>
                      <p:cNvPr id="9" name="Đối tượng 8">
                        <a:extLst>
                          <a:ext uri="{FF2B5EF4-FFF2-40B4-BE49-F238E27FC236}">
                            <a16:creationId xmlns:a16="http://schemas.microsoft.com/office/drawing/2014/main" id="{9DFB4FA9-3141-4AEA-A174-3333AB9868C7}"/>
                          </a:ext>
                        </a:extLst>
                      </p:cNvPr>
                      <p:cNvPicPr/>
                      <p:nvPr/>
                    </p:nvPicPr>
                    <p:blipFill>
                      <a:blip r:embed="rId5"/>
                      <a:stretch>
                        <a:fillRect/>
                      </a:stretch>
                    </p:blipFill>
                    <p:spPr>
                      <a:xfrm>
                        <a:off x="1387475" y="2827143"/>
                        <a:ext cx="4537891" cy="436802"/>
                      </a:xfrm>
                      <a:prstGeom prst="rect">
                        <a:avLst/>
                      </a:prstGeom>
                    </p:spPr>
                  </p:pic>
                </p:oleObj>
              </mc:Fallback>
            </mc:AlternateContent>
          </a:graphicData>
        </a:graphic>
      </p:graphicFrame>
      <p:graphicFrame>
        <p:nvGraphicFramePr>
          <p:cNvPr id="11" name="Đối tượng 10">
            <a:extLst>
              <a:ext uri="{FF2B5EF4-FFF2-40B4-BE49-F238E27FC236}">
                <a16:creationId xmlns:a16="http://schemas.microsoft.com/office/drawing/2014/main" id="{BF199EB3-345C-40EE-A42E-732D1DF377B2}"/>
              </a:ext>
            </a:extLst>
          </p:cNvPr>
          <p:cNvGraphicFramePr>
            <a:graphicFrameLocks noChangeAspect="1"/>
          </p:cNvGraphicFramePr>
          <p:nvPr>
            <p:extLst>
              <p:ext uri="{D42A27DB-BD31-4B8C-83A1-F6EECF244321}">
                <p14:modId xmlns:p14="http://schemas.microsoft.com/office/powerpoint/2010/main" val="3847910972"/>
              </p:ext>
            </p:extLst>
          </p:nvPr>
        </p:nvGraphicFramePr>
        <p:xfrm>
          <a:off x="1333816" y="3304413"/>
          <a:ext cx="5314166" cy="483106"/>
        </p:xfrm>
        <a:graphic>
          <a:graphicData uri="http://schemas.openxmlformats.org/presentationml/2006/ole">
            <mc:AlternateContent xmlns:mc="http://schemas.openxmlformats.org/markup-compatibility/2006">
              <mc:Choice xmlns:v="urn:schemas-microsoft-com:vml" Requires="v">
                <p:oleObj spid="_x0000_s2059" name="Equation" r:id="rId6" imgW="2514600" imgH="228600" progId="Equation.DSMT4">
                  <p:embed/>
                </p:oleObj>
              </mc:Choice>
              <mc:Fallback>
                <p:oleObj name="Equation" r:id="rId6" imgW="2514600" imgH="228600" progId="Equation.DSMT4">
                  <p:embed/>
                  <p:pic>
                    <p:nvPicPr>
                      <p:cNvPr id="11" name="Đối tượng 10">
                        <a:extLst>
                          <a:ext uri="{FF2B5EF4-FFF2-40B4-BE49-F238E27FC236}">
                            <a16:creationId xmlns:a16="http://schemas.microsoft.com/office/drawing/2014/main" id="{BF199EB3-345C-40EE-A42E-732D1DF377B2}"/>
                          </a:ext>
                        </a:extLst>
                      </p:cNvPr>
                      <p:cNvPicPr/>
                      <p:nvPr/>
                    </p:nvPicPr>
                    <p:blipFill>
                      <a:blip r:embed="rId7"/>
                      <a:stretch>
                        <a:fillRect/>
                      </a:stretch>
                    </p:blipFill>
                    <p:spPr>
                      <a:xfrm>
                        <a:off x="1333816" y="3304413"/>
                        <a:ext cx="5314166" cy="483106"/>
                      </a:xfrm>
                      <a:prstGeom prst="rect">
                        <a:avLst/>
                      </a:prstGeom>
                    </p:spPr>
                  </p:pic>
                </p:oleObj>
              </mc:Fallback>
            </mc:AlternateContent>
          </a:graphicData>
        </a:graphic>
      </p:graphicFrame>
      <p:graphicFrame>
        <p:nvGraphicFramePr>
          <p:cNvPr id="12" name="Đối tượng 11">
            <a:extLst>
              <a:ext uri="{FF2B5EF4-FFF2-40B4-BE49-F238E27FC236}">
                <a16:creationId xmlns:a16="http://schemas.microsoft.com/office/drawing/2014/main" id="{8D403F1A-6863-4ABD-88FC-A82B70A8ED24}"/>
              </a:ext>
            </a:extLst>
          </p:cNvPr>
          <p:cNvGraphicFramePr>
            <a:graphicFrameLocks noChangeAspect="1"/>
          </p:cNvGraphicFramePr>
          <p:nvPr>
            <p:extLst>
              <p:ext uri="{D42A27DB-BD31-4B8C-83A1-F6EECF244321}">
                <p14:modId xmlns:p14="http://schemas.microsoft.com/office/powerpoint/2010/main" val="3334909870"/>
              </p:ext>
            </p:extLst>
          </p:nvPr>
        </p:nvGraphicFramePr>
        <p:xfrm>
          <a:off x="1424009" y="2288431"/>
          <a:ext cx="4795280" cy="431575"/>
        </p:xfrm>
        <a:graphic>
          <a:graphicData uri="http://schemas.openxmlformats.org/presentationml/2006/ole">
            <mc:AlternateContent xmlns:mc="http://schemas.openxmlformats.org/markup-compatibility/2006">
              <mc:Choice xmlns:v="urn:schemas-microsoft-com:vml" Requires="v">
                <p:oleObj spid="_x0000_s2060" name="Equation" r:id="rId8" imgW="2539800" imgH="228600" progId="Equation.DSMT4">
                  <p:embed/>
                </p:oleObj>
              </mc:Choice>
              <mc:Fallback>
                <p:oleObj name="Equation" r:id="rId8" imgW="2539800" imgH="228600" progId="Equation.DSMT4">
                  <p:embed/>
                  <p:pic>
                    <p:nvPicPr>
                      <p:cNvPr id="12" name="Đối tượng 11">
                        <a:extLst>
                          <a:ext uri="{FF2B5EF4-FFF2-40B4-BE49-F238E27FC236}">
                            <a16:creationId xmlns:a16="http://schemas.microsoft.com/office/drawing/2014/main" id="{8D403F1A-6863-4ABD-88FC-A82B70A8ED24}"/>
                          </a:ext>
                        </a:extLst>
                      </p:cNvPr>
                      <p:cNvPicPr/>
                      <p:nvPr/>
                    </p:nvPicPr>
                    <p:blipFill>
                      <a:blip r:embed="rId9"/>
                      <a:stretch>
                        <a:fillRect/>
                      </a:stretch>
                    </p:blipFill>
                    <p:spPr>
                      <a:xfrm>
                        <a:off x="1424009" y="2288431"/>
                        <a:ext cx="4795280" cy="431575"/>
                      </a:xfrm>
                      <a:prstGeom prst="rect">
                        <a:avLst/>
                      </a:prstGeom>
                    </p:spPr>
                  </p:pic>
                </p:oleObj>
              </mc:Fallback>
            </mc:AlternateContent>
          </a:graphicData>
        </a:graphic>
      </p:graphicFrame>
      <p:graphicFrame>
        <p:nvGraphicFramePr>
          <p:cNvPr id="14" name="Đối tượng 13">
            <a:extLst>
              <a:ext uri="{FF2B5EF4-FFF2-40B4-BE49-F238E27FC236}">
                <a16:creationId xmlns:a16="http://schemas.microsoft.com/office/drawing/2014/main" id="{CEAFDC32-3382-44EF-A92F-D38941F2504C}"/>
              </a:ext>
            </a:extLst>
          </p:cNvPr>
          <p:cNvGraphicFramePr>
            <a:graphicFrameLocks noChangeAspect="1"/>
          </p:cNvGraphicFramePr>
          <p:nvPr>
            <p:extLst>
              <p:ext uri="{D42A27DB-BD31-4B8C-83A1-F6EECF244321}">
                <p14:modId xmlns:p14="http://schemas.microsoft.com/office/powerpoint/2010/main" val="2360054885"/>
              </p:ext>
            </p:extLst>
          </p:nvPr>
        </p:nvGraphicFramePr>
        <p:xfrm>
          <a:off x="967739" y="1347202"/>
          <a:ext cx="2740661" cy="347408"/>
        </p:xfrm>
        <a:graphic>
          <a:graphicData uri="http://schemas.openxmlformats.org/presentationml/2006/ole">
            <mc:AlternateContent xmlns:mc="http://schemas.openxmlformats.org/markup-compatibility/2006">
              <mc:Choice xmlns:v="urn:schemas-microsoft-com:vml" Requires="v">
                <p:oleObj spid="_x0000_s2061" name="Equation" r:id="rId10" imgW="1803240" imgH="228600" progId="Equation.DSMT4">
                  <p:embed/>
                </p:oleObj>
              </mc:Choice>
              <mc:Fallback>
                <p:oleObj name="Equation" r:id="rId10" imgW="1803240" imgH="228600" progId="Equation.DSMT4">
                  <p:embed/>
                  <p:pic>
                    <p:nvPicPr>
                      <p:cNvPr id="14" name="Đối tượng 13">
                        <a:extLst>
                          <a:ext uri="{FF2B5EF4-FFF2-40B4-BE49-F238E27FC236}">
                            <a16:creationId xmlns:a16="http://schemas.microsoft.com/office/drawing/2014/main" id="{CEAFDC32-3382-44EF-A92F-D38941F2504C}"/>
                          </a:ext>
                        </a:extLst>
                      </p:cNvPr>
                      <p:cNvPicPr/>
                      <p:nvPr/>
                    </p:nvPicPr>
                    <p:blipFill>
                      <a:blip r:embed="rId11"/>
                      <a:stretch>
                        <a:fillRect/>
                      </a:stretch>
                    </p:blipFill>
                    <p:spPr>
                      <a:xfrm>
                        <a:off x="967739" y="1347202"/>
                        <a:ext cx="2740661" cy="347408"/>
                      </a:xfrm>
                      <a:prstGeom prst="rect">
                        <a:avLst/>
                      </a:prstGeom>
                    </p:spPr>
                  </p:pic>
                </p:oleObj>
              </mc:Fallback>
            </mc:AlternateContent>
          </a:graphicData>
        </a:graphic>
      </p:graphicFrame>
    </p:spTree>
    <p:extLst>
      <p:ext uri="{BB962C8B-B14F-4D97-AF65-F5344CB8AC3E}">
        <p14:creationId xmlns:p14="http://schemas.microsoft.com/office/powerpoint/2010/main" val="39699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 calcmode="lin" valueType="num">
                                      <p:cBhvr additive="base">
                                        <p:cTn id="1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 presetClass="entr" presetSubtype="4" fill="hold" nodeType="after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anim calcmode="lin" valueType="num">
                                      <p:cBhvr additive="base">
                                        <p:cTn id="3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5"/>
          <p:cNvGrpSpPr/>
          <p:nvPr/>
        </p:nvGrpSpPr>
        <p:grpSpPr>
          <a:xfrm>
            <a:off x="4432377" y="1048825"/>
            <a:ext cx="225450" cy="226451"/>
            <a:chOff x="2600577" y="-942975"/>
            <a:chExt cx="225450" cy="226451"/>
          </a:xfrm>
        </p:grpSpPr>
        <p:sp>
          <p:nvSpPr>
            <p:cNvPr id="650" name="Google Shape;65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4705515" y="4448925"/>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640016" y="160824"/>
            <a:ext cx="6577882"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Recurrent Neural Network</a:t>
            </a:r>
            <a:endParaRPr sz="3600">
              <a:solidFill>
                <a:schemeClr val="dk1"/>
              </a:solidFill>
              <a:latin typeface="Signika"/>
              <a:ea typeface="Signika"/>
              <a:cs typeface="Signika"/>
              <a:sym typeface="Signika"/>
            </a:endParaRPr>
          </a:p>
        </p:txBody>
      </p:sp>
      <p:sp>
        <p:nvSpPr>
          <p:cNvPr id="27" name="Google Shape;1098;p16">
            <a:extLst>
              <a:ext uri="{FF2B5EF4-FFF2-40B4-BE49-F238E27FC236}">
                <a16:creationId xmlns:a16="http://schemas.microsoft.com/office/drawing/2014/main" id="{A9182D83-5833-433A-BC75-FACAA04FE3F6}"/>
              </a:ext>
            </a:extLst>
          </p:cNvPr>
          <p:cNvSpPr txBox="1"/>
          <p:nvPr/>
        </p:nvSpPr>
        <p:spPr>
          <a:xfrm>
            <a:off x="322111" y="1085749"/>
            <a:ext cx="8540380" cy="4401164"/>
          </a:xfrm>
          <a:prstGeom prst="rect">
            <a:avLst/>
          </a:prstGeom>
          <a:noFill/>
          <a:ln>
            <a:noFill/>
          </a:ln>
        </p:spPr>
        <p:txBody>
          <a:bodyPr spcFirstLastPara="1" wrap="square" lIns="91425" tIns="45700" rIns="91425" bIns="45700" anchor="t" anchorCtr="0">
            <a:spAutoFit/>
          </a:bodyPr>
          <a:lstStyle/>
          <a:p>
            <a:pPr lvl="0"/>
            <a:r>
              <a:rPr lang="en-US" sz="2000">
                <a:latin typeface="+mn-lt"/>
              </a:rPr>
              <a:t>We use a </a:t>
            </a:r>
            <a:r>
              <a:rPr lang="en-US" sz="2000" err="1">
                <a:latin typeface="+mn-lt"/>
              </a:rPr>
              <a:t>lantent</a:t>
            </a:r>
            <a:r>
              <a:rPr lang="en-US" sz="2000">
                <a:latin typeface="+mn-lt"/>
              </a:rPr>
              <a:t> variable model:</a:t>
            </a:r>
          </a:p>
          <a:p>
            <a:pPr lvl="0"/>
            <a:endParaRPr lang="en-US" sz="2000">
              <a:latin typeface="+mn-lt"/>
            </a:endParaRPr>
          </a:p>
          <a:p>
            <a:pPr lvl="0"/>
            <a:endParaRPr lang="en-US" sz="2000">
              <a:latin typeface="+mn-lt"/>
            </a:endParaRPr>
          </a:p>
          <a:p>
            <a:pPr lvl="0"/>
            <a:r>
              <a:rPr lang="en-US" sz="2000">
                <a:latin typeface="+mn-lt"/>
              </a:rPr>
              <a:t>Where:       is the hidden state.</a:t>
            </a:r>
          </a:p>
          <a:p>
            <a:pPr lvl="0"/>
            <a:r>
              <a:rPr lang="en-US" sz="2000">
                <a:latin typeface="+mn-lt"/>
              </a:rPr>
              <a:t>In general, the hidden state at any time step  t  could be computed based on both the current input      and the previous hidden state        :</a:t>
            </a:r>
          </a:p>
          <a:p>
            <a:pPr lvl="0"/>
            <a:endParaRPr lang="en-US" sz="2000">
              <a:latin typeface="+mn-lt"/>
            </a:endParaRPr>
          </a:p>
          <a:p>
            <a:pPr lvl="0"/>
            <a:endParaRPr lang="en-US" sz="2000">
              <a:latin typeface="+mn-lt"/>
            </a:endParaRPr>
          </a:p>
          <a:p>
            <a:pPr lvl="0"/>
            <a:r>
              <a:rPr lang="en-US" sz="2000">
                <a:latin typeface="+mn-lt"/>
              </a:rPr>
              <a:t>For a sufficiently powerful function    , the latent variable model is not an approximation. After all,     may simply store all the data it has observed so far. However, it could potentially make both computation and storage expensive.</a:t>
            </a:r>
          </a:p>
          <a:p>
            <a:pPr lvl="0"/>
            <a:endParaRPr lang="en-US" sz="2000">
              <a:latin typeface="Roboto" panose="02000000000000000000" pitchFamily="2" charset="0"/>
            </a:endParaRPr>
          </a:p>
          <a:p>
            <a:pPr lvl="0"/>
            <a:r>
              <a:rPr lang="en-US" sz="2000">
                <a:latin typeface="Roboto" panose="02000000000000000000" pitchFamily="2" charset="0"/>
              </a:rPr>
              <a:t>	</a:t>
            </a:r>
          </a:p>
        </p:txBody>
      </p:sp>
      <p:graphicFrame>
        <p:nvGraphicFramePr>
          <p:cNvPr id="22" name="Đối tượng 21">
            <a:extLst>
              <a:ext uri="{FF2B5EF4-FFF2-40B4-BE49-F238E27FC236}">
                <a16:creationId xmlns:a16="http://schemas.microsoft.com/office/drawing/2014/main" id="{A2932EDC-4FF8-47A5-A789-E012ED9923B3}"/>
              </a:ext>
            </a:extLst>
          </p:cNvPr>
          <p:cNvGraphicFramePr>
            <a:graphicFrameLocks noChangeAspect="1"/>
          </p:cNvGraphicFramePr>
          <p:nvPr>
            <p:extLst>
              <p:ext uri="{D42A27DB-BD31-4B8C-83A1-F6EECF244321}">
                <p14:modId xmlns:p14="http://schemas.microsoft.com/office/powerpoint/2010/main" val="2294942113"/>
              </p:ext>
            </p:extLst>
          </p:nvPr>
        </p:nvGraphicFramePr>
        <p:xfrm>
          <a:off x="1309471" y="1929375"/>
          <a:ext cx="354013" cy="528637"/>
        </p:xfrm>
        <a:graphic>
          <a:graphicData uri="http://schemas.openxmlformats.org/presentationml/2006/ole">
            <mc:AlternateContent xmlns:mc="http://schemas.openxmlformats.org/markup-compatibility/2006">
              <mc:Choice xmlns:v="urn:schemas-microsoft-com:vml" Requires="v">
                <p:oleObj spid="_x0000_s3088" name="Equation" r:id="rId4" imgW="152280" imgH="228600" progId="Equation.DSMT4">
                  <p:embed/>
                </p:oleObj>
              </mc:Choice>
              <mc:Fallback>
                <p:oleObj name="Equation" r:id="rId4" imgW="152280" imgH="228600" progId="Equation.DSMT4">
                  <p:embed/>
                  <p:pic>
                    <p:nvPicPr>
                      <p:cNvPr id="22" name="Đối tượng 21">
                        <a:extLst>
                          <a:ext uri="{FF2B5EF4-FFF2-40B4-BE49-F238E27FC236}">
                            <a16:creationId xmlns:a16="http://schemas.microsoft.com/office/drawing/2014/main" id="{A2932EDC-4FF8-47A5-A789-E012ED9923B3}"/>
                          </a:ext>
                        </a:extLst>
                      </p:cNvPr>
                      <p:cNvPicPr/>
                      <p:nvPr/>
                    </p:nvPicPr>
                    <p:blipFill>
                      <a:blip r:embed="rId5"/>
                      <a:stretch>
                        <a:fillRect/>
                      </a:stretch>
                    </p:blipFill>
                    <p:spPr>
                      <a:xfrm>
                        <a:off x="1309471" y="1929375"/>
                        <a:ext cx="354013" cy="528637"/>
                      </a:xfrm>
                      <a:prstGeom prst="rect">
                        <a:avLst/>
                      </a:prstGeom>
                    </p:spPr>
                  </p:pic>
                </p:oleObj>
              </mc:Fallback>
            </mc:AlternateContent>
          </a:graphicData>
        </a:graphic>
      </p:graphicFrame>
      <p:graphicFrame>
        <p:nvGraphicFramePr>
          <p:cNvPr id="23" name="Đối tượng 22">
            <a:extLst>
              <a:ext uri="{FF2B5EF4-FFF2-40B4-BE49-F238E27FC236}">
                <a16:creationId xmlns:a16="http://schemas.microsoft.com/office/drawing/2014/main" id="{A67AE6AC-2DF0-44DB-B6C2-3B9E48070281}"/>
              </a:ext>
            </a:extLst>
          </p:cNvPr>
          <p:cNvGraphicFramePr>
            <a:graphicFrameLocks noChangeAspect="1"/>
          </p:cNvGraphicFramePr>
          <p:nvPr>
            <p:extLst>
              <p:ext uri="{D42A27DB-BD31-4B8C-83A1-F6EECF244321}">
                <p14:modId xmlns:p14="http://schemas.microsoft.com/office/powerpoint/2010/main" val="414792299"/>
              </p:ext>
            </p:extLst>
          </p:nvPr>
        </p:nvGraphicFramePr>
        <p:xfrm>
          <a:off x="2169801" y="1447230"/>
          <a:ext cx="4607528" cy="575941"/>
        </p:xfrm>
        <a:graphic>
          <a:graphicData uri="http://schemas.openxmlformats.org/presentationml/2006/ole">
            <mc:AlternateContent xmlns:mc="http://schemas.openxmlformats.org/markup-compatibility/2006">
              <mc:Choice xmlns:v="urn:schemas-microsoft-com:vml" Requires="v">
                <p:oleObj spid="_x0000_s3089" name="Equation" r:id="rId6" imgW="1828800" imgH="228600" progId="Equation.DSMT4">
                  <p:embed/>
                </p:oleObj>
              </mc:Choice>
              <mc:Fallback>
                <p:oleObj name="Equation" r:id="rId6" imgW="1828800" imgH="228600" progId="Equation.DSMT4">
                  <p:embed/>
                  <p:pic>
                    <p:nvPicPr>
                      <p:cNvPr id="23" name="Đối tượng 22">
                        <a:extLst>
                          <a:ext uri="{FF2B5EF4-FFF2-40B4-BE49-F238E27FC236}">
                            <a16:creationId xmlns:a16="http://schemas.microsoft.com/office/drawing/2014/main" id="{A67AE6AC-2DF0-44DB-B6C2-3B9E48070281}"/>
                          </a:ext>
                        </a:extLst>
                      </p:cNvPr>
                      <p:cNvPicPr/>
                      <p:nvPr/>
                    </p:nvPicPr>
                    <p:blipFill>
                      <a:blip r:embed="rId7"/>
                      <a:stretch>
                        <a:fillRect/>
                      </a:stretch>
                    </p:blipFill>
                    <p:spPr>
                      <a:xfrm>
                        <a:off x="2169801" y="1447230"/>
                        <a:ext cx="4607528" cy="575941"/>
                      </a:xfrm>
                      <a:prstGeom prst="rect">
                        <a:avLst/>
                      </a:prstGeom>
                    </p:spPr>
                  </p:pic>
                </p:oleObj>
              </mc:Fallback>
            </mc:AlternateContent>
          </a:graphicData>
        </a:graphic>
      </p:graphicFrame>
      <p:graphicFrame>
        <p:nvGraphicFramePr>
          <p:cNvPr id="26" name="Đối tượng 25">
            <a:extLst>
              <a:ext uri="{FF2B5EF4-FFF2-40B4-BE49-F238E27FC236}">
                <a16:creationId xmlns:a16="http://schemas.microsoft.com/office/drawing/2014/main" id="{C85AC6DD-12B6-4907-8CDA-CFC1F0523348}"/>
              </a:ext>
            </a:extLst>
          </p:cNvPr>
          <p:cNvGraphicFramePr>
            <a:graphicFrameLocks noChangeAspect="1"/>
          </p:cNvGraphicFramePr>
          <p:nvPr>
            <p:extLst>
              <p:ext uri="{D42A27DB-BD31-4B8C-83A1-F6EECF244321}">
                <p14:modId xmlns:p14="http://schemas.microsoft.com/office/powerpoint/2010/main" val="828453898"/>
              </p:ext>
            </p:extLst>
          </p:nvPr>
        </p:nvGraphicFramePr>
        <p:xfrm>
          <a:off x="3235134" y="2503130"/>
          <a:ext cx="400696" cy="601044"/>
        </p:xfrm>
        <a:graphic>
          <a:graphicData uri="http://schemas.openxmlformats.org/presentationml/2006/ole">
            <mc:AlternateContent xmlns:mc="http://schemas.openxmlformats.org/markup-compatibility/2006">
              <mc:Choice xmlns:v="urn:schemas-microsoft-com:vml" Requires="v">
                <p:oleObj spid="_x0000_s3090" name="Equation" r:id="rId8" imgW="152280" imgH="228600" progId="Equation.DSMT4">
                  <p:embed/>
                </p:oleObj>
              </mc:Choice>
              <mc:Fallback>
                <p:oleObj name="Equation" r:id="rId8" imgW="152280" imgH="228600" progId="Equation.DSMT4">
                  <p:embed/>
                  <p:pic>
                    <p:nvPicPr>
                      <p:cNvPr id="26" name="Đối tượng 25">
                        <a:extLst>
                          <a:ext uri="{FF2B5EF4-FFF2-40B4-BE49-F238E27FC236}">
                            <a16:creationId xmlns:a16="http://schemas.microsoft.com/office/drawing/2014/main" id="{C85AC6DD-12B6-4907-8CDA-CFC1F0523348}"/>
                          </a:ext>
                        </a:extLst>
                      </p:cNvPr>
                      <p:cNvPicPr/>
                      <p:nvPr/>
                    </p:nvPicPr>
                    <p:blipFill>
                      <a:blip r:embed="rId9"/>
                      <a:stretch>
                        <a:fillRect/>
                      </a:stretch>
                    </p:blipFill>
                    <p:spPr>
                      <a:xfrm>
                        <a:off x="3235134" y="2503130"/>
                        <a:ext cx="400696" cy="601044"/>
                      </a:xfrm>
                      <a:prstGeom prst="rect">
                        <a:avLst/>
                      </a:prstGeom>
                    </p:spPr>
                  </p:pic>
                </p:oleObj>
              </mc:Fallback>
            </mc:AlternateContent>
          </a:graphicData>
        </a:graphic>
      </p:graphicFrame>
      <p:graphicFrame>
        <p:nvGraphicFramePr>
          <p:cNvPr id="29" name="Đối tượng 28">
            <a:extLst>
              <a:ext uri="{FF2B5EF4-FFF2-40B4-BE49-F238E27FC236}">
                <a16:creationId xmlns:a16="http://schemas.microsoft.com/office/drawing/2014/main" id="{02660657-E65D-478E-95B8-28225562C1F4}"/>
              </a:ext>
            </a:extLst>
          </p:cNvPr>
          <p:cNvGraphicFramePr>
            <a:graphicFrameLocks noChangeAspect="1"/>
          </p:cNvGraphicFramePr>
          <p:nvPr>
            <p:extLst>
              <p:ext uri="{D42A27DB-BD31-4B8C-83A1-F6EECF244321}">
                <p14:modId xmlns:p14="http://schemas.microsoft.com/office/powerpoint/2010/main" val="374439503"/>
              </p:ext>
            </p:extLst>
          </p:nvPr>
        </p:nvGraphicFramePr>
        <p:xfrm>
          <a:off x="6943805" y="2571750"/>
          <a:ext cx="487948" cy="487948"/>
        </p:xfrm>
        <a:graphic>
          <a:graphicData uri="http://schemas.openxmlformats.org/presentationml/2006/ole">
            <mc:AlternateContent xmlns:mc="http://schemas.openxmlformats.org/markup-compatibility/2006">
              <mc:Choice xmlns:v="urn:schemas-microsoft-com:vml" Requires="v">
                <p:oleObj spid="_x0000_s3091" name="Equation" r:id="rId10" imgW="228600" imgH="228600" progId="Equation.DSMT4">
                  <p:embed/>
                </p:oleObj>
              </mc:Choice>
              <mc:Fallback>
                <p:oleObj name="Equation" r:id="rId10" imgW="228600" imgH="228600" progId="Equation.DSMT4">
                  <p:embed/>
                  <p:pic>
                    <p:nvPicPr>
                      <p:cNvPr id="29" name="Đối tượng 28">
                        <a:extLst>
                          <a:ext uri="{FF2B5EF4-FFF2-40B4-BE49-F238E27FC236}">
                            <a16:creationId xmlns:a16="http://schemas.microsoft.com/office/drawing/2014/main" id="{02660657-E65D-478E-95B8-28225562C1F4}"/>
                          </a:ext>
                        </a:extLst>
                      </p:cNvPr>
                      <p:cNvPicPr/>
                      <p:nvPr/>
                    </p:nvPicPr>
                    <p:blipFill>
                      <a:blip r:embed="rId11"/>
                      <a:stretch>
                        <a:fillRect/>
                      </a:stretch>
                    </p:blipFill>
                    <p:spPr>
                      <a:xfrm>
                        <a:off x="6943805" y="2571750"/>
                        <a:ext cx="487948" cy="487948"/>
                      </a:xfrm>
                      <a:prstGeom prst="rect">
                        <a:avLst/>
                      </a:prstGeom>
                    </p:spPr>
                  </p:pic>
                </p:oleObj>
              </mc:Fallback>
            </mc:AlternateContent>
          </a:graphicData>
        </a:graphic>
      </p:graphicFrame>
      <p:graphicFrame>
        <p:nvGraphicFramePr>
          <p:cNvPr id="31" name="Đối tượng 30">
            <a:extLst>
              <a:ext uri="{FF2B5EF4-FFF2-40B4-BE49-F238E27FC236}">
                <a16:creationId xmlns:a16="http://schemas.microsoft.com/office/drawing/2014/main" id="{627C06E9-D59B-432D-931B-C70161A57F7A}"/>
              </a:ext>
            </a:extLst>
          </p:cNvPr>
          <p:cNvGraphicFramePr>
            <a:graphicFrameLocks noChangeAspect="1"/>
          </p:cNvGraphicFramePr>
          <p:nvPr>
            <p:extLst>
              <p:ext uri="{D42A27DB-BD31-4B8C-83A1-F6EECF244321}">
                <p14:modId xmlns:p14="http://schemas.microsoft.com/office/powerpoint/2010/main" val="2962737240"/>
              </p:ext>
            </p:extLst>
          </p:nvPr>
        </p:nvGraphicFramePr>
        <p:xfrm>
          <a:off x="3357492" y="3027332"/>
          <a:ext cx="1913608" cy="485140"/>
        </p:xfrm>
        <a:graphic>
          <a:graphicData uri="http://schemas.openxmlformats.org/presentationml/2006/ole">
            <mc:AlternateContent xmlns:mc="http://schemas.openxmlformats.org/markup-compatibility/2006">
              <mc:Choice xmlns:v="urn:schemas-microsoft-com:vml" Requires="v">
                <p:oleObj spid="_x0000_s3092" name="Equation" r:id="rId12" imgW="901440" imgH="228600" progId="Equation.DSMT4">
                  <p:embed/>
                </p:oleObj>
              </mc:Choice>
              <mc:Fallback>
                <p:oleObj name="Equation" r:id="rId12" imgW="901440" imgH="228600" progId="Equation.DSMT4">
                  <p:embed/>
                  <p:pic>
                    <p:nvPicPr>
                      <p:cNvPr id="31" name="Đối tượng 30">
                        <a:extLst>
                          <a:ext uri="{FF2B5EF4-FFF2-40B4-BE49-F238E27FC236}">
                            <a16:creationId xmlns:a16="http://schemas.microsoft.com/office/drawing/2014/main" id="{627C06E9-D59B-432D-931B-C70161A57F7A}"/>
                          </a:ext>
                        </a:extLst>
                      </p:cNvPr>
                      <p:cNvPicPr/>
                      <p:nvPr/>
                    </p:nvPicPr>
                    <p:blipFill>
                      <a:blip r:embed="rId13"/>
                      <a:stretch>
                        <a:fillRect/>
                      </a:stretch>
                    </p:blipFill>
                    <p:spPr>
                      <a:xfrm>
                        <a:off x="3357492" y="3027332"/>
                        <a:ext cx="1913608" cy="485140"/>
                      </a:xfrm>
                      <a:prstGeom prst="rect">
                        <a:avLst/>
                      </a:prstGeom>
                    </p:spPr>
                  </p:pic>
                </p:oleObj>
              </mc:Fallback>
            </mc:AlternateContent>
          </a:graphicData>
        </a:graphic>
      </p:graphicFrame>
      <p:graphicFrame>
        <p:nvGraphicFramePr>
          <p:cNvPr id="33" name="Đối tượng 32">
            <a:extLst>
              <a:ext uri="{FF2B5EF4-FFF2-40B4-BE49-F238E27FC236}">
                <a16:creationId xmlns:a16="http://schemas.microsoft.com/office/drawing/2014/main" id="{DBB7F941-E910-4BF9-A61F-F72171B19E95}"/>
              </a:ext>
            </a:extLst>
          </p:cNvPr>
          <p:cNvGraphicFramePr>
            <a:graphicFrameLocks noChangeAspect="1"/>
          </p:cNvGraphicFramePr>
          <p:nvPr>
            <p:extLst>
              <p:ext uri="{D42A27DB-BD31-4B8C-83A1-F6EECF244321}">
                <p14:modId xmlns:p14="http://schemas.microsoft.com/office/powerpoint/2010/main" val="95759088"/>
              </p:ext>
            </p:extLst>
          </p:nvPr>
        </p:nvGraphicFramePr>
        <p:xfrm>
          <a:off x="4319783" y="3534044"/>
          <a:ext cx="301650" cy="402200"/>
        </p:xfrm>
        <a:graphic>
          <a:graphicData uri="http://schemas.openxmlformats.org/presentationml/2006/ole">
            <mc:AlternateContent xmlns:mc="http://schemas.openxmlformats.org/markup-compatibility/2006">
              <mc:Choice xmlns:v="urn:schemas-microsoft-com:vml" Requires="v">
                <p:oleObj spid="_x0000_s3093" name="Equation" r:id="rId14" imgW="152280" imgH="203040" progId="Equation.DSMT4">
                  <p:embed/>
                </p:oleObj>
              </mc:Choice>
              <mc:Fallback>
                <p:oleObj name="Equation" r:id="rId14" imgW="152280" imgH="203040" progId="Equation.DSMT4">
                  <p:embed/>
                  <p:pic>
                    <p:nvPicPr>
                      <p:cNvPr id="33" name="Đối tượng 32">
                        <a:extLst>
                          <a:ext uri="{FF2B5EF4-FFF2-40B4-BE49-F238E27FC236}">
                            <a16:creationId xmlns:a16="http://schemas.microsoft.com/office/drawing/2014/main" id="{DBB7F941-E910-4BF9-A61F-F72171B19E95}"/>
                          </a:ext>
                        </a:extLst>
                      </p:cNvPr>
                      <p:cNvPicPr/>
                      <p:nvPr/>
                    </p:nvPicPr>
                    <p:blipFill>
                      <a:blip r:embed="rId15"/>
                      <a:stretch>
                        <a:fillRect/>
                      </a:stretch>
                    </p:blipFill>
                    <p:spPr>
                      <a:xfrm>
                        <a:off x="4319783" y="3534044"/>
                        <a:ext cx="301650" cy="402200"/>
                      </a:xfrm>
                      <a:prstGeom prst="rect">
                        <a:avLst/>
                      </a:prstGeom>
                    </p:spPr>
                  </p:pic>
                </p:oleObj>
              </mc:Fallback>
            </mc:AlternateContent>
          </a:graphicData>
        </a:graphic>
      </p:graphicFrame>
      <p:graphicFrame>
        <p:nvGraphicFramePr>
          <p:cNvPr id="34" name="Đối tượng 33">
            <a:extLst>
              <a:ext uri="{FF2B5EF4-FFF2-40B4-BE49-F238E27FC236}">
                <a16:creationId xmlns:a16="http://schemas.microsoft.com/office/drawing/2014/main" id="{41F5AA0E-3FF4-47EB-AE62-BDA6A62CFA79}"/>
              </a:ext>
            </a:extLst>
          </p:cNvPr>
          <p:cNvGraphicFramePr>
            <a:graphicFrameLocks noChangeAspect="1"/>
          </p:cNvGraphicFramePr>
          <p:nvPr>
            <p:extLst>
              <p:ext uri="{D42A27DB-BD31-4B8C-83A1-F6EECF244321}">
                <p14:modId xmlns:p14="http://schemas.microsoft.com/office/powerpoint/2010/main" val="3344493507"/>
              </p:ext>
            </p:extLst>
          </p:nvPr>
        </p:nvGraphicFramePr>
        <p:xfrm>
          <a:off x="3122613" y="3768725"/>
          <a:ext cx="354012" cy="528638"/>
        </p:xfrm>
        <a:graphic>
          <a:graphicData uri="http://schemas.openxmlformats.org/presentationml/2006/ole">
            <mc:AlternateContent xmlns:mc="http://schemas.openxmlformats.org/markup-compatibility/2006">
              <mc:Choice xmlns:v="urn:schemas-microsoft-com:vml" Requires="v">
                <p:oleObj spid="_x0000_s3094" name="Equation" r:id="rId16" imgW="353716" imgH="528877" progId="Equation.DSMT4">
                  <p:embed/>
                </p:oleObj>
              </mc:Choice>
              <mc:Fallback>
                <p:oleObj name="Equation" r:id="rId16" imgW="353716" imgH="528877" progId="Equation.DSMT4">
                  <p:embed/>
                  <p:pic>
                    <p:nvPicPr>
                      <p:cNvPr id="34" name="Đối tượng 33">
                        <a:extLst>
                          <a:ext uri="{FF2B5EF4-FFF2-40B4-BE49-F238E27FC236}">
                            <a16:creationId xmlns:a16="http://schemas.microsoft.com/office/drawing/2014/main" id="{41F5AA0E-3FF4-47EB-AE62-BDA6A62CFA79}"/>
                          </a:ext>
                        </a:extLst>
                      </p:cNvPr>
                      <p:cNvPicPr/>
                      <p:nvPr/>
                    </p:nvPicPr>
                    <p:blipFill>
                      <a:blip r:embed="rId17"/>
                      <a:stretch>
                        <a:fillRect/>
                      </a:stretch>
                    </p:blipFill>
                    <p:spPr>
                      <a:xfrm>
                        <a:off x="3122613" y="3768725"/>
                        <a:ext cx="354012" cy="528638"/>
                      </a:xfrm>
                      <a:prstGeom prst="rect">
                        <a:avLst/>
                      </a:prstGeom>
                    </p:spPr>
                  </p:pic>
                </p:oleObj>
              </mc:Fallback>
            </mc:AlternateContent>
          </a:graphicData>
        </a:graphic>
      </p:graphicFrame>
    </p:spTree>
    <p:extLst>
      <p:ext uri="{BB962C8B-B14F-4D97-AF65-F5344CB8AC3E}">
        <p14:creationId xmlns:p14="http://schemas.microsoft.com/office/powerpoint/2010/main" val="287109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anim calcmode="lin" valueType="num">
                                      <p:cBhvr additive="base">
                                        <p:cTn id="19"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anim calcmode="lin" valueType="num">
                                      <p:cBhvr additive="base">
                                        <p:cTn id="23"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7">
                                            <p:txEl>
                                              <p:pRg st="7" end="7"/>
                                            </p:txEl>
                                          </p:spTgt>
                                        </p:tgtEl>
                                        <p:attrNameLst>
                                          <p:attrName>style.visibility</p:attrName>
                                        </p:attrNameLst>
                                      </p:cBhvr>
                                      <p:to>
                                        <p:strVal val="visible"/>
                                      </p:to>
                                    </p:set>
                                    <p:anim calcmode="lin" valueType="num">
                                      <p:cBhvr additive="base">
                                        <p:cTn id="47" dur="500" fill="hold"/>
                                        <p:tgtEl>
                                          <p:spTgt spid="27">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7">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5"/>
          <p:cNvGrpSpPr/>
          <p:nvPr/>
        </p:nvGrpSpPr>
        <p:grpSpPr>
          <a:xfrm>
            <a:off x="4432377" y="1048825"/>
            <a:ext cx="225450" cy="226451"/>
            <a:chOff x="2600577" y="-942975"/>
            <a:chExt cx="225450" cy="226451"/>
          </a:xfrm>
        </p:grpSpPr>
        <p:sp>
          <p:nvSpPr>
            <p:cNvPr id="650" name="Google Shape;65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4705515" y="4448925"/>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281509" y="497034"/>
            <a:ext cx="7963434"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Recurrent Neural Network with Hidden state</a:t>
            </a:r>
            <a:endParaRPr sz="3600">
              <a:solidFill>
                <a:schemeClr val="dk1"/>
              </a:solidFill>
              <a:latin typeface="Signika"/>
              <a:ea typeface="Signika"/>
              <a:cs typeface="Signika"/>
              <a:sym typeface="Signika"/>
            </a:endParaRPr>
          </a:p>
        </p:txBody>
      </p:sp>
      <p:sp>
        <p:nvSpPr>
          <p:cNvPr id="27" name="Google Shape;1098;p16">
            <a:extLst>
              <a:ext uri="{FF2B5EF4-FFF2-40B4-BE49-F238E27FC236}">
                <a16:creationId xmlns:a16="http://schemas.microsoft.com/office/drawing/2014/main" id="{A9182D83-5833-433A-BC75-FACAA04FE3F6}"/>
              </a:ext>
            </a:extLst>
          </p:cNvPr>
          <p:cNvSpPr txBox="1"/>
          <p:nvPr/>
        </p:nvSpPr>
        <p:spPr>
          <a:xfrm>
            <a:off x="322111" y="1085749"/>
            <a:ext cx="8540380" cy="3477835"/>
          </a:xfrm>
          <a:prstGeom prst="rect">
            <a:avLst/>
          </a:prstGeom>
          <a:noFill/>
          <a:ln>
            <a:noFill/>
          </a:ln>
        </p:spPr>
        <p:txBody>
          <a:bodyPr spcFirstLastPara="1" wrap="square" lIns="91425" tIns="45700" rIns="91425" bIns="45700" anchor="t" anchorCtr="0">
            <a:spAutoFit/>
          </a:bodyPr>
          <a:lstStyle/>
          <a:p>
            <a:pPr lvl="0"/>
            <a:r>
              <a:rPr lang="en-US" sz="2000">
                <a:latin typeface="+mj-lt"/>
              </a:rPr>
              <a:t>Let look at the structure in some </a:t>
            </a:r>
            <a:r>
              <a:rPr lang="en-US" sz="2000" err="1">
                <a:latin typeface="+mj-lt"/>
              </a:rPr>
              <a:t>datail</a:t>
            </a:r>
            <a:r>
              <a:rPr lang="en-US" sz="2000">
                <a:latin typeface="+mj-lt"/>
              </a:rPr>
              <a:t> the formulation of Hidden variable:</a:t>
            </a:r>
          </a:p>
          <a:p>
            <a:pPr lvl="0"/>
            <a:endParaRPr lang="en-US" sz="2000">
              <a:latin typeface="+mj-lt"/>
            </a:endParaRPr>
          </a:p>
          <a:p>
            <a:pPr lvl="0"/>
            <a:endParaRPr lang="en-US" sz="2000">
              <a:latin typeface="+mj-lt"/>
            </a:endParaRPr>
          </a:p>
          <a:p>
            <a:pPr marL="342900" lvl="2" indent="-342900">
              <a:buFont typeface="Wingdings" panose="05000000000000000000" pitchFamily="2" charset="2"/>
              <a:buChar char="q"/>
            </a:pPr>
            <a:r>
              <a:rPr lang="en-US" sz="2000">
                <a:latin typeface="+mj-lt"/>
              </a:rPr>
              <a:t> 	      is a minibatch of inputs at time step t.</a:t>
            </a:r>
          </a:p>
          <a:p>
            <a:pPr marL="342900" indent="-342900">
              <a:buFont typeface="Wingdings" panose="05000000000000000000" pitchFamily="2" charset="2"/>
              <a:buChar char="q"/>
            </a:pPr>
            <a:r>
              <a:rPr lang="en-US" sz="2000">
                <a:latin typeface="+mj-lt"/>
              </a:rPr>
              <a:t>               is the hidden variable of time step t</a:t>
            </a:r>
          </a:p>
          <a:p>
            <a:pPr marL="342900" indent="-342900">
              <a:buFont typeface="Wingdings" panose="05000000000000000000" pitchFamily="2" charset="2"/>
              <a:buChar char="q"/>
            </a:pPr>
            <a:r>
              <a:rPr lang="en-US" sz="2000">
                <a:latin typeface="+mj-lt"/>
              </a:rPr>
              <a:t> 	      is a new weight parameter to describe how to use the hidden variable of the previous time step in the current time step.</a:t>
            </a:r>
          </a:p>
          <a:p>
            <a:pPr marL="342900" indent="-342900">
              <a:buFont typeface="Wingdings" panose="05000000000000000000" pitchFamily="2" charset="2"/>
              <a:buChar char="q"/>
            </a:pPr>
            <a:r>
              <a:rPr lang="en-US" sz="2000">
                <a:latin typeface="+mj-lt"/>
              </a:rPr>
              <a:t> 	     is the bias of the hidden layer</a:t>
            </a:r>
          </a:p>
          <a:p>
            <a:pPr lvl="0"/>
            <a:endParaRPr lang="en-US" sz="2000">
              <a:latin typeface="+mj-lt"/>
            </a:endParaRPr>
          </a:p>
          <a:p>
            <a:pPr lvl="0"/>
            <a:endParaRPr lang="en-US" sz="2000">
              <a:latin typeface="Roboto" panose="02000000000000000000" pitchFamily="2" charset="0"/>
            </a:endParaRPr>
          </a:p>
          <a:p>
            <a:pPr lvl="0"/>
            <a:r>
              <a:rPr lang="en-US" sz="2000">
                <a:latin typeface="Roboto"/>
              </a:rPr>
              <a:t>	</a:t>
            </a:r>
          </a:p>
        </p:txBody>
      </p:sp>
      <p:graphicFrame>
        <p:nvGraphicFramePr>
          <p:cNvPr id="6" name="Đối tượng 5">
            <a:extLst>
              <a:ext uri="{FF2B5EF4-FFF2-40B4-BE49-F238E27FC236}">
                <a16:creationId xmlns:a16="http://schemas.microsoft.com/office/drawing/2014/main" id="{8CDA3EAE-D593-47FE-81F0-BBE08DAC2263}"/>
              </a:ext>
            </a:extLst>
          </p:cNvPr>
          <p:cNvGraphicFramePr>
            <a:graphicFrameLocks noChangeAspect="1"/>
          </p:cNvGraphicFramePr>
          <p:nvPr>
            <p:extLst>
              <p:ext uri="{D42A27DB-BD31-4B8C-83A1-F6EECF244321}">
                <p14:modId xmlns:p14="http://schemas.microsoft.com/office/powerpoint/2010/main" val="3976699655"/>
              </p:ext>
            </p:extLst>
          </p:nvPr>
        </p:nvGraphicFramePr>
        <p:xfrm>
          <a:off x="2458714" y="1480890"/>
          <a:ext cx="4161617" cy="499394"/>
        </p:xfrm>
        <a:graphic>
          <a:graphicData uri="http://schemas.openxmlformats.org/presentationml/2006/ole">
            <mc:AlternateContent xmlns:mc="http://schemas.openxmlformats.org/markup-compatibility/2006">
              <mc:Choice xmlns:v="urn:schemas-microsoft-com:vml" Requires="v">
                <p:oleObj spid="_x0000_s4112" name="Equation" r:id="rId4" imgW="1904760" imgH="228600" progId="Equation.DSMT4">
                  <p:embed/>
                </p:oleObj>
              </mc:Choice>
              <mc:Fallback>
                <p:oleObj name="Equation" r:id="rId4" imgW="1904760" imgH="228600" progId="Equation.DSMT4">
                  <p:embed/>
                  <p:pic>
                    <p:nvPicPr>
                      <p:cNvPr id="6" name="Đối tượng 5">
                        <a:extLst>
                          <a:ext uri="{FF2B5EF4-FFF2-40B4-BE49-F238E27FC236}">
                            <a16:creationId xmlns:a16="http://schemas.microsoft.com/office/drawing/2014/main" id="{8CDA3EAE-D593-47FE-81F0-BBE08DAC2263}"/>
                          </a:ext>
                        </a:extLst>
                      </p:cNvPr>
                      <p:cNvPicPr/>
                      <p:nvPr/>
                    </p:nvPicPr>
                    <p:blipFill>
                      <a:blip r:embed="rId5"/>
                      <a:stretch>
                        <a:fillRect/>
                      </a:stretch>
                    </p:blipFill>
                    <p:spPr>
                      <a:xfrm>
                        <a:off x="2458714" y="1480890"/>
                        <a:ext cx="4161617" cy="499394"/>
                      </a:xfrm>
                      <a:prstGeom prst="rect">
                        <a:avLst/>
                      </a:prstGeom>
                    </p:spPr>
                  </p:pic>
                </p:oleObj>
              </mc:Fallback>
            </mc:AlternateContent>
          </a:graphicData>
        </a:graphic>
      </p:graphicFrame>
      <p:graphicFrame>
        <p:nvGraphicFramePr>
          <p:cNvPr id="9" name="Đối tượng 8">
            <a:extLst>
              <a:ext uri="{FF2B5EF4-FFF2-40B4-BE49-F238E27FC236}">
                <a16:creationId xmlns:a16="http://schemas.microsoft.com/office/drawing/2014/main" id="{5C34F42B-774D-458C-B573-4E5D5CBA5598}"/>
              </a:ext>
            </a:extLst>
          </p:cNvPr>
          <p:cNvGraphicFramePr>
            <a:graphicFrameLocks noChangeAspect="1"/>
          </p:cNvGraphicFramePr>
          <p:nvPr>
            <p:extLst>
              <p:ext uri="{D42A27DB-BD31-4B8C-83A1-F6EECF244321}">
                <p14:modId xmlns:p14="http://schemas.microsoft.com/office/powerpoint/2010/main" val="975880795"/>
              </p:ext>
            </p:extLst>
          </p:nvPr>
        </p:nvGraphicFramePr>
        <p:xfrm>
          <a:off x="663678" y="2320153"/>
          <a:ext cx="966853" cy="374902"/>
        </p:xfrm>
        <a:graphic>
          <a:graphicData uri="http://schemas.openxmlformats.org/presentationml/2006/ole">
            <mc:AlternateContent xmlns:mc="http://schemas.openxmlformats.org/markup-compatibility/2006">
              <mc:Choice xmlns:v="urn:schemas-microsoft-com:vml" Requires="v">
                <p:oleObj spid="_x0000_s4113" name="Equation" r:id="rId6" imgW="622080" imgH="241200" progId="Equation.DSMT4">
                  <p:embed/>
                </p:oleObj>
              </mc:Choice>
              <mc:Fallback>
                <p:oleObj name="Equation" r:id="rId6" imgW="622080" imgH="241200" progId="Equation.DSMT4">
                  <p:embed/>
                  <p:pic>
                    <p:nvPicPr>
                      <p:cNvPr id="9" name="Đối tượng 8">
                        <a:extLst>
                          <a:ext uri="{FF2B5EF4-FFF2-40B4-BE49-F238E27FC236}">
                            <a16:creationId xmlns:a16="http://schemas.microsoft.com/office/drawing/2014/main" id="{5C34F42B-774D-458C-B573-4E5D5CBA5598}"/>
                          </a:ext>
                        </a:extLst>
                      </p:cNvPr>
                      <p:cNvPicPr/>
                      <p:nvPr/>
                    </p:nvPicPr>
                    <p:blipFill>
                      <a:blip r:embed="rId7"/>
                      <a:stretch>
                        <a:fillRect/>
                      </a:stretch>
                    </p:blipFill>
                    <p:spPr>
                      <a:xfrm>
                        <a:off x="663678" y="2320153"/>
                        <a:ext cx="966853" cy="374902"/>
                      </a:xfrm>
                      <a:prstGeom prst="rect">
                        <a:avLst/>
                      </a:prstGeom>
                    </p:spPr>
                  </p:pic>
                </p:oleObj>
              </mc:Fallback>
            </mc:AlternateContent>
          </a:graphicData>
        </a:graphic>
      </p:graphicFrame>
      <p:graphicFrame>
        <p:nvGraphicFramePr>
          <p:cNvPr id="11" name="Đối tượng 10">
            <a:extLst>
              <a:ext uri="{FF2B5EF4-FFF2-40B4-BE49-F238E27FC236}">
                <a16:creationId xmlns:a16="http://schemas.microsoft.com/office/drawing/2014/main" id="{BB6AC8E0-DD8E-4FE3-BC66-E92374113616}"/>
              </a:ext>
            </a:extLst>
          </p:cNvPr>
          <p:cNvGraphicFramePr>
            <a:graphicFrameLocks noChangeAspect="1"/>
          </p:cNvGraphicFramePr>
          <p:nvPr>
            <p:extLst>
              <p:ext uri="{D42A27DB-BD31-4B8C-83A1-F6EECF244321}">
                <p14:modId xmlns:p14="http://schemas.microsoft.com/office/powerpoint/2010/main" val="2322959674"/>
              </p:ext>
            </p:extLst>
          </p:nvPr>
        </p:nvGraphicFramePr>
        <p:xfrm>
          <a:off x="675517" y="2657664"/>
          <a:ext cx="966852" cy="334003"/>
        </p:xfrm>
        <a:graphic>
          <a:graphicData uri="http://schemas.openxmlformats.org/presentationml/2006/ole">
            <mc:AlternateContent xmlns:mc="http://schemas.openxmlformats.org/markup-compatibility/2006">
              <mc:Choice xmlns:v="urn:schemas-microsoft-com:vml" Requires="v">
                <p:oleObj spid="_x0000_s4114" name="Equation" r:id="rId8" imgW="698400" imgH="241200" progId="Equation.DSMT4">
                  <p:embed/>
                </p:oleObj>
              </mc:Choice>
              <mc:Fallback>
                <p:oleObj name="Equation" r:id="rId8" imgW="698400" imgH="241200" progId="Equation.DSMT4">
                  <p:embed/>
                  <p:pic>
                    <p:nvPicPr>
                      <p:cNvPr id="11" name="Đối tượng 10">
                        <a:extLst>
                          <a:ext uri="{FF2B5EF4-FFF2-40B4-BE49-F238E27FC236}">
                            <a16:creationId xmlns:a16="http://schemas.microsoft.com/office/drawing/2014/main" id="{BB6AC8E0-DD8E-4FE3-BC66-E92374113616}"/>
                          </a:ext>
                        </a:extLst>
                      </p:cNvPr>
                      <p:cNvPicPr/>
                      <p:nvPr/>
                    </p:nvPicPr>
                    <p:blipFill>
                      <a:blip r:embed="rId9"/>
                      <a:stretch>
                        <a:fillRect/>
                      </a:stretch>
                    </p:blipFill>
                    <p:spPr>
                      <a:xfrm>
                        <a:off x="675517" y="2657664"/>
                        <a:ext cx="966852" cy="334003"/>
                      </a:xfrm>
                      <a:prstGeom prst="rect">
                        <a:avLst/>
                      </a:prstGeom>
                    </p:spPr>
                  </p:pic>
                </p:oleObj>
              </mc:Fallback>
            </mc:AlternateContent>
          </a:graphicData>
        </a:graphic>
      </p:graphicFrame>
      <p:graphicFrame>
        <p:nvGraphicFramePr>
          <p:cNvPr id="12" name="Đối tượng 11">
            <a:extLst>
              <a:ext uri="{FF2B5EF4-FFF2-40B4-BE49-F238E27FC236}">
                <a16:creationId xmlns:a16="http://schemas.microsoft.com/office/drawing/2014/main" id="{72CC4365-C968-461B-BAB3-C3239896C1C6}"/>
              </a:ext>
            </a:extLst>
          </p:cNvPr>
          <p:cNvGraphicFramePr>
            <a:graphicFrameLocks noChangeAspect="1"/>
          </p:cNvGraphicFramePr>
          <p:nvPr>
            <p:extLst>
              <p:ext uri="{D42A27DB-BD31-4B8C-83A1-F6EECF244321}">
                <p14:modId xmlns:p14="http://schemas.microsoft.com/office/powerpoint/2010/main" val="2934635415"/>
              </p:ext>
            </p:extLst>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4115" name="Equation" r:id="rId10" imgW="914400" imgH="198720" progId="Equation.DSMT4">
                  <p:embed/>
                </p:oleObj>
              </mc:Choice>
              <mc:Fallback>
                <p:oleObj name="Equation" r:id="rId10" imgW="914400" imgH="198720" progId="Equation.DSMT4">
                  <p:embed/>
                  <p:pic>
                    <p:nvPicPr>
                      <p:cNvPr id="12" name="Đối tượng 11">
                        <a:extLst>
                          <a:ext uri="{FF2B5EF4-FFF2-40B4-BE49-F238E27FC236}">
                            <a16:creationId xmlns:a16="http://schemas.microsoft.com/office/drawing/2014/main" id="{72CC4365-C968-461B-BAB3-C3239896C1C6}"/>
                          </a:ext>
                        </a:extLst>
                      </p:cNvPr>
                      <p:cNvPicPr/>
                      <p:nvPr/>
                    </p:nvPicPr>
                    <p:blipFill>
                      <a:blip r:embed="rId11"/>
                      <a:stretch>
                        <a:fillRect/>
                      </a:stretch>
                    </p:blipFill>
                    <p:spPr>
                      <a:xfrm>
                        <a:off x="4927600" y="2794000"/>
                        <a:ext cx="914400" cy="198438"/>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89B00CC8-3B28-4CBF-A0D0-F24753C28FB8}"/>
              </a:ext>
            </a:extLst>
          </p:cNvPr>
          <p:cNvGraphicFramePr>
            <a:graphicFrameLocks noChangeAspect="1"/>
          </p:cNvGraphicFramePr>
          <p:nvPr>
            <p:extLst>
              <p:ext uri="{D42A27DB-BD31-4B8C-83A1-F6EECF244321}">
                <p14:modId xmlns:p14="http://schemas.microsoft.com/office/powerpoint/2010/main" val="1924534380"/>
              </p:ext>
            </p:extLst>
          </p:nvPr>
        </p:nvGraphicFramePr>
        <p:xfrm>
          <a:off x="675514" y="3243187"/>
          <a:ext cx="887925" cy="374902"/>
        </p:xfrm>
        <a:graphic>
          <a:graphicData uri="http://schemas.openxmlformats.org/presentationml/2006/ole">
            <mc:AlternateContent xmlns:mc="http://schemas.openxmlformats.org/markup-compatibility/2006">
              <mc:Choice xmlns:v="urn:schemas-microsoft-com:vml" Requires="v">
                <p:oleObj spid="_x0000_s4116" name="Equation" r:id="rId12" imgW="571320" imgH="241200" progId="Equation.DSMT4">
                  <p:embed/>
                </p:oleObj>
              </mc:Choice>
              <mc:Fallback>
                <p:oleObj name="Equation" r:id="rId12" imgW="571320" imgH="241200" progId="Equation.DSMT4">
                  <p:embed/>
                  <p:pic>
                    <p:nvPicPr>
                      <p:cNvPr id="13" name="Đối tượng 12">
                        <a:extLst>
                          <a:ext uri="{FF2B5EF4-FFF2-40B4-BE49-F238E27FC236}">
                            <a16:creationId xmlns:a16="http://schemas.microsoft.com/office/drawing/2014/main" id="{89B00CC8-3B28-4CBF-A0D0-F24753C28FB8}"/>
                          </a:ext>
                        </a:extLst>
                      </p:cNvPr>
                      <p:cNvPicPr/>
                      <p:nvPr/>
                    </p:nvPicPr>
                    <p:blipFill>
                      <a:blip r:embed="rId13"/>
                      <a:stretch>
                        <a:fillRect/>
                      </a:stretch>
                    </p:blipFill>
                    <p:spPr>
                      <a:xfrm>
                        <a:off x="675514" y="3243187"/>
                        <a:ext cx="887925" cy="374902"/>
                      </a:xfrm>
                      <a:prstGeom prst="rect">
                        <a:avLst/>
                      </a:prstGeom>
                    </p:spPr>
                  </p:pic>
                </p:oleObj>
              </mc:Fallback>
            </mc:AlternateContent>
          </a:graphicData>
        </a:graphic>
      </p:graphicFrame>
      <p:graphicFrame>
        <p:nvGraphicFramePr>
          <p:cNvPr id="2" name="Đối tượng 1">
            <a:extLst>
              <a:ext uri="{FF2B5EF4-FFF2-40B4-BE49-F238E27FC236}">
                <a16:creationId xmlns:a16="http://schemas.microsoft.com/office/drawing/2014/main" id="{B6FAF4B3-03BE-4960-910F-6AE2543BA04D}"/>
              </a:ext>
            </a:extLst>
          </p:cNvPr>
          <p:cNvGraphicFramePr>
            <a:graphicFrameLocks noChangeAspect="1"/>
          </p:cNvGraphicFramePr>
          <p:nvPr>
            <p:extLst>
              <p:ext uri="{D42A27DB-BD31-4B8C-83A1-F6EECF244321}">
                <p14:modId xmlns:p14="http://schemas.microsoft.com/office/powerpoint/2010/main" val="91501430"/>
              </p:ext>
            </p:extLst>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4117" name="Equation" r:id="rId14" imgW="914400" imgH="198720" progId="Equation.DSMT4">
                  <p:embed/>
                </p:oleObj>
              </mc:Choice>
              <mc:Fallback>
                <p:oleObj name="Equation" r:id="rId14" imgW="914400" imgH="198720" progId="Equation.DSMT4">
                  <p:embed/>
                  <p:pic>
                    <p:nvPicPr>
                      <p:cNvPr id="2" name="Đối tượng 1">
                        <a:extLst>
                          <a:ext uri="{FF2B5EF4-FFF2-40B4-BE49-F238E27FC236}">
                            <a16:creationId xmlns:a16="http://schemas.microsoft.com/office/drawing/2014/main" id="{B6FAF4B3-03BE-4960-910F-6AE2543BA04D}"/>
                          </a:ext>
                        </a:extLst>
                      </p:cNvPr>
                      <p:cNvPicPr/>
                      <p:nvPr/>
                    </p:nvPicPr>
                    <p:blipFill>
                      <a:blip r:embed="rId11"/>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5A593464-5373-4632-A3E6-CD3813754D80}"/>
              </a:ext>
            </a:extLst>
          </p:cNvPr>
          <p:cNvGraphicFramePr>
            <a:graphicFrameLocks noChangeAspect="1"/>
          </p:cNvGraphicFramePr>
          <p:nvPr>
            <p:extLst>
              <p:ext uri="{D42A27DB-BD31-4B8C-83A1-F6EECF244321}">
                <p14:modId xmlns:p14="http://schemas.microsoft.com/office/powerpoint/2010/main" val="2041094276"/>
              </p:ext>
            </p:extLst>
          </p:nvPr>
        </p:nvGraphicFramePr>
        <p:xfrm>
          <a:off x="702999" y="2074391"/>
          <a:ext cx="927532" cy="359655"/>
        </p:xfrm>
        <a:graphic>
          <a:graphicData uri="http://schemas.openxmlformats.org/presentationml/2006/ole">
            <mc:AlternateContent xmlns:mc="http://schemas.openxmlformats.org/markup-compatibility/2006">
              <mc:Choice xmlns:v="urn:schemas-microsoft-com:vml" Requires="v">
                <p:oleObj spid="_x0000_s4118" name="Equation" r:id="rId15" imgW="622080" imgH="241200" progId="Equation.DSMT4">
                  <p:embed/>
                </p:oleObj>
              </mc:Choice>
              <mc:Fallback>
                <p:oleObj name="Equation" r:id="rId15" imgW="622080" imgH="241200" progId="Equation.DSMT4">
                  <p:embed/>
                  <p:pic>
                    <p:nvPicPr>
                      <p:cNvPr id="3" name="Đối tượng 2">
                        <a:extLst>
                          <a:ext uri="{FF2B5EF4-FFF2-40B4-BE49-F238E27FC236}">
                            <a16:creationId xmlns:a16="http://schemas.microsoft.com/office/drawing/2014/main" id="{5A593464-5373-4632-A3E6-CD3813754D80}"/>
                          </a:ext>
                        </a:extLst>
                      </p:cNvPr>
                      <p:cNvPicPr/>
                      <p:nvPr/>
                    </p:nvPicPr>
                    <p:blipFill>
                      <a:blip r:embed="rId16"/>
                      <a:stretch>
                        <a:fillRect/>
                      </a:stretch>
                    </p:blipFill>
                    <p:spPr>
                      <a:xfrm>
                        <a:off x="702999" y="2074391"/>
                        <a:ext cx="927532" cy="359655"/>
                      </a:xfrm>
                      <a:prstGeom prst="rect">
                        <a:avLst/>
                      </a:prstGeom>
                    </p:spPr>
                  </p:pic>
                </p:oleObj>
              </mc:Fallback>
            </mc:AlternateContent>
          </a:graphicData>
        </a:graphic>
      </p:graphicFrame>
    </p:spTree>
    <p:extLst>
      <p:ext uri="{BB962C8B-B14F-4D97-AF65-F5344CB8AC3E}">
        <p14:creationId xmlns:p14="http://schemas.microsoft.com/office/powerpoint/2010/main" val="393641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 calcmode="lin" valueType="num">
                                      <p:cBhvr additive="base">
                                        <p:cTn id="1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
                                            <p:txEl>
                                              <p:pRg st="3" end="3"/>
                                            </p:txEl>
                                          </p:spTgt>
                                        </p:tgtEl>
                                        <p:attrNameLst>
                                          <p:attrName>style.visibility</p:attrName>
                                        </p:attrNameLst>
                                      </p:cBhvr>
                                      <p:to>
                                        <p:strVal val="visible"/>
                                      </p:to>
                                    </p:set>
                                    <p:anim calcmode="lin" valueType="num">
                                      <p:cBhvr additive="base">
                                        <p:cTn id="22"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7">
                                            <p:txEl>
                                              <p:pRg st="4" end="4"/>
                                            </p:txEl>
                                          </p:spTgt>
                                        </p:tgtEl>
                                        <p:attrNameLst>
                                          <p:attrName>style.visibility</p:attrName>
                                        </p:attrNameLst>
                                      </p:cBhvr>
                                      <p:to>
                                        <p:strVal val="visible"/>
                                      </p:to>
                                    </p:set>
                                    <p:anim calcmode="lin" valueType="num">
                                      <p:cBhvr additive="base">
                                        <p:cTn id="32"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7">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7">
                                            <p:txEl>
                                              <p:pRg st="5" end="5"/>
                                            </p:txEl>
                                          </p:spTgt>
                                        </p:tgtEl>
                                        <p:attrNameLst>
                                          <p:attrName>style.visibility</p:attrName>
                                        </p:attrNameLst>
                                      </p:cBhvr>
                                      <p:to>
                                        <p:strVal val="visible"/>
                                      </p:to>
                                    </p:set>
                                    <p:anim calcmode="lin" valueType="num">
                                      <p:cBhvr additive="base">
                                        <p:cTn id="42"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7">
                                            <p:txEl>
                                              <p:pRg st="5" end="5"/>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7">
                                            <p:txEl>
                                              <p:pRg st="6" end="6"/>
                                            </p:txEl>
                                          </p:spTgt>
                                        </p:tgtEl>
                                        <p:attrNameLst>
                                          <p:attrName>style.visibility</p:attrName>
                                        </p:attrNameLst>
                                      </p:cBhvr>
                                      <p:to>
                                        <p:strVal val="visible"/>
                                      </p:to>
                                    </p:set>
                                    <p:anim calcmode="lin" valueType="num">
                                      <p:cBhvr additive="base">
                                        <p:cTn id="52"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6" end="6"/>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ppt_x"/>
                                          </p:val>
                                        </p:tav>
                                        <p:tav tm="100000">
                                          <p:val>
                                            <p:strVal val="#ppt_x"/>
                                          </p:val>
                                        </p:tav>
                                      </p:tavLst>
                                    </p:anim>
                                    <p:anim calcmode="lin" valueType="num">
                                      <p:cBhvr additive="base">
                                        <p:cTn id="5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5"/>
          <p:cNvGrpSpPr/>
          <p:nvPr/>
        </p:nvGrpSpPr>
        <p:grpSpPr>
          <a:xfrm>
            <a:off x="4432377" y="1048825"/>
            <a:ext cx="225450" cy="226451"/>
            <a:chOff x="2600577" y="-942975"/>
            <a:chExt cx="225450" cy="226451"/>
          </a:xfrm>
        </p:grpSpPr>
        <p:sp>
          <p:nvSpPr>
            <p:cNvPr id="650" name="Google Shape;65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4705515" y="4448925"/>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245797" y="128116"/>
            <a:ext cx="8592818"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Recurrent Neural Network with Hidden state</a:t>
            </a:r>
            <a:endParaRPr sz="3600">
              <a:solidFill>
                <a:schemeClr val="dk1"/>
              </a:solidFill>
              <a:latin typeface="Signika"/>
              <a:ea typeface="Signika"/>
              <a:cs typeface="Signika"/>
              <a:sym typeface="Signika"/>
            </a:endParaRPr>
          </a:p>
        </p:txBody>
      </p:sp>
      <p:sp>
        <p:nvSpPr>
          <p:cNvPr id="27" name="Google Shape;1098;p16">
            <a:extLst>
              <a:ext uri="{FF2B5EF4-FFF2-40B4-BE49-F238E27FC236}">
                <a16:creationId xmlns:a16="http://schemas.microsoft.com/office/drawing/2014/main" id="{A9182D83-5833-433A-BC75-FACAA04FE3F6}"/>
              </a:ext>
            </a:extLst>
          </p:cNvPr>
          <p:cNvSpPr txBox="1"/>
          <p:nvPr/>
        </p:nvSpPr>
        <p:spPr>
          <a:xfrm>
            <a:off x="314849" y="856248"/>
            <a:ext cx="8540380" cy="5016718"/>
          </a:xfrm>
          <a:prstGeom prst="rect">
            <a:avLst/>
          </a:prstGeom>
          <a:noFill/>
          <a:ln>
            <a:noFill/>
          </a:ln>
        </p:spPr>
        <p:txBody>
          <a:bodyPr spcFirstLastPara="1" wrap="square" lIns="91425" tIns="45700" rIns="91425" bIns="45700" anchor="t" anchorCtr="0">
            <a:spAutoFit/>
          </a:bodyPr>
          <a:lstStyle/>
          <a:p>
            <a:pPr lvl="0"/>
            <a:r>
              <a:rPr lang="en-US" sz="2000"/>
              <a:t>There are many different ways for constructing RNNs. RNNs with a hidden state defined by previous are very common. For time step t, the output of the output layer is similar to the computation in the MLP:</a:t>
            </a:r>
          </a:p>
          <a:p>
            <a:pPr lvl="0"/>
            <a:endParaRPr lang="en-US" sz="2000"/>
          </a:p>
          <a:p>
            <a:pPr lvl="0"/>
            <a:endParaRPr lang="en-US" sz="2000"/>
          </a:p>
          <a:p>
            <a:pPr marL="342900" indent="-342900">
              <a:buFont typeface="Wingdings" panose="05000000000000000000" pitchFamily="2" charset="2"/>
              <a:buChar char="q"/>
            </a:pPr>
            <a:r>
              <a:rPr lang="en-US" sz="2000"/>
              <a:t>Parameters of the RNN include the weights                                  and the 	            bias of the hidden layer, together with the weights               and the bias               of the output layer.</a:t>
            </a:r>
          </a:p>
          <a:p>
            <a:pPr marL="342900" indent="-342900">
              <a:buFont typeface="Wingdings" panose="05000000000000000000" pitchFamily="2" charset="2"/>
              <a:buChar char="q"/>
            </a:pPr>
            <a:r>
              <a:rPr lang="en-US" sz="2000"/>
              <a:t> It is worth mentioning that even at different time steps, RNNs always use these model parameters. Therefore, the parameterization cost of an RNN does not grow as the number of time steps increases.</a:t>
            </a:r>
          </a:p>
          <a:p>
            <a:pPr lvl="0"/>
            <a:endParaRPr lang="en-US" sz="2000"/>
          </a:p>
          <a:p>
            <a:pPr lvl="0"/>
            <a:endParaRPr lang="en-US" sz="2000">
              <a:latin typeface="Roboto" panose="02000000000000000000" pitchFamily="2" charset="0"/>
            </a:endParaRPr>
          </a:p>
          <a:p>
            <a:pPr lvl="0"/>
            <a:endParaRPr lang="en-US" sz="2000">
              <a:latin typeface="Roboto" panose="02000000000000000000" pitchFamily="2" charset="0"/>
            </a:endParaRPr>
          </a:p>
          <a:p>
            <a:pPr lvl="0"/>
            <a:endParaRPr lang="en-US" sz="2000">
              <a:latin typeface="Roboto" panose="02000000000000000000" pitchFamily="2" charset="0"/>
            </a:endParaRPr>
          </a:p>
          <a:p>
            <a:pPr lvl="0"/>
            <a:r>
              <a:rPr lang="en-US" sz="2000">
                <a:latin typeface="Roboto"/>
              </a:rPr>
              <a:t>	</a:t>
            </a:r>
          </a:p>
        </p:txBody>
      </p:sp>
      <p:graphicFrame>
        <p:nvGraphicFramePr>
          <p:cNvPr id="12" name="Đối tượng 11">
            <a:extLst>
              <a:ext uri="{FF2B5EF4-FFF2-40B4-BE49-F238E27FC236}">
                <a16:creationId xmlns:a16="http://schemas.microsoft.com/office/drawing/2014/main" id="{72CC4365-C968-461B-BAB3-C3239896C1C6}"/>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5134" name="Equation" r:id="rId4" imgW="914400" imgH="198720" progId="Equation.DSMT4">
                  <p:embed/>
                </p:oleObj>
              </mc:Choice>
              <mc:Fallback>
                <p:oleObj name="Equation" r:id="rId4" imgW="914400" imgH="198720" progId="Equation.DSMT4">
                  <p:embed/>
                  <p:pic>
                    <p:nvPicPr>
                      <p:cNvPr id="12" name="Đối tượng 11">
                        <a:extLst>
                          <a:ext uri="{FF2B5EF4-FFF2-40B4-BE49-F238E27FC236}">
                            <a16:creationId xmlns:a16="http://schemas.microsoft.com/office/drawing/2014/main" id="{72CC4365-C968-461B-BAB3-C3239896C1C6}"/>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906A9A5-DCF8-4F7D-8188-5B45AE1996D8}"/>
              </a:ext>
            </a:extLst>
          </p:cNvPr>
          <p:cNvGraphicFramePr>
            <a:graphicFrameLocks noChangeAspect="1"/>
          </p:cNvGraphicFramePr>
          <p:nvPr>
            <p:extLst>
              <p:ext uri="{D42A27DB-BD31-4B8C-83A1-F6EECF244321}">
                <p14:modId xmlns:p14="http://schemas.microsoft.com/office/powerpoint/2010/main" val="2800762628"/>
              </p:ext>
            </p:extLst>
          </p:nvPr>
        </p:nvGraphicFramePr>
        <p:xfrm>
          <a:off x="2934533" y="1888120"/>
          <a:ext cx="2450267" cy="541338"/>
        </p:xfrm>
        <a:graphic>
          <a:graphicData uri="http://schemas.openxmlformats.org/presentationml/2006/ole">
            <mc:AlternateContent xmlns:mc="http://schemas.openxmlformats.org/markup-compatibility/2006">
              <mc:Choice xmlns:v="urn:schemas-microsoft-com:vml" Requires="v">
                <p:oleObj spid="_x0000_s5135" name="Equation" r:id="rId6" imgW="1091880" imgH="241200" progId="Equation.DSMT4">
                  <p:embed/>
                </p:oleObj>
              </mc:Choice>
              <mc:Fallback>
                <p:oleObj name="Equation" r:id="rId6" imgW="1091880" imgH="241200" progId="Equation.DSMT4">
                  <p:embed/>
                  <p:pic>
                    <p:nvPicPr>
                      <p:cNvPr id="3" name="Đối tượng 2">
                        <a:extLst>
                          <a:ext uri="{FF2B5EF4-FFF2-40B4-BE49-F238E27FC236}">
                            <a16:creationId xmlns:a16="http://schemas.microsoft.com/office/drawing/2014/main" id="{2906A9A5-DCF8-4F7D-8188-5B45AE1996D8}"/>
                          </a:ext>
                        </a:extLst>
                      </p:cNvPr>
                      <p:cNvPicPr/>
                      <p:nvPr/>
                    </p:nvPicPr>
                    <p:blipFill>
                      <a:blip r:embed="rId7"/>
                      <a:stretch>
                        <a:fillRect/>
                      </a:stretch>
                    </p:blipFill>
                    <p:spPr>
                      <a:xfrm>
                        <a:off x="2934533" y="1888120"/>
                        <a:ext cx="2450267" cy="541338"/>
                      </a:xfrm>
                      <a:prstGeom prst="rect">
                        <a:avLst/>
                      </a:prstGeom>
                    </p:spPr>
                  </p:pic>
                </p:oleObj>
              </mc:Fallback>
            </mc:AlternateContent>
          </a:graphicData>
        </a:graphic>
      </p:graphicFrame>
      <p:graphicFrame>
        <p:nvGraphicFramePr>
          <p:cNvPr id="5" name="Đối tượng 4">
            <a:extLst>
              <a:ext uri="{FF2B5EF4-FFF2-40B4-BE49-F238E27FC236}">
                <a16:creationId xmlns:a16="http://schemas.microsoft.com/office/drawing/2014/main" id="{DCFA9A07-DC23-4333-B52F-3F2F85E6C6EE}"/>
              </a:ext>
            </a:extLst>
          </p:cNvPr>
          <p:cNvGraphicFramePr>
            <a:graphicFrameLocks noChangeAspect="1"/>
          </p:cNvGraphicFramePr>
          <p:nvPr>
            <p:extLst>
              <p:ext uri="{D42A27DB-BD31-4B8C-83A1-F6EECF244321}">
                <p14:modId xmlns:p14="http://schemas.microsoft.com/office/powerpoint/2010/main" val="3116392193"/>
              </p:ext>
            </p:extLst>
          </p:nvPr>
        </p:nvGraphicFramePr>
        <p:xfrm>
          <a:off x="5711412" y="2401632"/>
          <a:ext cx="2039353" cy="342900"/>
        </p:xfrm>
        <a:graphic>
          <a:graphicData uri="http://schemas.openxmlformats.org/presentationml/2006/ole">
            <mc:AlternateContent xmlns:mc="http://schemas.openxmlformats.org/markup-compatibility/2006">
              <mc:Choice xmlns:v="urn:schemas-microsoft-com:vml" Requires="v">
                <p:oleObj spid="_x0000_s5136" name="Equation" r:id="rId8" imgW="1434960" imgH="241200" progId="Equation.DSMT4">
                  <p:embed/>
                </p:oleObj>
              </mc:Choice>
              <mc:Fallback>
                <p:oleObj name="Equation" r:id="rId8" imgW="1434960" imgH="241200" progId="Equation.DSMT4">
                  <p:embed/>
                  <p:pic>
                    <p:nvPicPr>
                      <p:cNvPr id="5" name="Đối tượng 4">
                        <a:extLst>
                          <a:ext uri="{FF2B5EF4-FFF2-40B4-BE49-F238E27FC236}">
                            <a16:creationId xmlns:a16="http://schemas.microsoft.com/office/drawing/2014/main" id="{DCFA9A07-DC23-4333-B52F-3F2F85E6C6EE}"/>
                          </a:ext>
                        </a:extLst>
                      </p:cNvPr>
                      <p:cNvPicPr/>
                      <p:nvPr/>
                    </p:nvPicPr>
                    <p:blipFill>
                      <a:blip r:embed="rId9"/>
                      <a:stretch>
                        <a:fillRect/>
                      </a:stretch>
                    </p:blipFill>
                    <p:spPr>
                      <a:xfrm>
                        <a:off x="5711412" y="2401632"/>
                        <a:ext cx="2039353" cy="342900"/>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D9CDA06B-48D4-45C9-A55B-DC7590E5ADD0}"/>
              </a:ext>
            </a:extLst>
          </p:cNvPr>
          <p:cNvGraphicFramePr>
            <a:graphicFrameLocks noChangeAspect="1"/>
          </p:cNvGraphicFramePr>
          <p:nvPr>
            <p:extLst>
              <p:ext uri="{D42A27DB-BD31-4B8C-83A1-F6EECF244321}">
                <p14:modId xmlns:p14="http://schemas.microsoft.com/office/powerpoint/2010/main" val="1974564971"/>
              </p:ext>
            </p:extLst>
          </p:nvPr>
        </p:nvGraphicFramePr>
        <p:xfrm>
          <a:off x="1168220" y="2704487"/>
          <a:ext cx="913858" cy="377463"/>
        </p:xfrm>
        <a:graphic>
          <a:graphicData uri="http://schemas.openxmlformats.org/presentationml/2006/ole">
            <mc:AlternateContent xmlns:mc="http://schemas.openxmlformats.org/markup-compatibility/2006">
              <mc:Choice xmlns:v="urn:schemas-microsoft-com:vml" Requires="v">
                <p:oleObj spid="_x0000_s5137" name="Equation" r:id="rId10" imgW="583920" imgH="241200" progId="Equation.DSMT4">
                  <p:embed/>
                </p:oleObj>
              </mc:Choice>
              <mc:Fallback>
                <p:oleObj name="Equation" r:id="rId10" imgW="583920" imgH="241200" progId="Equation.DSMT4">
                  <p:embed/>
                  <p:pic>
                    <p:nvPicPr>
                      <p:cNvPr id="10" name="Đối tượng 9">
                        <a:extLst>
                          <a:ext uri="{FF2B5EF4-FFF2-40B4-BE49-F238E27FC236}">
                            <a16:creationId xmlns:a16="http://schemas.microsoft.com/office/drawing/2014/main" id="{D9CDA06B-48D4-45C9-A55B-DC7590E5ADD0}"/>
                          </a:ext>
                        </a:extLst>
                      </p:cNvPr>
                      <p:cNvPicPr/>
                      <p:nvPr/>
                    </p:nvPicPr>
                    <p:blipFill>
                      <a:blip r:embed="rId11"/>
                      <a:stretch>
                        <a:fillRect/>
                      </a:stretch>
                    </p:blipFill>
                    <p:spPr>
                      <a:xfrm>
                        <a:off x="1168220" y="2704487"/>
                        <a:ext cx="913858" cy="377463"/>
                      </a:xfrm>
                      <a:prstGeom prst="rect">
                        <a:avLst/>
                      </a:prstGeom>
                    </p:spPr>
                  </p:pic>
                </p:oleObj>
              </mc:Fallback>
            </mc:AlternateContent>
          </a:graphicData>
        </a:graphic>
      </p:graphicFrame>
      <p:graphicFrame>
        <p:nvGraphicFramePr>
          <p:cNvPr id="14" name="Đối tượng 13">
            <a:extLst>
              <a:ext uri="{FF2B5EF4-FFF2-40B4-BE49-F238E27FC236}">
                <a16:creationId xmlns:a16="http://schemas.microsoft.com/office/drawing/2014/main" id="{9F7968F3-DD82-428C-80C6-C452729637BB}"/>
              </a:ext>
            </a:extLst>
          </p:cNvPr>
          <p:cNvGraphicFramePr>
            <a:graphicFrameLocks noChangeAspect="1"/>
          </p:cNvGraphicFramePr>
          <p:nvPr>
            <p:extLst>
              <p:ext uri="{D42A27DB-BD31-4B8C-83A1-F6EECF244321}">
                <p14:modId xmlns:p14="http://schemas.microsoft.com/office/powerpoint/2010/main" val="2761768217"/>
              </p:ext>
            </p:extLst>
          </p:nvPr>
        </p:nvGraphicFramePr>
        <p:xfrm>
          <a:off x="1718705" y="3020872"/>
          <a:ext cx="913857" cy="326378"/>
        </p:xfrm>
        <a:graphic>
          <a:graphicData uri="http://schemas.openxmlformats.org/presentationml/2006/ole">
            <mc:AlternateContent xmlns:mc="http://schemas.openxmlformats.org/markup-compatibility/2006">
              <mc:Choice xmlns:v="urn:schemas-microsoft-com:vml" Requires="v">
                <p:oleObj spid="_x0000_s5138" name="Equation" r:id="rId12" imgW="711000" imgH="253800" progId="Equation.DSMT4">
                  <p:embed/>
                </p:oleObj>
              </mc:Choice>
              <mc:Fallback>
                <p:oleObj name="Equation" r:id="rId12" imgW="711000" imgH="253800" progId="Equation.DSMT4">
                  <p:embed/>
                  <p:pic>
                    <p:nvPicPr>
                      <p:cNvPr id="14" name="Đối tượng 13">
                        <a:extLst>
                          <a:ext uri="{FF2B5EF4-FFF2-40B4-BE49-F238E27FC236}">
                            <a16:creationId xmlns:a16="http://schemas.microsoft.com/office/drawing/2014/main" id="{9F7968F3-DD82-428C-80C6-C452729637BB}"/>
                          </a:ext>
                        </a:extLst>
                      </p:cNvPr>
                      <p:cNvPicPr/>
                      <p:nvPr/>
                    </p:nvPicPr>
                    <p:blipFill>
                      <a:blip r:embed="rId13"/>
                      <a:stretch>
                        <a:fillRect/>
                      </a:stretch>
                    </p:blipFill>
                    <p:spPr>
                      <a:xfrm>
                        <a:off x="1718705" y="3020872"/>
                        <a:ext cx="913857" cy="326378"/>
                      </a:xfrm>
                      <a:prstGeom prst="rect">
                        <a:avLst/>
                      </a:prstGeom>
                    </p:spPr>
                  </p:pic>
                </p:oleObj>
              </mc:Fallback>
            </mc:AlternateContent>
          </a:graphicData>
        </a:graphic>
      </p:graphicFrame>
      <p:graphicFrame>
        <p:nvGraphicFramePr>
          <p:cNvPr id="16" name="Đối tượng 15">
            <a:extLst>
              <a:ext uri="{FF2B5EF4-FFF2-40B4-BE49-F238E27FC236}">
                <a16:creationId xmlns:a16="http://schemas.microsoft.com/office/drawing/2014/main" id="{1D446BF0-5F08-4BA0-877F-C3D3C7275A89}"/>
              </a:ext>
            </a:extLst>
          </p:cNvPr>
          <p:cNvGraphicFramePr>
            <a:graphicFrameLocks noChangeAspect="1"/>
          </p:cNvGraphicFramePr>
          <p:nvPr>
            <p:extLst>
              <p:ext uri="{D42A27DB-BD31-4B8C-83A1-F6EECF244321}">
                <p14:modId xmlns:p14="http://schemas.microsoft.com/office/powerpoint/2010/main" val="1081585301"/>
              </p:ext>
            </p:extLst>
          </p:nvPr>
        </p:nvGraphicFramePr>
        <p:xfrm>
          <a:off x="4159666" y="3000829"/>
          <a:ext cx="859172" cy="373553"/>
        </p:xfrm>
        <a:graphic>
          <a:graphicData uri="http://schemas.openxmlformats.org/presentationml/2006/ole">
            <mc:AlternateContent xmlns:mc="http://schemas.openxmlformats.org/markup-compatibility/2006">
              <mc:Choice xmlns:v="urn:schemas-microsoft-com:vml" Requires="v">
                <p:oleObj spid="_x0000_s5139" name="Equation" r:id="rId14" imgW="583920" imgH="253800" progId="Equation.DSMT4">
                  <p:embed/>
                </p:oleObj>
              </mc:Choice>
              <mc:Fallback>
                <p:oleObj name="Equation" r:id="rId14" imgW="583920" imgH="253800" progId="Equation.DSMT4">
                  <p:embed/>
                  <p:pic>
                    <p:nvPicPr>
                      <p:cNvPr id="16" name="Đối tượng 15">
                        <a:extLst>
                          <a:ext uri="{FF2B5EF4-FFF2-40B4-BE49-F238E27FC236}">
                            <a16:creationId xmlns:a16="http://schemas.microsoft.com/office/drawing/2014/main" id="{1D446BF0-5F08-4BA0-877F-C3D3C7275A89}"/>
                          </a:ext>
                        </a:extLst>
                      </p:cNvPr>
                      <p:cNvPicPr/>
                      <p:nvPr/>
                    </p:nvPicPr>
                    <p:blipFill>
                      <a:blip r:embed="rId15"/>
                      <a:stretch>
                        <a:fillRect/>
                      </a:stretch>
                    </p:blipFill>
                    <p:spPr>
                      <a:xfrm>
                        <a:off x="4159666" y="3000829"/>
                        <a:ext cx="859172" cy="373553"/>
                      </a:xfrm>
                      <a:prstGeom prst="rect">
                        <a:avLst/>
                      </a:prstGeom>
                    </p:spPr>
                  </p:pic>
                </p:oleObj>
              </mc:Fallback>
            </mc:AlternateContent>
          </a:graphicData>
        </a:graphic>
      </p:graphicFrame>
    </p:spTree>
    <p:extLst>
      <p:ext uri="{BB962C8B-B14F-4D97-AF65-F5344CB8AC3E}">
        <p14:creationId xmlns:p14="http://schemas.microsoft.com/office/powerpoint/2010/main" val="418091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 calcmode="lin" valueType="num">
                                      <p:cBhvr additive="base">
                                        <p:cTn id="1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
                                            <p:txEl>
                                              <p:pRg st="3" end="3"/>
                                            </p:txEl>
                                          </p:spTgt>
                                        </p:tgtEl>
                                        <p:attrNameLst>
                                          <p:attrName>style.visibility</p:attrName>
                                        </p:attrNameLst>
                                      </p:cBhvr>
                                      <p:to>
                                        <p:strVal val="visible"/>
                                      </p:to>
                                    </p:set>
                                    <p:anim calcmode="lin" valueType="num">
                                      <p:cBhvr additive="base">
                                        <p:cTn id="22"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7">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anim calcmode="lin" valueType="num">
                                      <p:cBhvr additive="base">
                                        <p:cTn id="26"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7">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ppt_x"/>
                                          </p:val>
                                        </p:tav>
                                        <p:tav tm="100000">
                                          <p:val>
                                            <p:strVal val="#ppt_x"/>
                                          </p:val>
                                        </p:tav>
                                      </p:tavLst>
                                    </p:anim>
                                    <p:anim calcmode="lin" valueType="num">
                                      <p:cBhvr additive="base">
                                        <p:cTn id="4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2"/>
          <p:cNvSpPr txBox="1">
            <a:spLocks noGrp="1"/>
          </p:cNvSpPr>
          <p:nvPr>
            <p:ph type="title"/>
          </p:nvPr>
        </p:nvSpPr>
        <p:spPr>
          <a:xfrm>
            <a:off x="720000" y="25275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500"/>
              <a:buNone/>
            </a:pPr>
            <a:r>
              <a:rPr lang="vi-VN" sz="3200"/>
              <a:t>RNNs Architecture</a:t>
            </a:r>
            <a:endParaRPr/>
          </a:p>
        </p:txBody>
      </p:sp>
      <p:sp>
        <p:nvSpPr>
          <p:cNvPr id="1023" name="Google Shape;1023;p12"/>
          <p:cNvSpPr txBox="1"/>
          <p:nvPr/>
        </p:nvSpPr>
        <p:spPr>
          <a:xfrm>
            <a:off x="1183297" y="3663301"/>
            <a:ext cx="2804864" cy="477054"/>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vi-VN" sz="1400" b="0" i="0" u="none" strike="noStrike" cap="none">
                <a:latin typeface="Roboto"/>
                <a:ea typeface="Roboto"/>
                <a:sym typeface="Arial"/>
              </a:rPr>
              <a:t> </a:t>
            </a:r>
            <a:endParaRPr lang="vi-VN">
              <a:latin typeface="Roboto"/>
              <a:ea typeface="Roboto"/>
            </a:endParaRPr>
          </a:p>
        </p:txBody>
      </p:sp>
      <p:sp>
        <p:nvSpPr>
          <p:cNvPr id="1024" name="Google Shape;1024;p12"/>
          <p:cNvSpPr txBox="1"/>
          <p:nvPr/>
        </p:nvSpPr>
        <p:spPr>
          <a:xfrm>
            <a:off x="-1070651" y="4450111"/>
            <a:ext cx="5530645" cy="477054"/>
          </a:xfrm>
          <a:prstGeom prst="rect">
            <a:avLst/>
          </a:prstGeom>
          <a:blipFill rotWithShape="1">
            <a:blip r:embed="rId4">
              <a:alphaModFix/>
            </a:blip>
            <a:stretch>
              <a:fillRect b="-1794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vi-VN" sz="1400" b="0" i="0" u="none" strike="noStrike" cap="none">
                <a:latin typeface="Arial"/>
                <a:ea typeface="Arial"/>
                <a:cs typeface="Arial"/>
                <a:sym typeface="Arial"/>
              </a:rPr>
              <a:t> </a:t>
            </a:r>
            <a:endParaRPr/>
          </a:p>
        </p:txBody>
      </p:sp>
      <p:sp>
        <p:nvSpPr>
          <p:cNvPr id="1025" name="Google Shape;1025;p12"/>
          <p:cNvSpPr txBox="1"/>
          <p:nvPr/>
        </p:nvSpPr>
        <p:spPr>
          <a:xfrm>
            <a:off x="3641574" y="3686491"/>
            <a:ext cx="5302045" cy="492507"/>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vi-VN" sz="1400" b="0" i="0" u="none" strike="noStrike" cap="none">
                <a:latin typeface="Arial"/>
                <a:ea typeface="Arial"/>
                <a:cs typeface="Arial"/>
                <a:sym typeface="Arial"/>
              </a:rPr>
              <a:t> </a:t>
            </a:r>
            <a:endParaRPr/>
          </a:p>
        </p:txBody>
      </p:sp>
      <p:sp>
        <p:nvSpPr>
          <p:cNvPr id="1026" name="Google Shape;1026;p12"/>
          <p:cNvSpPr txBox="1"/>
          <p:nvPr/>
        </p:nvSpPr>
        <p:spPr>
          <a:xfrm>
            <a:off x="2526382" y="4450111"/>
            <a:ext cx="4793225" cy="53546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vi-VN" sz="1400" b="0" i="0" u="none" strike="noStrike" cap="none">
                <a:latin typeface="Arial"/>
                <a:ea typeface="Arial"/>
                <a:cs typeface="Arial"/>
                <a:sym typeface="Arial"/>
              </a:rPr>
              <a:t> </a:t>
            </a:r>
            <a:endParaRPr/>
          </a:p>
        </p:txBody>
      </p:sp>
      <p:pic>
        <p:nvPicPr>
          <p:cNvPr id="17410" name="Picture 2">
            <a:extLst>
              <a:ext uri="{FF2B5EF4-FFF2-40B4-BE49-F238E27FC236}">
                <a16:creationId xmlns:a16="http://schemas.microsoft.com/office/drawing/2014/main" id="{D0C01D39-874B-49EA-B5A9-2314EC1F7C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4105" y="416670"/>
            <a:ext cx="5182189" cy="29149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 calcmode="lin" valueType="num">
                                      <p:cBhvr additive="base">
                                        <p:cTn id="7" dur="500"/>
                                        <p:tgtEl>
                                          <p:spTgt spid="102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p10"/>
          <p:cNvPicPr preferRelativeResize="0"/>
          <p:nvPr/>
        </p:nvPicPr>
        <p:blipFill rotWithShape="1">
          <a:blip r:embed="rId3">
            <a:alphaModFix/>
          </a:blip>
          <a:srcRect/>
          <a:stretch/>
        </p:blipFill>
        <p:spPr>
          <a:xfrm>
            <a:off x="720000" y="1008137"/>
            <a:ext cx="7704000" cy="2603386"/>
          </a:xfrm>
          <a:prstGeom prst="rect">
            <a:avLst/>
          </a:prstGeom>
          <a:noFill/>
          <a:ln>
            <a:noFill/>
          </a:ln>
        </p:spPr>
      </p:pic>
      <p:sp>
        <p:nvSpPr>
          <p:cNvPr id="981" name="Google Shape;981;p10"/>
          <p:cNvSpPr txBox="1">
            <a:spLocks noGrp="1"/>
          </p:cNvSpPr>
          <p:nvPr>
            <p:ph type="title"/>
          </p:nvPr>
        </p:nvSpPr>
        <p:spPr>
          <a:xfrm>
            <a:off x="720000" y="289278"/>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500"/>
              <a:buNone/>
            </a:pPr>
            <a:r>
              <a:rPr lang="vi-VN" sz="2800"/>
              <a:t>TYPES OF RNNs</a:t>
            </a:r>
            <a:endParaRPr sz="2800"/>
          </a:p>
        </p:txBody>
      </p:sp>
      <p:sp>
        <p:nvSpPr>
          <p:cNvPr id="982" name="Google Shape;982;p10"/>
          <p:cNvSpPr txBox="1"/>
          <p:nvPr/>
        </p:nvSpPr>
        <p:spPr>
          <a:xfrm>
            <a:off x="687026" y="3957368"/>
            <a:ext cx="2757949"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1400" b="0" i="0" u="none" strike="noStrike" cap="none">
                <a:solidFill>
                  <a:srgbClr val="3C484E"/>
                </a:solidFill>
                <a:latin typeface="Poppins"/>
                <a:ea typeface="Poppins"/>
                <a:cs typeface="Poppins"/>
                <a:sym typeface="Poppins"/>
              </a:rPr>
              <a:t>a single output for a single input</a:t>
            </a:r>
            <a:endParaRPr sz="14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None/>
            </a:pPr>
            <a:r>
              <a:rPr lang="vi-VN" sz="1400" b="0" i="0" u="none" strike="noStrike" cap="none">
                <a:solidFill>
                  <a:srgbClr val="000000"/>
                </a:solidFill>
                <a:latin typeface="Poppins"/>
                <a:ea typeface="Poppins"/>
                <a:cs typeface="Poppins"/>
                <a:sym typeface="Poppins"/>
              </a:rPr>
              <a:t>e.g. Image classification</a:t>
            </a:r>
            <a:r>
              <a:rPr lang="vi-VN" sz="1400" b="0" i="0" u="none" strike="noStrike" cap="none">
                <a:solidFill>
                  <a:srgbClr val="000000"/>
                </a:solidFill>
                <a:latin typeface="Arial"/>
                <a:ea typeface="Arial"/>
                <a:cs typeface="Arial"/>
                <a:sym typeface="Arial"/>
              </a:rPr>
              <a:t>.</a:t>
            </a:r>
            <a:endParaRPr/>
          </a:p>
        </p:txBody>
      </p:sp>
      <p:cxnSp>
        <p:nvCxnSpPr>
          <p:cNvPr id="983" name="Google Shape;983;p10"/>
          <p:cNvCxnSpPr/>
          <p:nvPr/>
        </p:nvCxnSpPr>
        <p:spPr>
          <a:xfrm>
            <a:off x="1214177" y="3559531"/>
            <a:ext cx="213852" cy="390832"/>
          </a:xfrm>
          <a:prstGeom prst="straightConnector1">
            <a:avLst/>
          </a:prstGeom>
          <a:noFill/>
          <a:ln w="9525" cap="flat" cmpd="sng">
            <a:solidFill>
              <a:schemeClr val="dk1"/>
            </a:solidFill>
            <a:prstDash val="solid"/>
            <a:round/>
            <a:headEnd type="none" w="sm" len="sm"/>
            <a:tailEnd type="triangle" w="med" len="med"/>
          </a:ln>
        </p:spPr>
      </p:cxnSp>
      <p:sp>
        <p:nvSpPr>
          <p:cNvPr id="984" name="Google Shape;984;p10"/>
          <p:cNvSpPr txBox="1"/>
          <p:nvPr/>
        </p:nvSpPr>
        <p:spPr>
          <a:xfrm>
            <a:off x="5911485" y="4016022"/>
            <a:ext cx="224442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1400" b="0" i="0" u="none" strike="noStrike" cap="none">
                <a:solidFill>
                  <a:srgbClr val="000000"/>
                </a:solidFill>
                <a:latin typeface="Poppins"/>
                <a:ea typeface="Poppins"/>
                <a:cs typeface="Poppins"/>
                <a:sym typeface="Poppins"/>
              </a:rPr>
              <a:t>multiple input and gives multiple output</a:t>
            </a:r>
            <a:endParaRPr/>
          </a:p>
        </p:txBody>
      </p:sp>
      <p:sp>
        <p:nvSpPr>
          <p:cNvPr id="985" name="Google Shape;985;p10"/>
          <p:cNvSpPr/>
          <p:nvPr/>
        </p:nvSpPr>
        <p:spPr>
          <a:xfrm>
            <a:off x="700231" y="3502892"/>
            <a:ext cx="2568996" cy="116872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86" name="Google Shape;986;p10"/>
          <p:cNvCxnSpPr/>
          <p:nvPr/>
        </p:nvCxnSpPr>
        <p:spPr>
          <a:xfrm>
            <a:off x="2323668" y="3552273"/>
            <a:ext cx="305244" cy="463749"/>
          </a:xfrm>
          <a:prstGeom prst="straightConnector1">
            <a:avLst/>
          </a:prstGeom>
          <a:noFill/>
          <a:ln w="9525" cap="flat" cmpd="sng">
            <a:solidFill>
              <a:schemeClr val="dk1"/>
            </a:solidFill>
            <a:prstDash val="solid"/>
            <a:round/>
            <a:headEnd type="none" w="sm" len="sm"/>
            <a:tailEnd type="triangle" w="med" len="med"/>
          </a:ln>
        </p:spPr>
      </p:cxnSp>
      <p:sp>
        <p:nvSpPr>
          <p:cNvPr id="987" name="Google Shape;987;p10"/>
          <p:cNvSpPr txBox="1"/>
          <p:nvPr/>
        </p:nvSpPr>
        <p:spPr>
          <a:xfrm>
            <a:off x="1759975" y="3944634"/>
            <a:ext cx="229337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1400" b="0" i="0" u="none" strike="noStrike" cap="none">
                <a:solidFill>
                  <a:srgbClr val="000000"/>
                </a:solidFill>
                <a:latin typeface="Poppins"/>
                <a:ea typeface="Poppins"/>
                <a:cs typeface="Poppins"/>
                <a:sym typeface="Poppins"/>
              </a:rPr>
              <a:t>multiple output for a single input</a:t>
            </a:r>
            <a:endParaRPr/>
          </a:p>
          <a:p>
            <a:pPr marL="0" marR="0" lvl="0" indent="0" algn="l" rtl="0">
              <a:lnSpc>
                <a:spcPct val="100000"/>
              </a:lnSpc>
              <a:spcBef>
                <a:spcPts val="0"/>
              </a:spcBef>
              <a:spcAft>
                <a:spcPts val="0"/>
              </a:spcAft>
              <a:buNone/>
            </a:pPr>
            <a:r>
              <a:rPr lang="vi-VN" sz="1400" b="0" i="0" u="none" strike="noStrike" cap="none">
                <a:solidFill>
                  <a:srgbClr val="000000"/>
                </a:solidFill>
                <a:latin typeface="Poppins"/>
                <a:ea typeface="Poppins"/>
                <a:cs typeface="Poppins"/>
                <a:sym typeface="Poppins"/>
              </a:rPr>
              <a:t>e.g. image captioning</a:t>
            </a:r>
            <a:endParaRPr/>
          </a:p>
        </p:txBody>
      </p:sp>
      <p:sp>
        <p:nvSpPr>
          <p:cNvPr id="988" name="Google Shape;988;p10"/>
          <p:cNvSpPr/>
          <p:nvPr/>
        </p:nvSpPr>
        <p:spPr>
          <a:xfrm>
            <a:off x="1339221" y="3516581"/>
            <a:ext cx="2568996" cy="116872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89" name="Google Shape;989;p10"/>
          <p:cNvCxnSpPr/>
          <p:nvPr/>
        </p:nvCxnSpPr>
        <p:spPr>
          <a:xfrm>
            <a:off x="3718266" y="3559531"/>
            <a:ext cx="315860" cy="422649"/>
          </a:xfrm>
          <a:prstGeom prst="straightConnector1">
            <a:avLst/>
          </a:prstGeom>
          <a:noFill/>
          <a:ln w="9525" cap="flat" cmpd="sng">
            <a:solidFill>
              <a:schemeClr val="dk1"/>
            </a:solidFill>
            <a:prstDash val="solid"/>
            <a:round/>
            <a:headEnd type="none" w="sm" len="sm"/>
            <a:tailEnd type="triangle" w="med" len="med"/>
          </a:ln>
        </p:spPr>
      </p:cxnSp>
      <p:sp>
        <p:nvSpPr>
          <p:cNvPr id="990" name="Google Shape;990;p10"/>
          <p:cNvSpPr txBox="1"/>
          <p:nvPr/>
        </p:nvSpPr>
        <p:spPr>
          <a:xfrm>
            <a:off x="2715048" y="4067324"/>
            <a:ext cx="2757949"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1400" b="0" i="0" u="none" strike="noStrike" cap="none">
                <a:solidFill>
                  <a:srgbClr val="000000"/>
                </a:solidFill>
                <a:latin typeface="Poppins"/>
                <a:ea typeface="Poppins"/>
                <a:cs typeface="Poppins"/>
                <a:sym typeface="Poppins"/>
              </a:rPr>
              <a:t>multiple inputs are required to give a single output</a:t>
            </a:r>
            <a:endParaRPr/>
          </a:p>
          <a:p>
            <a:pPr marL="0" marR="0" lvl="0" indent="0" algn="l" rtl="0">
              <a:lnSpc>
                <a:spcPct val="100000"/>
              </a:lnSpc>
              <a:spcBef>
                <a:spcPts val="0"/>
              </a:spcBef>
              <a:spcAft>
                <a:spcPts val="0"/>
              </a:spcAft>
              <a:buNone/>
            </a:pPr>
            <a:r>
              <a:rPr lang="vi-VN" sz="1400" b="0" i="0" u="none" strike="noStrike" cap="none">
                <a:solidFill>
                  <a:srgbClr val="000000"/>
                </a:solidFill>
                <a:latin typeface="Poppins"/>
                <a:ea typeface="Poppins"/>
                <a:cs typeface="Poppins"/>
                <a:sym typeface="Poppins"/>
              </a:rPr>
              <a:t>e.g. sentiment analysis </a:t>
            </a:r>
            <a:endParaRPr/>
          </a:p>
        </p:txBody>
      </p:sp>
      <p:sp>
        <p:nvSpPr>
          <p:cNvPr id="991" name="Google Shape;991;p10"/>
          <p:cNvSpPr/>
          <p:nvPr/>
        </p:nvSpPr>
        <p:spPr>
          <a:xfrm>
            <a:off x="2690294" y="3530803"/>
            <a:ext cx="2628890" cy="12259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2" name="Google Shape;992;p10"/>
          <p:cNvSpPr/>
          <p:nvPr/>
        </p:nvSpPr>
        <p:spPr>
          <a:xfrm rot="5400000">
            <a:off x="6657966" y="3432460"/>
            <a:ext cx="438756" cy="698732"/>
          </a:xfrm>
          <a:prstGeom prst="rightBrace">
            <a:avLst>
              <a:gd name="adj1" fmla="val 3981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993" name="Google Shape;993;p10"/>
          <p:cNvSpPr/>
          <p:nvPr/>
        </p:nvSpPr>
        <p:spPr>
          <a:xfrm>
            <a:off x="5327832" y="3561522"/>
            <a:ext cx="2556060" cy="11247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94" name="Google Shape;994;p10"/>
          <p:cNvCxnSpPr/>
          <p:nvPr/>
        </p:nvCxnSpPr>
        <p:spPr>
          <a:xfrm>
            <a:off x="5787008" y="3574958"/>
            <a:ext cx="200862" cy="426246"/>
          </a:xfrm>
          <a:prstGeom prst="straightConnector1">
            <a:avLst/>
          </a:prstGeom>
          <a:noFill/>
          <a:ln w="9525" cap="flat" cmpd="sng">
            <a:solidFill>
              <a:schemeClr val="dk1"/>
            </a:solidFill>
            <a:prstDash val="solid"/>
            <a:round/>
            <a:headEnd type="none" w="sm" len="sm"/>
            <a:tailEnd type="triangle" w="med" len="med"/>
          </a:ln>
        </p:spPr>
      </p:cxnSp>
      <p:sp>
        <p:nvSpPr>
          <p:cNvPr id="995" name="Google Shape;995;p10"/>
          <p:cNvSpPr txBox="1"/>
          <p:nvPr/>
        </p:nvSpPr>
        <p:spPr>
          <a:xfrm>
            <a:off x="5109892" y="4012199"/>
            <a:ext cx="2903042"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1400" b="0" i="0" u="none" strike="noStrike" cap="none">
                <a:solidFill>
                  <a:srgbClr val="000000"/>
                </a:solidFill>
                <a:latin typeface="Poppins"/>
                <a:ea typeface="Poppins"/>
                <a:cs typeface="Poppins"/>
                <a:sym typeface="Poppins"/>
              </a:rPr>
              <a:t>input and output layers are of different size</a:t>
            </a:r>
            <a:endParaRPr/>
          </a:p>
          <a:p>
            <a:pPr marL="0" marR="0" lvl="0" indent="0" algn="l" rtl="0">
              <a:lnSpc>
                <a:spcPct val="100000"/>
              </a:lnSpc>
              <a:spcBef>
                <a:spcPts val="0"/>
              </a:spcBef>
              <a:spcAft>
                <a:spcPts val="0"/>
              </a:spcAft>
              <a:buNone/>
            </a:pPr>
            <a:r>
              <a:rPr lang="vi-VN" sz="1400" b="0" i="0" u="none" strike="noStrike" cap="none">
                <a:solidFill>
                  <a:srgbClr val="000000"/>
                </a:solidFill>
                <a:latin typeface="Poppins"/>
                <a:ea typeface="Poppins"/>
                <a:cs typeface="Poppins"/>
                <a:sym typeface="Poppins"/>
              </a:rPr>
              <a:t>e.g. machine translation</a:t>
            </a:r>
            <a:endParaRPr/>
          </a:p>
        </p:txBody>
      </p:sp>
      <p:sp>
        <p:nvSpPr>
          <p:cNvPr id="996" name="Google Shape;996;p10"/>
          <p:cNvSpPr/>
          <p:nvPr/>
        </p:nvSpPr>
        <p:spPr>
          <a:xfrm>
            <a:off x="5073508" y="3580029"/>
            <a:ext cx="2939426" cy="11247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97" name="Google Shape;997;p10"/>
          <p:cNvCxnSpPr>
            <a:endCxn id="998" idx="0"/>
          </p:cNvCxnSpPr>
          <p:nvPr/>
        </p:nvCxnSpPr>
        <p:spPr>
          <a:xfrm flipH="1">
            <a:off x="7261011" y="3611635"/>
            <a:ext cx="215100" cy="298500"/>
          </a:xfrm>
          <a:prstGeom prst="straightConnector1">
            <a:avLst/>
          </a:prstGeom>
          <a:noFill/>
          <a:ln w="9525" cap="flat" cmpd="sng">
            <a:solidFill>
              <a:schemeClr val="dk1"/>
            </a:solidFill>
            <a:prstDash val="solid"/>
            <a:round/>
            <a:headEnd type="none" w="sm" len="sm"/>
            <a:tailEnd type="triangle" w="med" len="med"/>
          </a:ln>
        </p:spPr>
      </p:cxnSp>
      <p:sp>
        <p:nvSpPr>
          <p:cNvPr id="998" name="Google Shape;998;p10"/>
          <p:cNvSpPr txBox="1"/>
          <p:nvPr/>
        </p:nvSpPr>
        <p:spPr>
          <a:xfrm>
            <a:off x="5515376" y="3910135"/>
            <a:ext cx="349127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1400" b="0" i="0" u="none" strike="noStrike" cap="none" err="1">
                <a:solidFill>
                  <a:srgbClr val="000000"/>
                </a:solidFill>
                <a:latin typeface="Roboto"/>
                <a:ea typeface="Arial"/>
                <a:cs typeface="Arial"/>
                <a:sym typeface="Arial"/>
              </a:rPr>
              <a:t>input</a:t>
            </a:r>
            <a:r>
              <a:rPr lang="vi-VN" sz="1400" b="0" i="0" u="none" strike="noStrike" cap="none">
                <a:solidFill>
                  <a:srgbClr val="000000"/>
                </a:solidFill>
                <a:latin typeface="Arial"/>
                <a:ea typeface="Arial"/>
                <a:cs typeface="Arial"/>
                <a:sym typeface="Arial"/>
              </a:rPr>
              <a:t> </a:t>
            </a:r>
            <a:r>
              <a:rPr lang="vi-VN" sz="1400" b="0" i="0" u="none" strike="noStrike" cap="none" err="1">
                <a:solidFill>
                  <a:srgbClr val="000000"/>
                </a:solidFill>
                <a:latin typeface="Arial"/>
                <a:ea typeface="Arial"/>
                <a:cs typeface="Arial"/>
                <a:sym typeface="Arial"/>
              </a:rPr>
              <a:t>and</a:t>
            </a:r>
            <a:r>
              <a:rPr lang="vi-VN" sz="1400" b="0" i="0" u="none" strike="noStrike" cap="none">
                <a:solidFill>
                  <a:srgbClr val="000000"/>
                </a:solidFill>
                <a:latin typeface="Arial"/>
                <a:ea typeface="Arial"/>
                <a:cs typeface="Arial"/>
                <a:sym typeface="Arial"/>
              </a:rPr>
              <a:t> </a:t>
            </a:r>
            <a:r>
              <a:rPr lang="vi-VN" sz="1400" b="0" i="0" u="none" strike="noStrike" cap="none" err="1">
                <a:solidFill>
                  <a:srgbClr val="000000"/>
                </a:solidFill>
                <a:latin typeface="Arial"/>
                <a:ea typeface="Arial"/>
                <a:cs typeface="Arial"/>
                <a:sym typeface="Arial"/>
              </a:rPr>
              <a:t>output</a:t>
            </a:r>
            <a:r>
              <a:rPr lang="vi-VN" sz="1400" b="0" i="0" u="none" strike="noStrike" cap="none">
                <a:solidFill>
                  <a:srgbClr val="000000"/>
                </a:solidFill>
                <a:latin typeface="Arial"/>
                <a:ea typeface="Arial"/>
                <a:cs typeface="Arial"/>
                <a:sym typeface="Arial"/>
              </a:rPr>
              <a:t> </a:t>
            </a:r>
            <a:r>
              <a:rPr lang="vi-VN" sz="1400" b="0" i="0" u="none" strike="noStrike" cap="none" err="1">
                <a:solidFill>
                  <a:srgbClr val="000000"/>
                </a:solidFill>
                <a:latin typeface="Arial"/>
                <a:ea typeface="Arial"/>
                <a:cs typeface="Arial"/>
                <a:sym typeface="Arial"/>
              </a:rPr>
              <a:t>layers</a:t>
            </a:r>
            <a:r>
              <a:rPr lang="vi-VN" sz="1400" b="0" i="0" u="none" strike="noStrike" cap="none">
                <a:solidFill>
                  <a:srgbClr val="000000"/>
                </a:solidFill>
                <a:latin typeface="Arial"/>
                <a:ea typeface="Arial"/>
                <a:cs typeface="Arial"/>
                <a:sym typeface="Arial"/>
              </a:rPr>
              <a:t> </a:t>
            </a:r>
            <a:r>
              <a:rPr lang="vi-VN" sz="1400" b="0" i="0" u="none" strike="noStrike" cap="none" err="1">
                <a:solidFill>
                  <a:srgbClr val="000000"/>
                </a:solidFill>
                <a:latin typeface="Arial"/>
                <a:ea typeface="Arial"/>
                <a:cs typeface="Arial"/>
                <a:sym typeface="Arial"/>
              </a:rPr>
              <a:t>have</a:t>
            </a:r>
            <a:r>
              <a:rPr lang="vi-VN" sz="1400" b="0" i="0" u="none" strike="noStrike" cap="none">
                <a:solidFill>
                  <a:srgbClr val="000000"/>
                </a:solidFill>
                <a:latin typeface="Arial"/>
                <a:ea typeface="Arial"/>
                <a:cs typeface="Arial"/>
                <a:sym typeface="Arial"/>
              </a:rPr>
              <a:t> the </a:t>
            </a:r>
            <a:r>
              <a:rPr lang="vi-VN" sz="1400" b="0" i="0" u="none" strike="noStrike" cap="none" err="1">
                <a:solidFill>
                  <a:srgbClr val="000000"/>
                </a:solidFill>
                <a:latin typeface="Arial"/>
                <a:ea typeface="Arial"/>
                <a:cs typeface="Arial"/>
                <a:sym typeface="Arial"/>
              </a:rPr>
              <a:t>same</a:t>
            </a:r>
            <a:r>
              <a:rPr lang="vi-VN" sz="1400" b="0" i="0" u="none" strike="noStrike" cap="none">
                <a:solidFill>
                  <a:srgbClr val="000000"/>
                </a:solidFill>
                <a:latin typeface="Arial"/>
                <a:ea typeface="Arial"/>
                <a:cs typeface="Arial"/>
                <a:sym typeface="Arial"/>
              </a:rPr>
              <a:t> </a:t>
            </a:r>
            <a:r>
              <a:rPr lang="vi-VN" sz="1400" b="0" i="0" u="none" strike="noStrike" cap="none" err="1">
                <a:solidFill>
                  <a:srgbClr val="000000"/>
                </a:solidFill>
                <a:latin typeface="Arial"/>
                <a:ea typeface="Arial"/>
                <a:cs typeface="Arial"/>
                <a:sym typeface="Arial"/>
              </a:rPr>
              <a:t>size</a:t>
            </a:r>
            <a:endParaRPr/>
          </a:p>
          <a:p>
            <a:pPr marL="0" marR="0" lvl="0" indent="0" algn="l" rtl="0">
              <a:lnSpc>
                <a:spcPct val="100000"/>
              </a:lnSpc>
              <a:spcBef>
                <a:spcPts val="0"/>
              </a:spcBef>
              <a:spcAft>
                <a:spcPts val="0"/>
              </a:spcAft>
              <a:buNone/>
            </a:pPr>
            <a:r>
              <a:rPr lang="vi-VN" sz="1400" b="0" i="0" u="none" strike="noStrike" cap="none" err="1">
                <a:solidFill>
                  <a:srgbClr val="000000"/>
                </a:solidFill>
                <a:latin typeface="Arial"/>
                <a:ea typeface="Arial"/>
                <a:cs typeface="Arial"/>
                <a:sym typeface="Arial"/>
              </a:rPr>
              <a:t>e.g</a:t>
            </a:r>
            <a:r>
              <a:rPr lang="vi-VN" sz="1400" b="0" i="0" u="none" strike="noStrike" cap="none">
                <a:solidFill>
                  <a:srgbClr val="000000"/>
                </a:solidFill>
                <a:latin typeface="Arial"/>
                <a:ea typeface="Arial"/>
                <a:cs typeface="Arial"/>
                <a:sym typeface="Arial"/>
              </a:rPr>
              <a:t>. </a:t>
            </a:r>
            <a:r>
              <a:rPr lang="vi-VN" sz="1400" b="0" i="0" u="none" strike="noStrike" cap="none" err="1">
                <a:solidFill>
                  <a:srgbClr val="000000"/>
                </a:solidFill>
                <a:latin typeface="Arial"/>
                <a:ea typeface="Arial"/>
                <a:cs typeface="Arial"/>
                <a:sym typeface="Arial"/>
              </a:rPr>
              <a:t>Video</a:t>
            </a:r>
            <a:r>
              <a:rPr lang="vi-VN" sz="1400" b="0" i="0" u="none" strike="noStrike" cap="none">
                <a:solidFill>
                  <a:srgbClr val="000000"/>
                </a:solidFill>
                <a:latin typeface="Arial"/>
                <a:ea typeface="Arial"/>
                <a:cs typeface="Arial"/>
                <a:sym typeface="Arial"/>
              </a:rPr>
              <a:t> </a:t>
            </a:r>
            <a:r>
              <a:rPr lang="vi-VN" sz="1400" b="0" i="0" u="none" strike="noStrike" cap="none" err="1">
                <a:solidFill>
                  <a:srgbClr val="000000"/>
                </a:solidFill>
                <a:latin typeface="Arial"/>
                <a:ea typeface="Arial"/>
                <a:cs typeface="Arial"/>
                <a:sym typeface="Arial"/>
              </a:rPr>
              <a:t>classification</a:t>
            </a:r>
            <a:r>
              <a:rPr lang="vi-VN" sz="1400" b="0" i="0" u="none" strike="noStrike" cap="none">
                <a:solidFill>
                  <a:srgbClr val="000000"/>
                </a:solidFill>
                <a:latin typeface="Arial"/>
                <a:ea typeface="Arial"/>
                <a:cs typeface="Arial"/>
                <a:sym typeface="Arial"/>
              </a:rPr>
              <a:t> </a:t>
            </a:r>
            <a:r>
              <a:rPr lang="vi-VN" sz="1400" b="0" i="0" u="none" strike="noStrike" cap="none" err="1">
                <a:solidFill>
                  <a:srgbClr val="000000"/>
                </a:solidFill>
                <a:latin typeface="Arial"/>
                <a:ea typeface="Arial"/>
                <a:cs typeface="Arial"/>
                <a:sym typeface="Arial"/>
              </a:rPr>
              <a:t>on</a:t>
            </a:r>
            <a:r>
              <a:rPr lang="vi-VN" sz="1400" b="0" i="0" u="none" strike="noStrike" cap="none">
                <a:solidFill>
                  <a:srgbClr val="000000"/>
                </a:solidFill>
                <a:latin typeface="Arial"/>
                <a:ea typeface="Arial"/>
                <a:cs typeface="Arial"/>
                <a:sym typeface="Arial"/>
              </a:rPr>
              <a:t> </a:t>
            </a:r>
            <a:r>
              <a:rPr lang="vi-VN" sz="1400" b="0" i="0" u="none" strike="noStrike" cap="none" err="1">
                <a:solidFill>
                  <a:srgbClr val="000000"/>
                </a:solidFill>
                <a:latin typeface="Arial"/>
                <a:ea typeface="Arial"/>
                <a:cs typeface="Arial"/>
                <a:sym typeface="Arial"/>
              </a:rPr>
              <a:t>frame</a:t>
            </a:r>
            <a:r>
              <a:rPr lang="vi-VN" sz="1400" b="0" i="0" u="none" strike="noStrike" cap="none">
                <a:solidFill>
                  <a:srgbClr val="000000"/>
                </a:solidFill>
                <a:latin typeface="Arial"/>
                <a:ea typeface="Arial"/>
                <a:cs typeface="Arial"/>
                <a:sym typeface="Arial"/>
              </a:rPr>
              <a:t> </a:t>
            </a:r>
            <a:r>
              <a:rPr lang="vi-VN" sz="1400" b="0" i="0" u="none" strike="noStrike" cap="none" err="1">
                <a:solidFill>
                  <a:srgbClr val="000000"/>
                </a:solidFill>
                <a:latin typeface="Arial"/>
                <a:ea typeface="Arial"/>
                <a:cs typeface="Arial"/>
                <a:sym typeface="Arial"/>
              </a:rPr>
              <a:t>level</a:t>
            </a: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81"/>
                                        </p:tgtEl>
                                        <p:attrNameLst>
                                          <p:attrName>style.visibility</p:attrName>
                                        </p:attrNameLst>
                                      </p:cBhvr>
                                      <p:to>
                                        <p:strVal val="visible"/>
                                      </p:to>
                                    </p:set>
                                    <p:anim calcmode="lin" valueType="num">
                                      <p:cBhvr additive="base">
                                        <p:cTn id="7" dur="500"/>
                                        <p:tgtEl>
                                          <p:spTgt spid="981"/>
                                        </p:tgtEl>
                                        <p:attrNameLst>
                                          <p:attrName>ppt_w</p:attrName>
                                        </p:attrNameLst>
                                      </p:cBhvr>
                                      <p:tavLst>
                                        <p:tav tm="0">
                                          <p:val>
                                            <p:strVal val="0"/>
                                          </p:val>
                                        </p:tav>
                                        <p:tav tm="100000">
                                          <p:val>
                                            <p:strVal val="#ppt_w"/>
                                          </p:val>
                                        </p:tav>
                                      </p:tavLst>
                                    </p:anim>
                                    <p:anim calcmode="lin" valueType="num">
                                      <p:cBhvr additive="base">
                                        <p:cTn id="8" dur="500"/>
                                        <p:tgtEl>
                                          <p:spTgt spid="981"/>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80"/>
                                        </p:tgtEl>
                                        <p:attrNameLst>
                                          <p:attrName>style.visibility</p:attrName>
                                        </p:attrNameLst>
                                      </p:cBhvr>
                                      <p:to>
                                        <p:strVal val="visible"/>
                                      </p:to>
                                    </p:set>
                                    <p:animEffect transition="in" filter="fade">
                                      <p:cBhvr>
                                        <p:cTn id="13" dur="500"/>
                                        <p:tgtEl>
                                          <p:spTgt spid="98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8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82"/>
                                        </p:tgtEl>
                                        <p:attrNameLst>
                                          <p:attrName>style.visibility</p:attrName>
                                        </p:attrNameLst>
                                      </p:cBhvr>
                                      <p:to>
                                        <p:strVal val="visible"/>
                                      </p:to>
                                    </p:set>
                                    <p:anim calcmode="lin" valueType="num">
                                      <p:cBhvr additive="base">
                                        <p:cTn id="22" dur="500"/>
                                        <p:tgtEl>
                                          <p:spTgt spid="98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87"/>
                                        </p:tgtEl>
                                        <p:attrNameLst>
                                          <p:attrName>style.visibility</p:attrName>
                                        </p:attrNameLst>
                                      </p:cBhvr>
                                      <p:to>
                                        <p:strVal val="visible"/>
                                      </p:to>
                                    </p:set>
                                    <p:anim calcmode="lin" valueType="num">
                                      <p:cBhvr additive="base">
                                        <p:cTn id="35" dur="500"/>
                                        <p:tgtEl>
                                          <p:spTgt spid="98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8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8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990"/>
                                        </p:tgtEl>
                                        <p:attrNameLst>
                                          <p:attrName>style.visibility</p:attrName>
                                        </p:attrNameLst>
                                      </p:cBhvr>
                                      <p:to>
                                        <p:strVal val="visible"/>
                                      </p:to>
                                    </p:set>
                                    <p:anim calcmode="lin" valueType="num">
                                      <p:cBhvr additive="base">
                                        <p:cTn id="48" dur="500"/>
                                        <p:tgtEl>
                                          <p:spTgt spid="99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84"/>
                                        </p:tgtEl>
                                        <p:attrNameLst>
                                          <p:attrName>style.visibility</p:attrName>
                                        </p:attrNameLst>
                                      </p:cBhvr>
                                      <p:to>
                                        <p:strVal val="visible"/>
                                      </p:to>
                                    </p:set>
                                    <p:anim calcmode="lin" valueType="num">
                                      <p:cBhvr additive="base">
                                        <p:cTn id="61" dur="500"/>
                                        <p:tgtEl>
                                          <p:spTgt spid="98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99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99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995">
                                            <p:txEl>
                                              <p:pRg st="0" end="0"/>
                                            </p:txEl>
                                          </p:spTgt>
                                        </p:tgtEl>
                                        <p:attrNameLst>
                                          <p:attrName>style.visibility</p:attrName>
                                        </p:attrNameLst>
                                      </p:cBhvr>
                                      <p:to>
                                        <p:strVal val="visible"/>
                                      </p:to>
                                    </p:set>
                                    <p:anim calcmode="lin" valueType="num">
                                      <p:cBhvr additive="base">
                                        <p:cTn id="74" dur="500"/>
                                        <p:tgtEl>
                                          <p:spTgt spid="9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995">
                                            <p:txEl>
                                              <p:pRg st="1" end="1"/>
                                            </p:txEl>
                                          </p:spTgt>
                                        </p:tgtEl>
                                        <p:attrNameLst>
                                          <p:attrName>style.visibility</p:attrName>
                                        </p:attrNameLst>
                                      </p:cBhvr>
                                      <p:to>
                                        <p:strVal val="visible"/>
                                      </p:to>
                                    </p:set>
                                    <p:anim calcmode="lin" valueType="num">
                                      <p:cBhvr additive="base">
                                        <p:cTn id="79" dur="500"/>
                                        <p:tgtEl>
                                          <p:spTgt spid="9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99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99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998"/>
                                        </p:tgtEl>
                                        <p:attrNameLst>
                                          <p:attrName>style.visibility</p:attrName>
                                        </p:attrNameLst>
                                      </p:cBhvr>
                                      <p:to>
                                        <p:strVal val="visible"/>
                                      </p:to>
                                    </p:set>
                                    <p:anim calcmode="lin" valueType="num">
                                      <p:cBhvr additive="base">
                                        <p:cTn id="92" dur="500"/>
                                        <p:tgtEl>
                                          <p:spTgt spid="9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6"/>
          <p:cNvSpPr/>
          <p:nvPr/>
        </p:nvSpPr>
        <p:spPr>
          <a:xfrm>
            <a:off x="7719586" y="190309"/>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txBox="1">
            <a:spLocks noGrp="1"/>
          </p:cNvSpPr>
          <p:nvPr>
            <p:ph type="title"/>
          </p:nvPr>
        </p:nvSpPr>
        <p:spPr>
          <a:xfrm>
            <a:off x="25541" y="16154"/>
            <a:ext cx="8632736" cy="21458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a:solidFill>
                  <a:schemeClr val="tx1"/>
                </a:solidFill>
              </a:rPr>
              <a:t>3. BPTT and vanishing/exploding gradients</a:t>
            </a:r>
            <a:br>
              <a:rPr lang="en-US" sz="4800">
                <a:solidFill>
                  <a:schemeClr val="accent5">
                    <a:lumMod val="75000"/>
                  </a:schemeClr>
                </a:solidFill>
              </a:rPr>
            </a:br>
            <a:endParaRPr sz="4800">
              <a:solidFill>
                <a:schemeClr val="accent5">
                  <a:lumMod val="75000"/>
                </a:schemeClr>
              </a:solidFill>
            </a:endParaRPr>
          </a:p>
        </p:txBody>
      </p:sp>
      <p:grpSp>
        <p:nvGrpSpPr>
          <p:cNvPr id="512" name="Google Shape;512;p36"/>
          <p:cNvGrpSpPr/>
          <p:nvPr/>
        </p:nvGrpSpPr>
        <p:grpSpPr>
          <a:xfrm>
            <a:off x="3093536" y="4221850"/>
            <a:ext cx="279251" cy="280502"/>
            <a:chOff x="3245936" y="3278875"/>
            <a:chExt cx="279251" cy="280502"/>
          </a:xfrm>
        </p:grpSpPr>
        <p:sp>
          <p:nvSpPr>
            <p:cNvPr id="513" name="Google Shape;513;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36"/>
          <p:cNvGrpSpPr/>
          <p:nvPr/>
        </p:nvGrpSpPr>
        <p:grpSpPr>
          <a:xfrm>
            <a:off x="8356852" y="1992625"/>
            <a:ext cx="217525" cy="218499"/>
            <a:chOff x="6548002" y="3230725"/>
            <a:chExt cx="217525" cy="218499"/>
          </a:xfrm>
        </p:grpSpPr>
        <p:sp>
          <p:nvSpPr>
            <p:cNvPr id="518" name="Google Shape;518;p36"/>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36"/>
          <p:cNvGrpSpPr/>
          <p:nvPr/>
        </p:nvGrpSpPr>
        <p:grpSpPr>
          <a:xfrm>
            <a:off x="8440752" y="4221850"/>
            <a:ext cx="217525" cy="218499"/>
            <a:chOff x="6591027" y="3544075"/>
            <a:chExt cx="217525" cy="218499"/>
          </a:xfrm>
        </p:grpSpPr>
        <p:sp>
          <p:nvSpPr>
            <p:cNvPr id="523" name="Google Shape;523;p36"/>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6"/>
          <p:cNvGrpSpPr/>
          <p:nvPr/>
        </p:nvGrpSpPr>
        <p:grpSpPr>
          <a:xfrm>
            <a:off x="7170964" y="248876"/>
            <a:ext cx="243082" cy="242093"/>
            <a:chOff x="6547165" y="297900"/>
            <a:chExt cx="243082" cy="242093"/>
          </a:xfrm>
        </p:grpSpPr>
        <p:sp>
          <p:nvSpPr>
            <p:cNvPr id="528" name="Google Shape;528;p36"/>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36"/>
          <p:cNvGrpSpPr/>
          <p:nvPr/>
        </p:nvGrpSpPr>
        <p:grpSpPr>
          <a:xfrm>
            <a:off x="2688230" y="621670"/>
            <a:ext cx="279251" cy="280502"/>
            <a:chOff x="3245936" y="3278875"/>
            <a:chExt cx="279251" cy="280502"/>
          </a:xfrm>
        </p:grpSpPr>
        <p:sp>
          <p:nvSpPr>
            <p:cNvPr id="533" name="Google Shape;533;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Hộp Văn bản 1">
            <a:extLst>
              <a:ext uri="{FF2B5EF4-FFF2-40B4-BE49-F238E27FC236}">
                <a16:creationId xmlns:a16="http://schemas.microsoft.com/office/drawing/2014/main" id="{A659AF68-F38A-4A31-B515-A2A050A2D124}"/>
              </a:ext>
            </a:extLst>
          </p:cNvPr>
          <p:cNvSpPr txBox="1"/>
          <p:nvPr/>
        </p:nvSpPr>
        <p:spPr>
          <a:xfrm>
            <a:off x="209040" y="1449659"/>
            <a:ext cx="8632736" cy="2618217"/>
          </a:xfrm>
          <a:prstGeom prst="rect">
            <a:avLst/>
          </a:prstGeom>
          <a:noFill/>
        </p:spPr>
        <p:txBody>
          <a:bodyPr wrap="square" lIns="91440" tIns="45720" rIns="91440" bIns="45720" rtlCol="0" anchor="t">
            <a:spAutoFit/>
          </a:bodyPr>
          <a:lstStyle/>
          <a:p>
            <a:pPr marL="457200" indent="-457200">
              <a:lnSpc>
                <a:spcPct val="150000"/>
              </a:lnSpc>
              <a:buClr>
                <a:srgbClr val="0070C0"/>
              </a:buClr>
              <a:buFont typeface="Wingdings" panose="05000000000000000000" pitchFamily="2" charset="2"/>
              <a:buChar char="q"/>
            </a:pPr>
            <a:r>
              <a:rPr lang="en-US" sz="2800">
                <a:latin typeface="Signika"/>
                <a:cs typeface="Poppins"/>
              </a:rPr>
              <a:t>BPTT in detail</a:t>
            </a:r>
          </a:p>
          <a:p>
            <a:pPr marL="457200" indent="-457200">
              <a:lnSpc>
                <a:spcPct val="150000"/>
              </a:lnSpc>
              <a:buClr>
                <a:srgbClr val="0070C0"/>
              </a:buClr>
              <a:buFont typeface="Wingdings" panose="05000000000000000000" pitchFamily="2" charset="2"/>
              <a:buChar char="q"/>
            </a:pPr>
            <a:r>
              <a:rPr lang="en-US" sz="2800">
                <a:latin typeface="Signika"/>
                <a:cs typeface="Poppins"/>
              </a:rPr>
              <a:t>Vanishing/ exploding gradients problem</a:t>
            </a:r>
          </a:p>
          <a:p>
            <a:pPr marL="457200" indent="-457200">
              <a:lnSpc>
                <a:spcPct val="150000"/>
              </a:lnSpc>
              <a:buClr>
                <a:srgbClr val="0070C0"/>
              </a:buClr>
              <a:buFont typeface="Wingdings" panose="05000000000000000000" pitchFamily="2" charset="2"/>
              <a:buChar char="q"/>
            </a:pPr>
            <a:r>
              <a:rPr lang="en-US" sz="2800">
                <a:latin typeface="Signika"/>
                <a:cs typeface="Poppins"/>
              </a:rPr>
              <a:t>Dealing with vanishing/exploding gradient problem</a:t>
            </a:r>
          </a:p>
          <a:p>
            <a:pPr marL="457200" indent="-457200">
              <a:lnSpc>
                <a:spcPct val="150000"/>
              </a:lnSpc>
              <a:buClr>
                <a:srgbClr val="0070C0"/>
              </a:buClr>
              <a:buFont typeface="Wingdings" panose="05000000000000000000" pitchFamily="2" charset="2"/>
              <a:buChar char="q"/>
            </a:pPr>
            <a:r>
              <a:rPr lang="en-US" sz="2800">
                <a:latin typeface="Signika"/>
                <a:cs typeface="Poppins"/>
              </a:rPr>
              <a:t>Demo</a:t>
            </a:r>
          </a:p>
        </p:txBody>
      </p:sp>
    </p:spTree>
    <p:extLst>
      <p:ext uri="{BB962C8B-B14F-4D97-AF65-F5344CB8AC3E}">
        <p14:creationId xmlns:p14="http://schemas.microsoft.com/office/powerpoint/2010/main" val="34117892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 calcmode="lin" valueType="num">
                                      <p:cBhvr additive="base">
                                        <p:cTn id="7" dur="500" fill="hold"/>
                                        <p:tgtEl>
                                          <p:spTgt spid="510"/>
                                        </p:tgtEl>
                                        <p:attrNameLst>
                                          <p:attrName>ppt_x</p:attrName>
                                        </p:attrNameLst>
                                      </p:cBhvr>
                                      <p:tavLst>
                                        <p:tav tm="0">
                                          <p:val>
                                            <p:strVal val="#ppt_x"/>
                                          </p:val>
                                        </p:tav>
                                        <p:tav tm="100000">
                                          <p:val>
                                            <p:strVal val="#ppt_x"/>
                                          </p:val>
                                        </p:tav>
                                      </p:tavLst>
                                    </p:anim>
                                    <p:anim calcmode="lin" valueType="num">
                                      <p:cBhvr additive="base">
                                        <p:cTn id="8" dur="500" fill="hold"/>
                                        <p:tgtEl>
                                          <p:spTgt spid="5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5"/>
          <p:cNvGrpSpPr/>
          <p:nvPr/>
        </p:nvGrpSpPr>
        <p:grpSpPr>
          <a:xfrm>
            <a:off x="4418338" y="735723"/>
            <a:ext cx="225450" cy="226451"/>
            <a:chOff x="2600577" y="-942975"/>
            <a:chExt cx="225450" cy="226451"/>
          </a:xfrm>
        </p:grpSpPr>
        <p:sp>
          <p:nvSpPr>
            <p:cNvPr id="650" name="Google Shape;65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4691476" y="4135823"/>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07626" y="3114823"/>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248171" y="-106599"/>
            <a:ext cx="8592818"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Backpropagation Through Time in detail</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05561" y="21062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2" name="Đối tượng 11">
            <a:extLst>
              <a:ext uri="{FF2B5EF4-FFF2-40B4-BE49-F238E27FC236}">
                <a16:creationId xmlns:a16="http://schemas.microsoft.com/office/drawing/2014/main" id="{5A66C49B-12EB-4939-884B-7AF472458B47}"/>
              </a:ext>
            </a:extLst>
          </p:cNvPr>
          <p:cNvGraphicFramePr>
            <a:graphicFrameLocks noChangeAspect="1"/>
          </p:cNvGraphicFramePr>
          <p:nvPr>
            <p:extLst>
              <p:ext uri="{D42A27DB-BD31-4B8C-83A1-F6EECF244321}">
                <p14:modId xmlns:p14="http://schemas.microsoft.com/office/powerpoint/2010/main" val="3248187092"/>
              </p:ext>
            </p:extLst>
          </p:nvPr>
        </p:nvGraphicFramePr>
        <p:xfrm>
          <a:off x="5892237" y="498942"/>
          <a:ext cx="228600" cy="342900"/>
        </p:xfrm>
        <a:graphic>
          <a:graphicData uri="http://schemas.openxmlformats.org/presentationml/2006/ole">
            <mc:AlternateContent xmlns:mc="http://schemas.openxmlformats.org/markup-compatibility/2006">
              <mc:Choice xmlns:v="urn:schemas-microsoft-com:vml" Requires="v">
                <p:oleObj spid="_x0000_s6170" name="Equation" r:id="rId4" imgW="152280" imgH="228600" progId="Equation.DSMT4">
                  <p:embed/>
                </p:oleObj>
              </mc:Choice>
              <mc:Fallback>
                <p:oleObj name="Equation" r:id="rId4" imgW="152280" imgH="228600" progId="Equation.DSMT4">
                  <p:embed/>
                  <p:pic>
                    <p:nvPicPr>
                      <p:cNvPr id="12" name="Đối tượng 11">
                        <a:extLst>
                          <a:ext uri="{FF2B5EF4-FFF2-40B4-BE49-F238E27FC236}">
                            <a16:creationId xmlns:a16="http://schemas.microsoft.com/office/drawing/2014/main" id="{5A66C49B-12EB-4939-884B-7AF472458B47}"/>
                          </a:ext>
                        </a:extLst>
                      </p:cNvPr>
                      <p:cNvPicPr/>
                      <p:nvPr/>
                    </p:nvPicPr>
                    <p:blipFill>
                      <a:blip r:embed="rId5"/>
                      <a:stretch>
                        <a:fillRect/>
                      </a:stretch>
                    </p:blipFill>
                    <p:spPr>
                      <a:xfrm>
                        <a:off x="5892237" y="498942"/>
                        <a:ext cx="228600" cy="342900"/>
                      </a:xfrm>
                      <a:prstGeom prst="rect">
                        <a:avLst/>
                      </a:prstGeom>
                    </p:spPr>
                  </p:pic>
                </p:oleObj>
              </mc:Fallback>
            </mc:AlternateContent>
          </a:graphicData>
        </a:graphic>
      </p:graphicFrame>
      <p:graphicFrame>
        <p:nvGraphicFramePr>
          <p:cNvPr id="20" name="Đối tượng 19">
            <a:extLst>
              <a:ext uri="{FF2B5EF4-FFF2-40B4-BE49-F238E27FC236}">
                <a16:creationId xmlns:a16="http://schemas.microsoft.com/office/drawing/2014/main" id="{6AFA7F56-0567-46E5-BFD1-F16A106AE89C}"/>
              </a:ext>
            </a:extLst>
          </p:cNvPr>
          <p:cNvGraphicFramePr>
            <a:graphicFrameLocks noChangeAspect="1"/>
          </p:cNvGraphicFramePr>
          <p:nvPr>
            <p:extLst>
              <p:ext uri="{D42A27DB-BD31-4B8C-83A1-F6EECF244321}">
                <p14:modId xmlns:p14="http://schemas.microsoft.com/office/powerpoint/2010/main" val="2110855340"/>
              </p:ext>
            </p:extLst>
          </p:nvPr>
        </p:nvGraphicFramePr>
        <p:xfrm>
          <a:off x="679015" y="701585"/>
          <a:ext cx="228600" cy="342900"/>
        </p:xfrm>
        <a:graphic>
          <a:graphicData uri="http://schemas.openxmlformats.org/presentationml/2006/ole">
            <mc:AlternateContent xmlns:mc="http://schemas.openxmlformats.org/markup-compatibility/2006">
              <mc:Choice xmlns:v="urn:schemas-microsoft-com:vml" Requires="v">
                <p:oleObj spid="_x0000_s6171" name="Equation" r:id="rId6" imgW="152280" imgH="228600" progId="Equation.DSMT4">
                  <p:embed/>
                </p:oleObj>
              </mc:Choice>
              <mc:Fallback>
                <p:oleObj name="Equation" r:id="rId6" imgW="152280" imgH="228600" progId="Equation.DSMT4">
                  <p:embed/>
                  <p:pic>
                    <p:nvPicPr>
                      <p:cNvPr id="20" name="Đối tượng 19">
                        <a:extLst>
                          <a:ext uri="{FF2B5EF4-FFF2-40B4-BE49-F238E27FC236}">
                            <a16:creationId xmlns:a16="http://schemas.microsoft.com/office/drawing/2014/main" id="{6AFA7F56-0567-46E5-BFD1-F16A106AE89C}"/>
                          </a:ext>
                        </a:extLst>
                      </p:cNvPr>
                      <p:cNvPicPr/>
                      <p:nvPr/>
                    </p:nvPicPr>
                    <p:blipFill>
                      <a:blip r:embed="rId7"/>
                      <a:stretch>
                        <a:fillRect/>
                      </a:stretch>
                    </p:blipFill>
                    <p:spPr>
                      <a:xfrm>
                        <a:off x="679015" y="701585"/>
                        <a:ext cx="228600" cy="342900"/>
                      </a:xfrm>
                      <a:prstGeom prst="rect">
                        <a:avLst/>
                      </a:prstGeom>
                    </p:spPr>
                  </p:pic>
                </p:oleObj>
              </mc:Fallback>
            </mc:AlternateContent>
          </a:graphicData>
        </a:graphic>
      </p:graphicFrame>
      <p:graphicFrame>
        <p:nvGraphicFramePr>
          <p:cNvPr id="22" name="Đối tượng 21">
            <a:extLst>
              <a:ext uri="{FF2B5EF4-FFF2-40B4-BE49-F238E27FC236}">
                <a16:creationId xmlns:a16="http://schemas.microsoft.com/office/drawing/2014/main" id="{967B0345-DBF3-4941-AD67-BC0D65D35AA2}"/>
              </a:ext>
            </a:extLst>
          </p:cNvPr>
          <p:cNvGraphicFramePr>
            <a:graphicFrameLocks noChangeAspect="1"/>
          </p:cNvGraphicFramePr>
          <p:nvPr>
            <p:extLst>
              <p:ext uri="{D42A27DB-BD31-4B8C-83A1-F6EECF244321}">
                <p14:modId xmlns:p14="http://schemas.microsoft.com/office/powerpoint/2010/main" val="363062231"/>
              </p:ext>
            </p:extLst>
          </p:nvPr>
        </p:nvGraphicFramePr>
        <p:xfrm>
          <a:off x="2245664" y="719853"/>
          <a:ext cx="204242" cy="306363"/>
        </p:xfrm>
        <a:graphic>
          <a:graphicData uri="http://schemas.openxmlformats.org/presentationml/2006/ole">
            <mc:AlternateContent xmlns:mc="http://schemas.openxmlformats.org/markup-compatibility/2006">
              <mc:Choice xmlns:v="urn:schemas-microsoft-com:vml" Requires="v">
                <p:oleObj spid="_x0000_s6172" name="Equation" r:id="rId8" imgW="152280" imgH="228600" progId="Equation.DSMT4">
                  <p:embed/>
                </p:oleObj>
              </mc:Choice>
              <mc:Fallback>
                <p:oleObj name="Equation" r:id="rId8" imgW="152280" imgH="228600" progId="Equation.DSMT4">
                  <p:embed/>
                  <p:pic>
                    <p:nvPicPr>
                      <p:cNvPr id="22" name="Đối tượng 21">
                        <a:extLst>
                          <a:ext uri="{FF2B5EF4-FFF2-40B4-BE49-F238E27FC236}">
                            <a16:creationId xmlns:a16="http://schemas.microsoft.com/office/drawing/2014/main" id="{967B0345-DBF3-4941-AD67-BC0D65D35AA2}"/>
                          </a:ext>
                        </a:extLst>
                      </p:cNvPr>
                      <p:cNvPicPr/>
                      <p:nvPr/>
                    </p:nvPicPr>
                    <p:blipFill>
                      <a:blip r:embed="rId9"/>
                      <a:stretch>
                        <a:fillRect/>
                      </a:stretch>
                    </p:blipFill>
                    <p:spPr>
                      <a:xfrm>
                        <a:off x="2245664" y="719853"/>
                        <a:ext cx="204242" cy="306363"/>
                      </a:xfrm>
                      <a:prstGeom prst="rect">
                        <a:avLst/>
                      </a:prstGeom>
                    </p:spPr>
                  </p:pic>
                </p:oleObj>
              </mc:Fallback>
            </mc:AlternateContent>
          </a:graphicData>
        </a:graphic>
      </p:graphicFrame>
      <p:graphicFrame>
        <p:nvGraphicFramePr>
          <p:cNvPr id="23" name="Đối tượng 22">
            <a:extLst>
              <a:ext uri="{FF2B5EF4-FFF2-40B4-BE49-F238E27FC236}">
                <a16:creationId xmlns:a16="http://schemas.microsoft.com/office/drawing/2014/main" id="{E0FACDDA-9364-41CC-8F3B-9EDE0088648A}"/>
              </a:ext>
            </a:extLst>
          </p:cNvPr>
          <p:cNvGraphicFramePr>
            <a:graphicFrameLocks noChangeAspect="1"/>
          </p:cNvGraphicFramePr>
          <p:nvPr>
            <p:extLst>
              <p:ext uri="{D42A27DB-BD31-4B8C-83A1-F6EECF244321}">
                <p14:modId xmlns:p14="http://schemas.microsoft.com/office/powerpoint/2010/main" val="534990229"/>
              </p:ext>
            </p:extLst>
          </p:nvPr>
        </p:nvGraphicFramePr>
        <p:xfrm>
          <a:off x="5356323" y="713914"/>
          <a:ext cx="541865" cy="304799"/>
        </p:xfrm>
        <a:graphic>
          <a:graphicData uri="http://schemas.openxmlformats.org/presentationml/2006/ole">
            <mc:AlternateContent xmlns:mc="http://schemas.openxmlformats.org/markup-compatibility/2006">
              <mc:Choice xmlns:v="urn:schemas-microsoft-com:vml" Requires="v">
                <p:oleObj spid="_x0000_s6173" name="Equation" r:id="rId10" imgW="406080" imgH="228600" progId="Equation.DSMT4">
                  <p:embed/>
                </p:oleObj>
              </mc:Choice>
              <mc:Fallback>
                <p:oleObj name="Equation" r:id="rId10" imgW="406080" imgH="228600" progId="Equation.DSMT4">
                  <p:embed/>
                  <p:pic>
                    <p:nvPicPr>
                      <p:cNvPr id="23" name="Đối tượng 22">
                        <a:extLst>
                          <a:ext uri="{FF2B5EF4-FFF2-40B4-BE49-F238E27FC236}">
                            <a16:creationId xmlns:a16="http://schemas.microsoft.com/office/drawing/2014/main" id="{E0FACDDA-9364-41CC-8F3B-9EDE0088648A}"/>
                          </a:ext>
                        </a:extLst>
                      </p:cNvPr>
                      <p:cNvPicPr/>
                      <p:nvPr/>
                    </p:nvPicPr>
                    <p:blipFill>
                      <a:blip r:embed="rId11"/>
                      <a:stretch>
                        <a:fillRect/>
                      </a:stretch>
                    </p:blipFill>
                    <p:spPr>
                      <a:xfrm>
                        <a:off x="5356323" y="713914"/>
                        <a:ext cx="541865" cy="304799"/>
                      </a:xfrm>
                      <a:prstGeom prst="rect">
                        <a:avLst/>
                      </a:prstGeom>
                    </p:spPr>
                  </p:pic>
                </p:oleObj>
              </mc:Fallback>
            </mc:AlternateContent>
          </a:graphicData>
        </a:graphic>
      </p:graphicFrame>
      <p:sp>
        <p:nvSpPr>
          <p:cNvPr id="24" name="Hộp Văn bản 23">
            <a:extLst>
              <a:ext uri="{FF2B5EF4-FFF2-40B4-BE49-F238E27FC236}">
                <a16:creationId xmlns:a16="http://schemas.microsoft.com/office/drawing/2014/main" id="{52D4D594-1426-4BEE-BDCE-55BACB1213C1}"/>
              </a:ext>
            </a:extLst>
          </p:cNvPr>
          <p:cNvSpPr txBox="1"/>
          <p:nvPr/>
        </p:nvSpPr>
        <p:spPr>
          <a:xfrm>
            <a:off x="303011" y="506322"/>
            <a:ext cx="7641266" cy="3970318"/>
          </a:xfrm>
          <a:prstGeom prst="rect">
            <a:avLst/>
          </a:prstGeom>
          <a:noFill/>
        </p:spPr>
        <p:txBody>
          <a:bodyPr wrap="square" rtlCol="0">
            <a:spAutoFit/>
          </a:bodyPr>
          <a:lstStyle/>
          <a:p>
            <a:pPr marL="285750" indent="-285750">
              <a:buFont typeface="Arial" panose="020B0604020202020204" pitchFamily="34" charset="0"/>
              <a:buChar char="•"/>
            </a:pPr>
            <a:r>
              <a:rPr lang="en-US"/>
              <a:t>We start with a </a:t>
            </a:r>
            <a:r>
              <a:rPr lang="en-US" b="0" i="0">
                <a:effectLst/>
                <a:latin typeface="Roboto" panose="02000000000000000000" pitchFamily="2" charset="0"/>
              </a:rPr>
              <a:t>simplified model of how an RNN works. We denote     as the hidden state, </a:t>
            </a:r>
          </a:p>
          <a:p>
            <a:r>
              <a:rPr lang="en-US" b="0" i="0">
                <a:effectLst/>
                <a:latin typeface="Roboto" panose="02000000000000000000" pitchFamily="2" charset="0"/>
              </a:rPr>
              <a:t>            as the input and      as the output at time step t. Besides,             are the weights of    hidden layer and the output layer, respectively. As a result, we have:</a:t>
            </a:r>
          </a:p>
          <a:p>
            <a:endParaRPr lang="en-US">
              <a:latin typeface="Roboto" panose="02000000000000000000" pitchFamily="2" charset="0"/>
            </a:endParaRPr>
          </a:p>
          <a:p>
            <a:endParaRPr lang="en-US" b="0" i="0">
              <a:effectLst/>
              <a:latin typeface="Roboto" panose="02000000000000000000" pitchFamily="2" charset="0"/>
            </a:endParaRPr>
          </a:p>
          <a:p>
            <a:pPr marL="285750" indent="-285750">
              <a:buFont typeface="Arial" panose="020B0604020202020204" pitchFamily="34" charset="0"/>
              <a:buChar char="•"/>
            </a:pPr>
            <a:r>
              <a:rPr lang="en-US" b="0" i="0">
                <a:effectLst/>
                <a:latin typeface="Roboto" panose="02000000000000000000" pitchFamily="2" charset="0"/>
              </a:rPr>
              <a:t>Hence, we have a chain of values                                                   that depend on each other via recurrent computation. The forward propagation is fairly straightforward. All we need is to loop through the                  triples one time step at a time. The discrepancy between output      and the desired label     is then evaluated by an objective function across all the T time step as: </a:t>
            </a:r>
          </a:p>
          <a:p>
            <a:pPr marL="285750" indent="-285750">
              <a:buFont typeface="Arial" panose="020B0604020202020204" pitchFamily="34" charset="0"/>
              <a:buChar char="•"/>
            </a:pPr>
            <a:endParaRPr lang="en-US">
              <a:latin typeface="Roboto" panose="02000000000000000000" pitchFamily="2" charset="0"/>
            </a:endParaRPr>
          </a:p>
          <a:p>
            <a:endParaRPr lang="en-US">
              <a:latin typeface="Roboto" panose="02000000000000000000" pitchFamily="2" charset="0"/>
            </a:endParaRPr>
          </a:p>
          <a:p>
            <a:pPr marL="285750" indent="-285750">
              <a:buFont typeface="Arial" panose="020B0604020202020204" pitchFamily="34" charset="0"/>
              <a:buChar char="•"/>
            </a:pPr>
            <a:r>
              <a:rPr lang="en-US">
                <a:latin typeface="Roboto" panose="02000000000000000000" pitchFamily="2" charset="0"/>
              </a:rPr>
              <a:t>For the backpropagation, matters are a bit trickier, especially when we compute the gradients with regard to the parameters       of the objective function L. By the chain rule:</a:t>
            </a:r>
          </a:p>
          <a:p>
            <a:pPr marL="285750" indent="-285750">
              <a:buFont typeface="Arial" panose="020B0604020202020204" pitchFamily="34" charset="0"/>
              <a:buChar char="•"/>
            </a:pPr>
            <a:endParaRPr lang="en-US" b="0" i="0">
              <a:effectLst/>
              <a:latin typeface="Roboto" panose="02000000000000000000" pitchFamily="2" charset="0"/>
            </a:endParaRPr>
          </a:p>
          <a:p>
            <a:pPr lvl="1"/>
            <a:r>
              <a:rPr lang="en-US">
                <a:latin typeface="Roboto" panose="02000000000000000000" pitchFamily="2" charset="0"/>
              </a:rPr>
              <a:t>		</a:t>
            </a:r>
            <a:endParaRPr lang="en-US" b="0" i="0">
              <a:effectLst/>
              <a:latin typeface="Roboto" panose="02000000000000000000" pitchFamily="2" charset="0"/>
            </a:endParaRPr>
          </a:p>
          <a:p>
            <a:r>
              <a:rPr lang="en-US">
                <a:latin typeface="Roboto" panose="02000000000000000000" pitchFamily="2" charset="0"/>
              </a:rPr>
              <a:t>	</a:t>
            </a:r>
            <a:endParaRPr lang="en-US" b="0" i="0">
              <a:effectLst/>
              <a:latin typeface="Roboto" panose="02000000000000000000" pitchFamily="2" charset="0"/>
            </a:endParaRPr>
          </a:p>
          <a:p>
            <a:endParaRPr lang="en-US"/>
          </a:p>
        </p:txBody>
      </p:sp>
      <p:graphicFrame>
        <p:nvGraphicFramePr>
          <p:cNvPr id="25" name="Đối tượng 24">
            <a:extLst>
              <a:ext uri="{FF2B5EF4-FFF2-40B4-BE49-F238E27FC236}">
                <a16:creationId xmlns:a16="http://schemas.microsoft.com/office/drawing/2014/main" id="{1FA8ACB6-E214-44EC-A6B1-177306C15DDB}"/>
              </a:ext>
            </a:extLst>
          </p:cNvPr>
          <p:cNvGraphicFramePr>
            <a:graphicFrameLocks noChangeAspect="1"/>
          </p:cNvGraphicFramePr>
          <p:nvPr>
            <p:extLst>
              <p:ext uri="{D42A27DB-BD31-4B8C-83A1-F6EECF244321}">
                <p14:modId xmlns:p14="http://schemas.microsoft.com/office/powerpoint/2010/main" val="3155645186"/>
              </p:ext>
            </p:extLst>
          </p:nvPr>
        </p:nvGraphicFramePr>
        <p:xfrm>
          <a:off x="2624488" y="1279850"/>
          <a:ext cx="2420908" cy="274065"/>
        </p:xfrm>
        <a:graphic>
          <a:graphicData uri="http://schemas.openxmlformats.org/presentationml/2006/ole">
            <mc:AlternateContent xmlns:mc="http://schemas.openxmlformats.org/markup-compatibility/2006">
              <mc:Choice xmlns:v="urn:schemas-microsoft-com:vml" Requires="v">
                <p:oleObj spid="_x0000_s6174" name="Equation" r:id="rId12" imgW="2019240" imgH="228600" progId="Equation.DSMT4">
                  <p:embed/>
                </p:oleObj>
              </mc:Choice>
              <mc:Fallback>
                <p:oleObj name="Equation" r:id="rId12" imgW="2019240" imgH="228600" progId="Equation.DSMT4">
                  <p:embed/>
                  <p:pic>
                    <p:nvPicPr>
                      <p:cNvPr id="25" name="Đối tượng 24">
                        <a:extLst>
                          <a:ext uri="{FF2B5EF4-FFF2-40B4-BE49-F238E27FC236}">
                            <a16:creationId xmlns:a16="http://schemas.microsoft.com/office/drawing/2014/main" id="{1FA8ACB6-E214-44EC-A6B1-177306C15DDB}"/>
                          </a:ext>
                        </a:extLst>
                      </p:cNvPr>
                      <p:cNvPicPr/>
                      <p:nvPr/>
                    </p:nvPicPr>
                    <p:blipFill>
                      <a:blip r:embed="rId13"/>
                      <a:stretch>
                        <a:fillRect/>
                      </a:stretch>
                    </p:blipFill>
                    <p:spPr>
                      <a:xfrm>
                        <a:off x="2624488" y="1279850"/>
                        <a:ext cx="2420908" cy="274065"/>
                      </a:xfrm>
                      <a:prstGeom prst="rect">
                        <a:avLst/>
                      </a:prstGeom>
                    </p:spPr>
                  </p:pic>
                </p:oleObj>
              </mc:Fallback>
            </mc:AlternateContent>
          </a:graphicData>
        </a:graphic>
      </p:graphicFrame>
      <p:graphicFrame>
        <p:nvGraphicFramePr>
          <p:cNvPr id="27" name="Đối tượng 26">
            <a:extLst>
              <a:ext uri="{FF2B5EF4-FFF2-40B4-BE49-F238E27FC236}">
                <a16:creationId xmlns:a16="http://schemas.microsoft.com/office/drawing/2014/main" id="{885F94E9-5341-4EC0-9B3B-7B63E98D2026}"/>
              </a:ext>
            </a:extLst>
          </p:cNvPr>
          <p:cNvGraphicFramePr>
            <a:graphicFrameLocks noChangeAspect="1"/>
          </p:cNvGraphicFramePr>
          <p:nvPr>
            <p:extLst>
              <p:ext uri="{D42A27DB-BD31-4B8C-83A1-F6EECF244321}">
                <p14:modId xmlns:p14="http://schemas.microsoft.com/office/powerpoint/2010/main" val="1902012838"/>
              </p:ext>
            </p:extLst>
          </p:nvPr>
        </p:nvGraphicFramePr>
        <p:xfrm>
          <a:off x="4913561" y="2480898"/>
          <a:ext cx="914400" cy="198438"/>
        </p:xfrm>
        <a:graphic>
          <a:graphicData uri="http://schemas.openxmlformats.org/presentationml/2006/ole">
            <mc:AlternateContent xmlns:mc="http://schemas.openxmlformats.org/markup-compatibility/2006">
              <mc:Choice xmlns:v="urn:schemas-microsoft-com:vml" Requires="v">
                <p:oleObj spid="_x0000_s6175" name="Equation" r:id="rId14" imgW="914400" imgH="198720" progId="Equation.DSMT4">
                  <p:embed/>
                </p:oleObj>
              </mc:Choice>
              <mc:Fallback>
                <p:oleObj name="Equation" r:id="rId14" imgW="914400" imgH="198720" progId="Equation.DSMT4">
                  <p:embed/>
                  <p:pic>
                    <p:nvPicPr>
                      <p:cNvPr id="27" name="Đối tượng 26">
                        <a:extLst>
                          <a:ext uri="{FF2B5EF4-FFF2-40B4-BE49-F238E27FC236}">
                            <a16:creationId xmlns:a16="http://schemas.microsoft.com/office/drawing/2014/main" id="{885F94E9-5341-4EC0-9B3B-7B63E98D2026}"/>
                          </a:ext>
                        </a:extLst>
                      </p:cNvPr>
                      <p:cNvPicPr/>
                      <p:nvPr/>
                    </p:nvPicPr>
                    <p:blipFill>
                      <a:blip r:embed="rId15"/>
                      <a:stretch>
                        <a:fillRect/>
                      </a:stretch>
                    </p:blipFill>
                    <p:spPr>
                      <a:xfrm>
                        <a:off x="4913561" y="2480898"/>
                        <a:ext cx="914400" cy="198438"/>
                      </a:xfrm>
                      <a:prstGeom prst="rect">
                        <a:avLst/>
                      </a:prstGeom>
                    </p:spPr>
                  </p:pic>
                </p:oleObj>
              </mc:Fallback>
            </mc:AlternateContent>
          </a:graphicData>
        </a:graphic>
      </p:graphicFrame>
      <p:graphicFrame>
        <p:nvGraphicFramePr>
          <p:cNvPr id="28" name="Đối tượng 27">
            <a:extLst>
              <a:ext uri="{FF2B5EF4-FFF2-40B4-BE49-F238E27FC236}">
                <a16:creationId xmlns:a16="http://schemas.microsoft.com/office/drawing/2014/main" id="{294EF9A3-DD0A-4B78-AC8A-CE349C6BBA4F}"/>
              </a:ext>
            </a:extLst>
          </p:cNvPr>
          <p:cNvGraphicFramePr>
            <a:graphicFrameLocks noChangeAspect="1"/>
          </p:cNvGraphicFramePr>
          <p:nvPr>
            <p:extLst>
              <p:ext uri="{D42A27DB-BD31-4B8C-83A1-F6EECF244321}">
                <p14:modId xmlns:p14="http://schemas.microsoft.com/office/powerpoint/2010/main" val="3618483906"/>
              </p:ext>
            </p:extLst>
          </p:nvPr>
        </p:nvGraphicFramePr>
        <p:xfrm>
          <a:off x="3280892" y="1590525"/>
          <a:ext cx="2274892" cy="264181"/>
        </p:xfrm>
        <a:graphic>
          <a:graphicData uri="http://schemas.openxmlformats.org/presentationml/2006/ole">
            <mc:AlternateContent xmlns:mc="http://schemas.openxmlformats.org/markup-compatibility/2006">
              <mc:Choice xmlns:v="urn:schemas-microsoft-com:vml" Requires="v">
                <p:oleObj spid="_x0000_s6176" name="Equation" r:id="rId16" imgW="1968480" imgH="228600" progId="Equation.DSMT4">
                  <p:embed/>
                </p:oleObj>
              </mc:Choice>
              <mc:Fallback>
                <p:oleObj name="Equation" r:id="rId16" imgW="1968480" imgH="228600" progId="Equation.DSMT4">
                  <p:embed/>
                  <p:pic>
                    <p:nvPicPr>
                      <p:cNvPr id="28" name="Đối tượng 27">
                        <a:extLst>
                          <a:ext uri="{FF2B5EF4-FFF2-40B4-BE49-F238E27FC236}">
                            <a16:creationId xmlns:a16="http://schemas.microsoft.com/office/drawing/2014/main" id="{294EF9A3-DD0A-4B78-AC8A-CE349C6BBA4F}"/>
                          </a:ext>
                        </a:extLst>
                      </p:cNvPr>
                      <p:cNvPicPr/>
                      <p:nvPr/>
                    </p:nvPicPr>
                    <p:blipFill>
                      <a:blip r:embed="rId17"/>
                      <a:stretch>
                        <a:fillRect/>
                      </a:stretch>
                    </p:blipFill>
                    <p:spPr>
                      <a:xfrm>
                        <a:off x="3280892" y="1590525"/>
                        <a:ext cx="2274892" cy="264181"/>
                      </a:xfrm>
                      <a:prstGeom prst="rect">
                        <a:avLst/>
                      </a:prstGeom>
                    </p:spPr>
                  </p:pic>
                </p:oleObj>
              </mc:Fallback>
            </mc:AlternateContent>
          </a:graphicData>
        </a:graphic>
      </p:graphicFrame>
      <p:graphicFrame>
        <p:nvGraphicFramePr>
          <p:cNvPr id="29" name="Đối tượng 28">
            <a:extLst>
              <a:ext uri="{FF2B5EF4-FFF2-40B4-BE49-F238E27FC236}">
                <a16:creationId xmlns:a16="http://schemas.microsoft.com/office/drawing/2014/main" id="{23A0DFCE-A6C4-4F47-B11A-FAAFFD441922}"/>
              </a:ext>
            </a:extLst>
          </p:cNvPr>
          <p:cNvGraphicFramePr>
            <a:graphicFrameLocks noChangeAspect="1"/>
          </p:cNvGraphicFramePr>
          <p:nvPr>
            <p:extLst>
              <p:ext uri="{D42A27DB-BD31-4B8C-83A1-F6EECF244321}">
                <p14:modId xmlns:p14="http://schemas.microsoft.com/office/powerpoint/2010/main" val="2109633353"/>
              </p:ext>
            </p:extLst>
          </p:nvPr>
        </p:nvGraphicFramePr>
        <p:xfrm>
          <a:off x="4913561" y="2480898"/>
          <a:ext cx="914400" cy="198438"/>
        </p:xfrm>
        <a:graphic>
          <a:graphicData uri="http://schemas.openxmlformats.org/presentationml/2006/ole">
            <mc:AlternateContent xmlns:mc="http://schemas.openxmlformats.org/markup-compatibility/2006">
              <mc:Choice xmlns:v="urn:schemas-microsoft-com:vml" Requires="v">
                <p:oleObj spid="_x0000_s6177" name="Equation" r:id="rId18" imgW="914400" imgH="198720" progId="Equation.DSMT4">
                  <p:embed/>
                </p:oleObj>
              </mc:Choice>
              <mc:Fallback>
                <p:oleObj name="Equation" r:id="rId18" imgW="914400" imgH="198720" progId="Equation.DSMT4">
                  <p:embed/>
                  <p:pic>
                    <p:nvPicPr>
                      <p:cNvPr id="29" name="Đối tượng 28">
                        <a:extLst>
                          <a:ext uri="{FF2B5EF4-FFF2-40B4-BE49-F238E27FC236}">
                            <a16:creationId xmlns:a16="http://schemas.microsoft.com/office/drawing/2014/main" id="{23A0DFCE-A6C4-4F47-B11A-FAAFFD441922}"/>
                          </a:ext>
                        </a:extLst>
                      </p:cNvPr>
                      <p:cNvPicPr/>
                      <p:nvPr/>
                    </p:nvPicPr>
                    <p:blipFill>
                      <a:blip r:embed="rId15"/>
                      <a:stretch>
                        <a:fillRect/>
                      </a:stretch>
                    </p:blipFill>
                    <p:spPr>
                      <a:xfrm>
                        <a:off x="4913561" y="2480898"/>
                        <a:ext cx="914400" cy="198438"/>
                      </a:xfrm>
                      <a:prstGeom prst="rect">
                        <a:avLst/>
                      </a:prstGeom>
                    </p:spPr>
                  </p:pic>
                </p:oleObj>
              </mc:Fallback>
            </mc:AlternateContent>
          </a:graphicData>
        </a:graphic>
      </p:graphicFrame>
      <p:graphicFrame>
        <p:nvGraphicFramePr>
          <p:cNvPr id="30" name="Đối tượng 29">
            <a:extLst>
              <a:ext uri="{FF2B5EF4-FFF2-40B4-BE49-F238E27FC236}">
                <a16:creationId xmlns:a16="http://schemas.microsoft.com/office/drawing/2014/main" id="{14424EC2-E7D9-46E6-BB55-004A942D00C6}"/>
              </a:ext>
            </a:extLst>
          </p:cNvPr>
          <p:cNvGraphicFramePr>
            <a:graphicFrameLocks noChangeAspect="1"/>
          </p:cNvGraphicFramePr>
          <p:nvPr>
            <p:extLst>
              <p:ext uri="{D42A27DB-BD31-4B8C-83A1-F6EECF244321}">
                <p14:modId xmlns:p14="http://schemas.microsoft.com/office/powerpoint/2010/main" val="548267171"/>
              </p:ext>
            </p:extLst>
          </p:nvPr>
        </p:nvGraphicFramePr>
        <p:xfrm>
          <a:off x="4913561" y="2480898"/>
          <a:ext cx="914400" cy="198438"/>
        </p:xfrm>
        <a:graphic>
          <a:graphicData uri="http://schemas.openxmlformats.org/presentationml/2006/ole">
            <mc:AlternateContent xmlns:mc="http://schemas.openxmlformats.org/markup-compatibility/2006">
              <mc:Choice xmlns:v="urn:schemas-microsoft-com:vml" Requires="v">
                <p:oleObj spid="_x0000_s6178" name="Equation" r:id="rId19" imgW="914400" imgH="198720" progId="Equation.DSMT4">
                  <p:embed/>
                </p:oleObj>
              </mc:Choice>
              <mc:Fallback>
                <p:oleObj name="Equation" r:id="rId19" imgW="914400" imgH="198720" progId="Equation.DSMT4">
                  <p:embed/>
                  <p:pic>
                    <p:nvPicPr>
                      <p:cNvPr id="30" name="Đối tượng 29">
                        <a:extLst>
                          <a:ext uri="{FF2B5EF4-FFF2-40B4-BE49-F238E27FC236}">
                            <a16:creationId xmlns:a16="http://schemas.microsoft.com/office/drawing/2014/main" id="{14424EC2-E7D9-46E6-BB55-004A942D00C6}"/>
                          </a:ext>
                        </a:extLst>
                      </p:cNvPr>
                      <p:cNvPicPr/>
                      <p:nvPr/>
                    </p:nvPicPr>
                    <p:blipFill>
                      <a:blip r:embed="rId15"/>
                      <a:stretch>
                        <a:fillRect/>
                      </a:stretch>
                    </p:blipFill>
                    <p:spPr>
                      <a:xfrm>
                        <a:off x="4913561" y="2480898"/>
                        <a:ext cx="914400" cy="198438"/>
                      </a:xfrm>
                      <a:prstGeom prst="rect">
                        <a:avLst/>
                      </a:prstGeom>
                    </p:spPr>
                  </p:pic>
                </p:oleObj>
              </mc:Fallback>
            </mc:AlternateContent>
          </a:graphicData>
        </a:graphic>
      </p:graphicFrame>
      <p:graphicFrame>
        <p:nvGraphicFramePr>
          <p:cNvPr id="33" name="Đối tượng 32">
            <a:extLst>
              <a:ext uri="{FF2B5EF4-FFF2-40B4-BE49-F238E27FC236}">
                <a16:creationId xmlns:a16="http://schemas.microsoft.com/office/drawing/2014/main" id="{1B9812ED-6786-447F-93F4-A2DFE0FE32F2}"/>
              </a:ext>
            </a:extLst>
          </p:cNvPr>
          <p:cNvGraphicFramePr>
            <a:graphicFrameLocks noChangeAspect="1"/>
          </p:cNvGraphicFramePr>
          <p:nvPr>
            <p:extLst>
              <p:ext uri="{D42A27DB-BD31-4B8C-83A1-F6EECF244321}">
                <p14:modId xmlns:p14="http://schemas.microsoft.com/office/powerpoint/2010/main" val="4089696134"/>
              </p:ext>
            </p:extLst>
          </p:nvPr>
        </p:nvGraphicFramePr>
        <p:xfrm>
          <a:off x="4913561" y="2480898"/>
          <a:ext cx="914400" cy="198438"/>
        </p:xfrm>
        <a:graphic>
          <a:graphicData uri="http://schemas.openxmlformats.org/presentationml/2006/ole">
            <mc:AlternateContent xmlns:mc="http://schemas.openxmlformats.org/markup-compatibility/2006">
              <mc:Choice xmlns:v="urn:schemas-microsoft-com:vml" Requires="v">
                <p:oleObj spid="_x0000_s6179" name="Equation" r:id="rId20" imgW="914400" imgH="198720" progId="Equation.DSMT4">
                  <p:embed/>
                </p:oleObj>
              </mc:Choice>
              <mc:Fallback>
                <p:oleObj name="Equation" r:id="rId20" imgW="914400" imgH="198720" progId="Equation.DSMT4">
                  <p:embed/>
                  <p:pic>
                    <p:nvPicPr>
                      <p:cNvPr id="33" name="Đối tượng 32">
                        <a:extLst>
                          <a:ext uri="{FF2B5EF4-FFF2-40B4-BE49-F238E27FC236}">
                            <a16:creationId xmlns:a16="http://schemas.microsoft.com/office/drawing/2014/main" id="{1B9812ED-6786-447F-93F4-A2DFE0FE32F2}"/>
                          </a:ext>
                        </a:extLst>
                      </p:cNvPr>
                      <p:cNvPicPr/>
                      <p:nvPr/>
                    </p:nvPicPr>
                    <p:blipFill>
                      <a:blip r:embed="rId15"/>
                      <a:stretch>
                        <a:fillRect/>
                      </a:stretch>
                    </p:blipFill>
                    <p:spPr>
                      <a:xfrm>
                        <a:off x="4913561" y="2480898"/>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DFE21760-FEC2-48CE-A1E5-B89A92A11D9E}"/>
              </a:ext>
            </a:extLst>
          </p:cNvPr>
          <p:cNvGraphicFramePr>
            <a:graphicFrameLocks noChangeAspect="1"/>
          </p:cNvGraphicFramePr>
          <p:nvPr>
            <p:extLst>
              <p:ext uri="{D42A27DB-BD31-4B8C-83A1-F6EECF244321}">
                <p14:modId xmlns:p14="http://schemas.microsoft.com/office/powerpoint/2010/main" val="1915351661"/>
              </p:ext>
            </p:extLst>
          </p:nvPr>
        </p:nvGraphicFramePr>
        <p:xfrm>
          <a:off x="4913561" y="2480898"/>
          <a:ext cx="914400" cy="198438"/>
        </p:xfrm>
        <a:graphic>
          <a:graphicData uri="http://schemas.openxmlformats.org/presentationml/2006/ole">
            <mc:AlternateContent xmlns:mc="http://schemas.openxmlformats.org/markup-compatibility/2006">
              <mc:Choice xmlns:v="urn:schemas-microsoft-com:vml" Requires="v">
                <p:oleObj spid="_x0000_s6180" name="Equation" r:id="rId21" imgW="914400" imgH="198720" progId="Equation.DSMT4">
                  <p:embed/>
                </p:oleObj>
              </mc:Choice>
              <mc:Fallback>
                <p:oleObj name="Equation" r:id="rId21" imgW="914400" imgH="198720" progId="Equation.DSMT4">
                  <p:embed/>
                  <p:pic>
                    <p:nvPicPr>
                      <p:cNvPr id="3" name="Đối tượng 2">
                        <a:extLst>
                          <a:ext uri="{FF2B5EF4-FFF2-40B4-BE49-F238E27FC236}">
                            <a16:creationId xmlns:a16="http://schemas.microsoft.com/office/drawing/2014/main" id="{DFE21760-FEC2-48CE-A1E5-B89A92A11D9E}"/>
                          </a:ext>
                        </a:extLst>
                      </p:cNvPr>
                      <p:cNvPicPr/>
                      <p:nvPr/>
                    </p:nvPicPr>
                    <p:blipFill>
                      <a:blip r:embed="rId15"/>
                      <a:stretch>
                        <a:fillRect/>
                      </a:stretch>
                    </p:blipFill>
                    <p:spPr>
                      <a:xfrm>
                        <a:off x="4913561" y="2480898"/>
                        <a:ext cx="914400" cy="198438"/>
                      </a:xfrm>
                      <a:prstGeom prst="rect">
                        <a:avLst/>
                      </a:prstGeom>
                    </p:spPr>
                  </p:pic>
                </p:oleObj>
              </mc:Fallback>
            </mc:AlternateContent>
          </a:graphicData>
        </a:graphic>
      </p:graphicFrame>
      <p:graphicFrame>
        <p:nvGraphicFramePr>
          <p:cNvPr id="4" name="Đối tượng 3">
            <a:extLst>
              <a:ext uri="{FF2B5EF4-FFF2-40B4-BE49-F238E27FC236}">
                <a16:creationId xmlns:a16="http://schemas.microsoft.com/office/drawing/2014/main" id="{7CEB1DCF-2BA8-4F11-9AD8-E02CDF85DAB1}"/>
              </a:ext>
            </a:extLst>
          </p:cNvPr>
          <p:cNvGraphicFramePr>
            <a:graphicFrameLocks noChangeAspect="1"/>
          </p:cNvGraphicFramePr>
          <p:nvPr>
            <p:extLst>
              <p:ext uri="{D42A27DB-BD31-4B8C-83A1-F6EECF244321}">
                <p14:modId xmlns:p14="http://schemas.microsoft.com/office/powerpoint/2010/main" val="628226039"/>
              </p:ext>
            </p:extLst>
          </p:nvPr>
        </p:nvGraphicFramePr>
        <p:xfrm>
          <a:off x="4913561" y="2480898"/>
          <a:ext cx="914400" cy="198438"/>
        </p:xfrm>
        <a:graphic>
          <a:graphicData uri="http://schemas.openxmlformats.org/presentationml/2006/ole">
            <mc:AlternateContent xmlns:mc="http://schemas.openxmlformats.org/markup-compatibility/2006">
              <mc:Choice xmlns:v="urn:schemas-microsoft-com:vml" Requires="v">
                <p:oleObj spid="_x0000_s6181" name="Equation" r:id="rId22" imgW="914400" imgH="198720" progId="Equation.DSMT4">
                  <p:embed/>
                </p:oleObj>
              </mc:Choice>
              <mc:Fallback>
                <p:oleObj name="Equation" r:id="rId22" imgW="914400" imgH="198720" progId="Equation.DSMT4">
                  <p:embed/>
                  <p:pic>
                    <p:nvPicPr>
                      <p:cNvPr id="4" name="Đối tượng 3">
                        <a:extLst>
                          <a:ext uri="{FF2B5EF4-FFF2-40B4-BE49-F238E27FC236}">
                            <a16:creationId xmlns:a16="http://schemas.microsoft.com/office/drawing/2014/main" id="{7CEB1DCF-2BA8-4F11-9AD8-E02CDF85DAB1}"/>
                          </a:ext>
                        </a:extLst>
                      </p:cNvPr>
                      <p:cNvPicPr/>
                      <p:nvPr/>
                    </p:nvPicPr>
                    <p:blipFill>
                      <a:blip r:embed="rId15"/>
                      <a:stretch>
                        <a:fillRect/>
                      </a:stretch>
                    </p:blipFill>
                    <p:spPr>
                      <a:xfrm>
                        <a:off x="4913561" y="2480898"/>
                        <a:ext cx="914400" cy="198438"/>
                      </a:xfrm>
                      <a:prstGeom prst="rect">
                        <a:avLst/>
                      </a:prstGeom>
                    </p:spPr>
                  </p:pic>
                </p:oleObj>
              </mc:Fallback>
            </mc:AlternateContent>
          </a:graphicData>
        </a:graphic>
      </p:graphicFrame>
      <p:pic>
        <p:nvPicPr>
          <p:cNvPr id="1026" name="Picture 2">
            <a:extLst>
              <a:ext uri="{FF2B5EF4-FFF2-40B4-BE49-F238E27FC236}">
                <a16:creationId xmlns:a16="http://schemas.microsoft.com/office/drawing/2014/main" id="{DA799823-0457-4ECB-86E7-4A98D6CB6E8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42670" y="2060520"/>
            <a:ext cx="704850" cy="180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7E52E57-BE65-478A-8084-5B92F1B499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51790" y="2344373"/>
            <a:ext cx="161925" cy="1333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B74340-5C9E-40A2-8739-39893F86866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09442" y="2329697"/>
            <a:ext cx="171450" cy="142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DB386E4-6077-4B91-8038-9C387C091C7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19130" y="2521369"/>
            <a:ext cx="4086225"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a:extLst>
              <a:ext uri="{FF2B5EF4-FFF2-40B4-BE49-F238E27FC236}">
                <a16:creationId xmlns:a16="http://schemas.microsoft.com/office/drawing/2014/main" id="{272A72C6-E11A-4904-A26E-F965EDF477CB}"/>
              </a:ext>
            </a:extLst>
          </p:cNvPr>
          <p:cNvSpPr>
            <a:spLocks noChangeAspect="1" noChangeArrowheads="1"/>
          </p:cNvSpPr>
          <p:nvPr/>
        </p:nvSpPr>
        <p:spPr bwMode="auto">
          <a:xfrm>
            <a:off x="4557961" y="22586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a:extLst>
              <a:ext uri="{FF2B5EF4-FFF2-40B4-BE49-F238E27FC236}">
                <a16:creationId xmlns:a16="http://schemas.microsoft.com/office/drawing/2014/main" id="{E5975BFB-993E-4BB2-8486-9237033A304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34942" y="3393690"/>
            <a:ext cx="200025" cy="133350"/>
          </a:xfrm>
          <a:prstGeom prst="rect">
            <a:avLst/>
          </a:prstGeom>
          <a:noFill/>
          <a:extLst>
            <a:ext uri="{909E8E84-426E-40DD-AFC4-6F175D3DCCD1}">
              <a14:hiddenFill xmlns:a14="http://schemas.microsoft.com/office/drawing/2010/main">
                <a:solidFill>
                  <a:srgbClr val="FFFFFF"/>
                </a:solidFill>
              </a14:hiddenFill>
            </a:ext>
          </a:extLst>
        </p:spPr>
      </p:pic>
      <p:pic>
        <p:nvPicPr>
          <p:cNvPr id="8" name="Hình ảnh 7">
            <a:extLst>
              <a:ext uri="{FF2B5EF4-FFF2-40B4-BE49-F238E27FC236}">
                <a16:creationId xmlns:a16="http://schemas.microsoft.com/office/drawing/2014/main" id="{D725D352-66C6-4478-B450-9355FEF55B06}"/>
              </a:ext>
            </a:extLst>
          </p:cNvPr>
          <p:cNvPicPr>
            <a:picLocks noChangeAspect="1"/>
          </p:cNvPicPr>
          <p:nvPr/>
        </p:nvPicPr>
        <p:blipFill>
          <a:blip r:embed="rId28"/>
          <a:stretch>
            <a:fillRect/>
          </a:stretch>
        </p:blipFill>
        <p:spPr>
          <a:xfrm>
            <a:off x="2624488" y="3535375"/>
            <a:ext cx="3185130" cy="1125733"/>
          </a:xfrm>
          <a:prstGeom prst="rect">
            <a:avLst/>
          </a:prstGeom>
        </p:spPr>
      </p:pic>
    </p:spTree>
    <p:extLst>
      <p:ext uri="{BB962C8B-B14F-4D97-AF65-F5344CB8AC3E}">
        <p14:creationId xmlns:p14="http://schemas.microsoft.com/office/powerpoint/2010/main" val="2124308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par>
                                <p:cTn id="8" presetID="2" presetClass="entr" presetSubtype="4" fill="hold" grpId="0" nodeType="withEffect" nodePh="1">
                                  <p:stCondLst>
                                    <p:cond delay="0"/>
                                  </p:stCondLst>
                                  <p:endCondLst>
                                    <p:cond evt="begin" delay="0">
                                      <p:tn val="8"/>
                                    </p:cond>
                                  </p:end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5"/>
          <p:cNvGrpSpPr/>
          <p:nvPr/>
        </p:nvGrpSpPr>
        <p:grpSpPr>
          <a:xfrm>
            <a:off x="4432377" y="1048825"/>
            <a:ext cx="225450" cy="226451"/>
            <a:chOff x="2600577" y="-942975"/>
            <a:chExt cx="225450" cy="226451"/>
          </a:xfrm>
        </p:grpSpPr>
        <p:sp>
          <p:nvSpPr>
            <p:cNvPr id="650" name="Google Shape;65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4705515" y="4448925"/>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245797" y="128116"/>
            <a:ext cx="8592818"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Backpropagation Through Time in detail</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Hộp Văn bản 2">
            <a:extLst>
              <a:ext uri="{FF2B5EF4-FFF2-40B4-BE49-F238E27FC236}">
                <a16:creationId xmlns:a16="http://schemas.microsoft.com/office/drawing/2014/main" id="{0E614ED3-412B-487E-BE4A-6452A839A2C1}"/>
              </a:ext>
            </a:extLst>
          </p:cNvPr>
          <p:cNvSpPr txBox="1"/>
          <p:nvPr/>
        </p:nvSpPr>
        <p:spPr>
          <a:xfrm>
            <a:off x="496760" y="929747"/>
            <a:ext cx="8004224" cy="3108543"/>
          </a:xfrm>
          <a:prstGeom prst="rect">
            <a:avLst/>
          </a:prstGeom>
          <a:noFill/>
        </p:spPr>
        <p:txBody>
          <a:bodyPr wrap="square" rtlCol="0">
            <a:spAutoFit/>
          </a:bodyPr>
          <a:lstStyle/>
          <a:p>
            <a:pPr marL="285750" indent="-285750">
              <a:buFont typeface="Wingdings" panose="05000000000000000000" pitchFamily="2" charset="2"/>
              <a:buChar char="§"/>
            </a:pPr>
            <a:r>
              <a:rPr lang="en-US" b="0" i="0">
                <a:effectLst/>
                <a:latin typeface="Roboto" panose="02000000000000000000" pitchFamily="2" charset="0"/>
              </a:rPr>
              <a:t>We will show how to compute the gradients of the objective function with respect to all the decomposed model parameters.</a:t>
            </a:r>
            <a:endParaRPr lang="en-US"/>
          </a:p>
          <a:p>
            <a:pPr marL="285750" indent="-285750">
              <a:buFont typeface="Wingdings" panose="05000000000000000000" pitchFamily="2" charset="2"/>
              <a:buChar char="§"/>
            </a:pPr>
            <a:r>
              <a:rPr lang="en-US"/>
              <a:t> The hidden state             and the output               are computed as</a:t>
            </a:r>
          </a:p>
          <a:p>
            <a:endParaRPr lang="en-US"/>
          </a:p>
          <a:p>
            <a:endParaRPr lang="en-US"/>
          </a:p>
          <a:p>
            <a:endParaRPr lang="en-US"/>
          </a:p>
          <a:p>
            <a:endParaRPr lang="en-US"/>
          </a:p>
          <a:p>
            <a:endParaRPr lang="en-US"/>
          </a:p>
          <a:p>
            <a:r>
              <a:rPr lang="en-US"/>
              <a:t>Where                 ,                 ,                   are the weight parameters. Denote              the loss at time step t. Our objective function, the loss over    time steps from the beginning of the sequence is thus:</a:t>
            </a:r>
          </a:p>
          <a:p>
            <a:endParaRPr lang="en-US"/>
          </a:p>
          <a:p>
            <a:endParaRPr lang="en-US"/>
          </a:p>
          <a:p>
            <a:r>
              <a:rPr lang="en-US"/>
              <a:t>         </a:t>
            </a:r>
          </a:p>
        </p:txBody>
      </p:sp>
      <p:graphicFrame>
        <p:nvGraphicFramePr>
          <p:cNvPr id="8" name="Đối tượng 7">
            <a:extLst>
              <a:ext uri="{FF2B5EF4-FFF2-40B4-BE49-F238E27FC236}">
                <a16:creationId xmlns:a16="http://schemas.microsoft.com/office/drawing/2014/main" id="{6EF48DE2-D974-48B3-B957-FA9FF027CB08}"/>
              </a:ext>
            </a:extLst>
          </p:cNvPr>
          <p:cNvGraphicFramePr>
            <a:graphicFrameLocks noChangeAspect="1"/>
          </p:cNvGraphicFramePr>
          <p:nvPr>
            <p:extLst>
              <p:ext uri="{D42A27DB-BD31-4B8C-83A1-F6EECF244321}">
                <p14:modId xmlns:p14="http://schemas.microsoft.com/office/powerpoint/2010/main" val="1940291577"/>
              </p:ext>
            </p:extLst>
          </p:nvPr>
        </p:nvGraphicFramePr>
        <p:xfrm>
          <a:off x="4108821" y="1335499"/>
          <a:ext cx="665984" cy="332992"/>
        </p:xfrm>
        <a:graphic>
          <a:graphicData uri="http://schemas.openxmlformats.org/presentationml/2006/ole">
            <mc:AlternateContent xmlns:mc="http://schemas.openxmlformats.org/markup-compatibility/2006">
              <mc:Choice xmlns:v="urn:schemas-microsoft-com:vml" Requires="v">
                <p:oleObj spid="_x0000_s7190" name="Equation" r:id="rId4" imgW="482400" imgH="241200" progId="Equation.DSMT4">
                  <p:embed/>
                </p:oleObj>
              </mc:Choice>
              <mc:Fallback>
                <p:oleObj name="Equation" r:id="rId4" imgW="482400" imgH="241200" progId="Equation.DSMT4">
                  <p:embed/>
                  <p:pic>
                    <p:nvPicPr>
                      <p:cNvPr id="8" name="Đối tượng 7">
                        <a:extLst>
                          <a:ext uri="{FF2B5EF4-FFF2-40B4-BE49-F238E27FC236}">
                            <a16:creationId xmlns:a16="http://schemas.microsoft.com/office/drawing/2014/main" id="{6EF48DE2-D974-48B3-B957-FA9FF027CB08}"/>
                          </a:ext>
                        </a:extLst>
                      </p:cNvPr>
                      <p:cNvPicPr/>
                      <p:nvPr/>
                    </p:nvPicPr>
                    <p:blipFill>
                      <a:blip r:embed="rId5"/>
                      <a:stretch>
                        <a:fillRect/>
                      </a:stretch>
                    </p:blipFill>
                    <p:spPr>
                      <a:xfrm>
                        <a:off x="4108821" y="1335499"/>
                        <a:ext cx="665984" cy="332992"/>
                      </a:xfrm>
                      <a:prstGeom prst="rect">
                        <a:avLst/>
                      </a:prstGeom>
                    </p:spPr>
                  </p:pic>
                </p:oleObj>
              </mc:Fallback>
            </mc:AlternateContent>
          </a:graphicData>
        </a:graphic>
      </p:graphicFrame>
      <p:graphicFrame>
        <p:nvGraphicFramePr>
          <p:cNvPr id="9" name="Đối tượng 8">
            <a:extLst>
              <a:ext uri="{FF2B5EF4-FFF2-40B4-BE49-F238E27FC236}">
                <a16:creationId xmlns:a16="http://schemas.microsoft.com/office/drawing/2014/main" id="{86658804-51F8-4063-8B60-457FEC822850}"/>
              </a:ext>
            </a:extLst>
          </p:cNvPr>
          <p:cNvGraphicFramePr>
            <a:graphicFrameLocks noChangeAspect="1"/>
          </p:cNvGraphicFramePr>
          <p:nvPr>
            <p:extLst>
              <p:ext uri="{D42A27DB-BD31-4B8C-83A1-F6EECF244321}">
                <p14:modId xmlns:p14="http://schemas.microsoft.com/office/powerpoint/2010/main" val="2564105319"/>
              </p:ext>
            </p:extLst>
          </p:nvPr>
        </p:nvGraphicFramePr>
        <p:xfrm>
          <a:off x="3179235" y="1700697"/>
          <a:ext cx="2087153" cy="361238"/>
        </p:xfrm>
        <a:graphic>
          <a:graphicData uri="http://schemas.openxmlformats.org/presentationml/2006/ole">
            <mc:AlternateContent xmlns:mc="http://schemas.openxmlformats.org/markup-compatibility/2006">
              <mc:Choice xmlns:v="urn:schemas-microsoft-com:vml" Requires="v">
                <p:oleObj spid="_x0000_s7191" name="Equation" r:id="rId6" imgW="1320480" imgH="228600" progId="Equation.DSMT4">
                  <p:embed/>
                </p:oleObj>
              </mc:Choice>
              <mc:Fallback>
                <p:oleObj name="Equation" r:id="rId6" imgW="1320480" imgH="228600" progId="Equation.DSMT4">
                  <p:embed/>
                  <p:pic>
                    <p:nvPicPr>
                      <p:cNvPr id="9" name="Đối tượng 8">
                        <a:extLst>
                          <a:ext uri="{FF2B5EF4-FFF2-40B4-BE49-F238E27FC236}">
                            <a16:creationId xmlns:a16="http://schemas.microsoft.com/office/drawing/2014/main" id="{86658804-51F8-4063-8B60-457FEC822850}"/>
                          </a:ext>
                        </a:extLst>
                      </p:cNvPr>
                      <p:cNvPicPr/>
                      <p:nvPr/>
                    </p:nvPicPr>
                    <p:blipFill>
                      <a:blip r:embed="rId7"/>
                      <a:stretch>
                        <a:fillRect/>
                      </a:stretch>
                    </p:blipFill>
                    <p:spPr>
                      <a:xfrm>
                        <a:off x="3179235" y="1700697"/>
                        <a:ext cx="2087153" cy="361238"/>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9D3C596C-90F0-4FCE-BD87-925B14C7058B}"/>
              </a:ext>
            </a:extLst>
          </p:cNvPr>
          <p:cNvGraphicFramePr>
            <a:graphicFrameLocks noChangeAspect="1"/>
          </p:cNvGraphicFramePr>
          <p:nvPr>
            <p:extLst>
              <p:ext uri="{D42A27DB-BD31-4B8C-83A1-F6EECF244321}">
                <p14:modId xmlns:p14="http://schemas.microsoft.com/office/powerpoint/2010/main" val="608344013"/>
              </p:ext>
            </p:extLst>
          </p:nvPr>
        </p:nvGraphicFramePr>
        <p:xfrm>
          <a:off x="3179235" y="2120412"/>
          <a:ext cx="1289559" cy="429853"/>
        </p:xfrm>
        <a:graphic>
          <a:graphicData uri="http://schemas.openxmlformats.org/presentationml/2006/ole">
            <mc:AlternateContent xmlns:mc="http://schemas.openxmlformats.org/markup-compatibility/2006">
              <mc:Choice xmlns:v="urn:schemas-microsoft-com:vml" Requires="v">
                <p:oleObj spid="_x0000_s7192" name="Equation" r:id="rId8" imgW="723600" imgH="241200" progId="Equation.DSMT4">
                  <p:embed/>
                </p:oleObj>
              </mc:Choice>
              <mc:Fallback>
                <p:oleObj name="Equation" r:id="rId8" imgW="723600" imgH="241200" progId="Equation.DSMT4">
                  <p:embed/>
                  <p:pic>
                    <p:nvPicPr>
                      <p:cNvPr id="10" name="Đối tượng 9">
                        <a:extLst>
                          <a:ext uri="{FF2B5EF4-FFF2-40B4-BE49-F238E27FC236}">
                            <a16:creationId xmlns:a16="http://schemas.microsoft.com/office/drawing/2014/main" id="{9D3C596C-90F0-4FCE-BD87-925B14C7058B}"/>
                          </a:ext>
                        </a:extLst>
                      </p:cNvPr>
                      <p:cNvPicPr/>
                      <p:nvPr/>
                    </p:nvPicPr>
                    <p:blipFill>
                      <a:blip r:embed="rId9"/>
                      <a:stretch>
                        <a:fillRect/>
                      </a:stretch>
                    </p:blipFill>
                    <p:spPr>
                      <a:xfrm>
                        <a:off x="3179235" y="2120412"/>
                        <a:ext cx="1289559" cy="429853"/>
                      </a:xfrm>
                      <a:prstGeom prst="rect">
                        <a:avLst/>
                      </a:prstGeom>
                    </p:spPr>
                  </p:pic>
                </p:oleObj>
              </mc:Fallback>
            </mc:AlternateContent>
          </a:graphicData>
        </a:graphic>
      </p:graphicFrame>
      <p:graphicFrame>
        <p:nvGraphicFramePr>
          <p:cNvPr id="11" name="Đối tượng 10">
            <a:extLst>
              <a:ext uri="{FF2B5EF4-FFF2-40B4-BE49-F238E27FC236}">
                <a16:creationId xmlns:a16="http://schemas.microsoft.com/office/drawing/2014/main" id="{E96354F8-1862-4035-9B20-CC4744CE2CA2}"/>
              </a:ext>
            </a:extLst>
          </p:cNvPr>
          <p:cNvGraphicFramePr>
            <a:graphicFrameLocks noChangeAspect="1"/>
          </p:cNvGraphicFramePr>
          <p:nvPr>
            <p:extLst>
              <p:ext uri="{D42A27DB-BD31-4B8C-83A1-F6EECF244321}">
                <p14:modId xmlns:p14="http://schemas.microsoft.com/office/powerpoint/2010/main" val="3309099745"/>
              </p:ext>
            </p:extLst>
          </p:nvPr>
        </p:nvGraphicFramePr>
        <p:xfrm>
          <a:off x="1184014" y="2614067"/>
          <a:ext cx="807950" cy="274126"/>
        </p:xfrm>
        <a:graphic>
          <a:graphicData uri="http://schemas.openxmlformats.org/presentationml/2006/ole">
            <mc:AlternateContent xmlns:mc="http://schemas.openxmlformats.org/markup-compatibility/2006">
              <mc:Choice xmlns:v="urn:schemas-microsoft-com:vml" Requires="v">
                <p:oleObj spid="_x0000_s7193" name="Equation" r:id="rId10" imgW="711000" imgH="241200" progId="Equation.DSMT4">
                  <p:embed/>
                </p:oleObj>
              </mc:Choice>
              <mc:Fallback>
                <p:oleObj name="Equation" r:id="rId10" imgW="711000" imgH="241200" progId="Equation.DSMT4">
                  <p:embed/>
                  <p:pic>
                    <p:nvPicPr>
                      <p:cNvPr id="11" name="Đối tượng 10">
                        <a:extLst>
                          <a:ext uri="{FF2B5EF4-FFF2-40B4-BE49-F238E27FC236}">
                            <a16:creationId xmlns:a16="http://schemas.microsoft.com/office/drawing/2014/main" id="{E96354F8-1862-4035-9B20-CC4744CE2CA2}"/>
                          </a:ext>
                        </a:extLst>
                      </p:cNvPr>
                      <p:cNvPicPr/>
                      <p:nvPr/>
                    </p:nvPicPr>
                    <p:blipFill>
                      <a:blip r:embed="rId11"/>
                      <a:stretch>
                        <a:fillRect/>
                      </a:stretch>
                    </p:blipFill>
                    <p:spPr>
                      <a:xfrm>
                        <a:off x="1184014" y="2614067"/>
                        <a:ext cx="807950" cy="274126"/>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B8BCB877-BBA6-4685-BC25-10788C2FE349}"/>
              </a:ext>
            </a:extLst>
          </p:cNvPr>
          <p:cNvGraphicFramePr>
            <a:graphicFrameLocks noChangeAspect="1"/>
          </p:cNvGraphicFramePr>
          <p:nvPr>
            <p:extLst>
              <p:ext uri="{D42A27DB-BD31-4B8C-83A1-F6EECF244321}">
                <p14:modId xmlns:p14="http://schemas.microsoft.com/office/powerpoint/2010/main" val="1853653224"/>
              </p:ext>
            </p:extLst>
          </p:nvPr>
        </p:nvGraphicFramePr>
        <p:xfrm>
          <a:off x="2029129" y="2614067"/>
          <a:ext cx="881248" cy="304431"/>
        </p:xfrm>
        <a:graphic>
          <a:graphicData uri="http://schemas.openxmlformats.org/presentationml/2006/ole">
            <mc:AlternateContent xmlns:mc="http://schemas.openxmlformats.org/markup-compatibility/2006">
              <mc:Choice xmlns:v="urn:schemas-microsoft-com:vml" Requires="v">
                <p:oleObj spid="_x0000_s7194" name="Equation" r:id="rId12" imgW="698400" imgH="241200" progId="Equation.DSMT4">
                  <p:embed/>
                </p:oleObj>
              </mc:Choice>
              <mc:Fallback>
                <p:oleObj name="Equation" r:id="rId12" imgW="698400" imgH="241200" progId="Equation.DSMT4">
                  <p:embed/>
                  <p:pic>
                    <p:nvPicPr>
                      <p:cNvPr id="13" name="Đối tượng 12">
                        <a:extLst>
                          <a:ext uri="{FF2B5EF4-FFF2-40B4-BE49-F238E27FC236}">
                            <a16:creationId xmlns:a16="http://schemas.microsoft.com/office/drawing/2014/main" id="{B8BCB877-BBA6-4685-BC25-10788C2FE349}"/>
                          </a:ext>
                        </a:extLst>
                      </p:cNvPr>
                      <p:cNvPicPr/>
                      <p:nvPr/>
                    </p:nvPicPr>
                    <p:blipFill>
                      <a:blip r:embed="rId13"/>
                      <a:stretch>
                        <a:fillRect/>
                      </a:stretch>
                    </p:blipFill>
                    <p:spPr>
                      <a:xfrm>
                        <a:off x="2029129" y="2614067"/>
                        <a:ext cx="881248" cy="304431"/>
                      </a:xfrm>
                      <a:prstGeom prst="rect">
                        <a:avLst/>
                      </a:prstGeom>
                    </p:spPr>
                  </p:pic>
                </p:oleObj>
              </mc:Fallback>
            </mc:AlternateContent>
          </a:graphicData>
        </a:graphic>
      </p:graphicFrame>
      <p:graphicFrame>
        <p:nvGraphicFramePr>
          <p:cNvPr id="14" name="Đối tượng 13">
            <a:extLst>
              <a:ext uri="{FF2B5EF4-FFF2-40B4-BE49-F238E27FC236}">
                <a16:creationId xmlns:a16="http://schemas.microsoft.com/office/drawing/2014/main" id="{A07FE462-4633-4ED3-8F25-176ACB99C12E}"/>
              </a:ext>
            </a:extLst>
          </p:cNvPr>
          <p:cNvGraphicFramePr>
            <a:graphicFrameLocks noChangeAspect="1"/>
          </p:cNvGraphicFramePr>
          <p:nvPr>
            <p:extLst>
              <p:ext uri="{D42A27DB-BD31-4B8C-83A1-F6EECF244321}">
                <p14:modId xmlns:p14="http://schemas.microsoft.com/office/powerpoint/2010/main" val="1780343018"/>
              </p:ext>
            </p:extLst>
          </p:nvPr>
        </p:nvGraphicFramePr>
        <p:xfrm>
          <a:off x="2917821" y="2610472"/>
          <a:ext cx="853440" cy="304800"/>
        </p:xfrm>
        <a:graphic>
          <a:graphicData uri="http://schemas.openxmlformats.org/presentationml/2006/ole">
            <mc:AlternateContent xmlns:mc="http://schemas.openxmlformats.org/markup-compatibility/2006">
              <mc:Choice xmlns:v="urn:schemas-microsoft-com:vml" Requires="v">
                <p:oleObj spid="_x0000_s7195" name="Equation" r:id="rId14" imgW="711000" imgH="253800" progId="Equation.DSMT4">
                  <p:embed/>
                </p:oleObj>
              </mc:Choice>
              <mc:Fallback>
                <p:oleObj name="Equation" r:id="rId14" imgW="711000" imgH="253800" progId="Equation.DSMT4">
                  <p:embed/>
                  <p:pic>
                    <p:nvPicPr>
                      <p:cNvPr id="14" name="Đối tượng 13">
                        <a:extLst>
                          <a:ext uri="{FF2B5EF4-FFF2-40B4-BE49-F238E27FC236}">
                            <a16:creationId xmlns:a16="http://schemas.microsoft.com/office/drawing/2014/main" id="{A07FE462-4633-4ED3-8F25-176ACB99C12E}"/>
                          </a:ext>
                        </a:extLst>
                      </p:cNvPr>
                      <p:cNvPicPr/>
                      <p:nvPr/>
                    </p:nvPicPr>
                    <p:blipFill>
                      <a:blip r:embed="rId15"/>
                      <a:stretch>
                        <a:fillRect/>
                      </a:stretch>
                    </p:blipFill>
                    <p:spPr>
                      <a:xfrm>
                        <a:off x="2917821" y="2610472"/>
                        <a:ext cx="853440" cy="304800"/>
                      </a:xfrm>
                      <a:prstGeom prst="rect">
                        <a:avLst/>
                      </a:prstGeom>
                    </p:spPr>
                  </p:pic>
                </p:oleObj>
              </mc:Fallback>
            </mc:AlternateContent>
          </a:graphicData>
        </a:graphic>
      </p:graphicFrame>
      <p:graphicFrame>
        <p:nvGraphicFramePr>
          <p:cNvPr id="15" name="Đối tượng 14">
            <a:extLst>
              <a:ext uri="{FF2B5EF4-FFF2-40B4-BE49-F238E27FC236}">
                <a16:creationId xmlns:a16="http://schemas.microsoft.com/office/drawing/2014/main" id="{9840D914-FD5C-412C-B095-736C52A18321}"/>
              </a:ext>
            </a:extLst>
          </p:cNvPr>
          <p:cNvGraphicFramePr>
            <a:graphicFrameLocks noChangeAspect="1"/>
          </p:cNvGraphicFramePr>
          <p:nvPr>
            <p:extLst>
              <p:ext uri="{D42A27DB-BD31-4B8C-83A1-F6EECF244321}">
                <p14:modId xmlns:p14="http://schemas.microsoft.com/office/powerpoint/2010/main" val="454882218"/>
              </p:ext>
            </p:extLst>
          </p:nvPr>
        </p:nvGraphicFramePr>
        <p:xfrm>
          <a:off x="6605835" y="2648572"/>
          <a:ext cx="592667" cy="266700"/>
        </p:xfrm>
        <a:graphic>
          <a:graphicData uri="http://schemas.openxmlformats.org/presentationml/2006/ole">
            <mc:AlternateContent xmlns:mc="http://schemas.openxmlformats.org/markup-compatibility/2006">
              <mc:Choice xmlns:v="urn:schemas-microsoft-com:vml" Requires="v">
                <p:oleObj spid="_x0000_s7196" name="Equation" r:id="rId16" imgW="507960" imgH="228600" progId="Equation.DSMT4">
                  <p:embed/>
                </p:oleObj>
              </mc:Choice>
              <mc:Fallback>
                <p:oleObj name="Equation" r:id="rId16" imgW="507960" imgH="228600" progId="Equation.DSMT4">
                  <p:embed/>
                  <p:pic>
                    <p:nvPicPr>
                      <p:cNvPr id="15" name="Đối tượng 14">
                        <a:extLst>
                          <a:ext uri="{FF2B5EF4-FFF2-40B4-BE49-F238E27FC236}">
                            <a16:creationId xmlns:a16="http://schemas.microsoft.com/office/drawing/2014/main" id="{9840D914-FD5C-412C-B095-736C52A18321}"/>
                          </a:ext>
                        </a:extLst>
                      </p:cNvPr>
                      <p:cNvPicPr/>
                      <p:nvPr/>
                    </p:nvPicPr>
                    <p:blipFill>
                      <a:blip r:embed="rId17"/>
                      <a:stretch>
                        <a:fillRect/>
                      </a:stretch>
                    </p:blipFill>
                    <p:spPr>
                      <a:xfrm>
                        <a:off x="6605835" y="2648572"/>
                        <a:ext cx="592667" cy="266700"/>
                      </a:xfrm>
                      <a:prstGeom prst="rect">
                        <a:avLst/>
                      </a:prstGeom>
                    </p:spPr>
                  </p:pic>
                </p:oleObj>
              </mc:Fallback>
            </mc:AlternateContent>
          </a:graphicData>
        </a:graphic>
      </p:graphicFrame>
      <p:graphicFrame>
        <p:nvGraphicFramePr>
          <p:cNvPr id="16" name="Đối tượng 15">
            <a:extLst>
              <a:ext uri="{FF2B5EF4-FFF2-40B4-BE49-F238E27FC236}">
                <a16:creationId xmlns:a16="http://schemas.microsoft.com/office/drawing/2014/main" id="{0F0EB61A-4DDA-469C-A94D-A44B91FDF054}"/>
              </a:ext>
            </a:extLst>
          </p:cNvPr>
          <p:cNvGraphicFramePr>
            <a:graphicFrameLocks noChangeAspect="1"/>
          </p:cNvGraphicFramePr>
          <p:nvPr>
            <p:extLst>
              <p:ext uri="{D42A27DB-BD31-4B8C-83A1-F6EECF244321}">
                <p14:modId xmlns:p14="http://schemas.microsoft.com/office/powerpoint/2010/main" val="380080921"/>
              </p:ext>
            </p:extLst>
          </p:nvPr>
        </p:nvGraphicFramePr>
        <p:xfrm>
          <a:off x="4333250" y="2888193"/>
          <a:ext cx="172699" cy="204099"/>
        </p:xfrm>
        <a:graphic>
          <a:graphicData uri="http://schemas.openxmlformats.org/presentationml/2006/ole">
            <mc:AlternateContent xmlns:mc="http://schemas.openxmlformats.org/markup-compatibility/2006">
              <mc:Choice xmlns:v="urn:schemas-microsoft-com:vml" Requires="v">
                <p:oleObj spid="_x0000_s7197" name="Equation" r:id="rId18" imgW="139680" imgH="164880" progId="Equation.DSMT4">
                  <p:embed/>
                </p:oleObj>
              </mc:Choice>
              <mc:Fallback>
                <p:oleObj name="Equation" r:id="rId18" imgW="139680" imgH="164880" progId="Equation.DSMT4">
                  <p:embed/>
                  <p:pic>
                    <p:nvPicPr>
                      <p:cNvPr id="16" name="Đối tượng 15">
                        <a:extLst>
                          <a:ext uri="{FF2B5EF4-FFF2-40B4-BE49-F238E27FC236}">
                            <a16:creationId xmlns:a16="http://schemas.microsoft.com/office/drawing/2014/main" id="{0F0EB61A-4DDA-469C-A94D-A44B91FDF054}"/>
                          </a:ext>
                        </a:extLst>
                      </p:cNvPr>
                      <p:cNvPicPr/>
                      <p:nvPr/>
                    </p:nvPicPr>
                    <p:blipFill>
                      <a:blip r:embed="rId19"/>
                      <a:stretch>
                        <a:fillRect/>
                      </a:stretch>
                    </p:blipFill>
                    <p:spPr>
                      <a:xfrm>
                        <a:off x="4333250" y="2888193"/>
                        <a:ext cx="172699" cy="204099"/>
                      </a:xfrm>
                      <a:prstGeom prst="rect">
                        <a:avLst/>
                      </a:prstGeom>
                    </p:spPr>
                  </p:pic>
                </p:oleObj>
              </mc:Fallback>
            </mc:AlternateContent>
          </a:graphicData>
        </a:graphic>
      </p:graphicFrame>
      <p:graphicFrame>
        <p:nvGraphicFramePr>
          <p:cNvPr id="17" name="Đối tượng 16">
            <a:extLst>
              <a:ext uri="{FF2B5EF4-FFF2-40B4-BE49-F238E27FC236}">
                <a16:creationId xmlns:a16="http://schemas.microsoft.com/office/drawing/2014/main" id="{54EC65C6-9DD6-42BD-B3F6-09376D3A4F92}"/>
              </a:ext>
            </a:extLst>
          </p:cNvPr>
          <p:cNvGraphicFramePr>
            <a:graphicFrameLocks noChangeAspect="1"/>
          </p:cNvGraphicFramePr>
          <p:nvPr>
            <p:extLst>
              <p:ext uri="{D42A27DB-BD31-4B8C-83A1-F6EECF244321}">
                <p14:modId xmlns:p14="http://schemas.microsoft.com/office/powerpoint/2010/main" val="3049896915"/>
              </p:ext>
            </p:extLst>
          </p:nvPr>
        </p:nvGraphicFramePr>
        <p:xfrm>
          <a:off x="3198641" y="3383939"/>
          <a:ext cx="2164386" cy="845852"/>
        </p:xfrm>
        <a:graphic>
          <a:graphicData uri="http://schemas.openxmlformats.org/presentationml/2006/ole">
            <mc:AlternateContent xmlns:mc="http://schemas.openxmlformats.org/markup-compatibility/2006">
              <mc:Choice xmlns:v="urn:schemas-microsoft-com:vml" Requires="v">
                <p:oleObj spid="_x0000_s7198" name="Equation" r:id="rId20" imgW="1104840" imgH="431640" progId="Equation.DSMT4">
                  <p:embed/>
                </p:oleObj>
              </mc:Choice>
              <mc:Fallback>
                <p:oleObj name="Equation" r:id="rId20" imgW="1104840" imgH="431640" progId="Equation.DSMT4">
                  <p:embed/>
                  <p:pic>
                    <p:nvPicPr>
                      <p:cNvPr id="17" name="Đối tượng 16">
                        <a:extLst>
                          <a:ext uri="{FF2B5EF4-FFF2-40B4-BE49-F238E27FC236}">
                            <a16:creationId xmlns:a16="http://schemas.microsoft.com/office/drawing/2014/main" id="{54EC65C6-9DD6-42BD-B3F6-09376D3A4F92}"/>
                          </a:ext>
                        </a:extLst>
                      </p:cNvPr>
                      <p:cNvPicPr/>
                      <p:nvPr/>
                    </p:nvPicPr>
                    <p:blipFill>
                      <a:blip r:embed="rId21"/>
                      <a:stretch>
                        <a:fillRect/>
                      </a:stretch>
                    </p:blipFill>
                    <p:spPr>
                      <a:xfrm>
                        <a:off x="3198641" y="3383939"/>
                        <a:ext cx="2164386" cy="845852"/>
                      </a:xfrm>
                      <a:prstGeom prst="rect">
                        <a:avLst/>
                      </a:prstGeom>
                    </p:spPr>
                  </p:pic>
                </p:oleObj>
              </mc:Fallback>
            </mc:AlternateContent>
          </a:graphicData>
        </a:graphic>
      </p:graphicFrame>
      <p:graphicFrame>
        <p:nvGraphicFramePr>
          <p:cNvPr id="19" name="Đối tượng 18">
            <a:extLst>
              <a:ext uri="{FF2B5EF4-FFF2-40B4-BE49-F238E27FC236}">
                <a16:creationId xmlns:a16="http://schemas.microsoft.com/office/drawing/2014/main" id="{46F461CA-28F1-43A3-B2AE-FF7604BC8AD3}"/>
              </a:ext>
            </a:extLst>
          </p:cNvPr>
          <p:cNvGraphicFramePr>
            <a:graphicFrameLocks noChangeAspect="1"/>
          </p:cNvGraphicFramePr>
          <p:nvPr>
            <p:extLst>
              <p:ext uri="{D42A27DB-BD31-4B8C-83A1-F6EECF244321}">
                <p14:modId xmlns:p14="http://schemas.microsoft.com/office/powerpoint/2010/main" val="825547852"/>
              </p:ext>
            </p:extLst>
          </p:nvPr>
        </p:nvGraphicFramePr>
        <p:xfrm>
          <a:off x="2323309" y="1347725"/>
          <a:ext cx="568382" cy="276904"/>
        </p:xfrm>
        <a:graphic>
          <a:graphicData uri="http://schemas.openxmlformats.org/presentationml/2006/ole">
            <mc:AlternateContent xmlns:mc="http://schemas.openxmlformats.org/markup-compatibility/2006">
              <mc:Choice xmlns:v="urn:schemas-microsoft-com:vml" Requires="v">
                <p:oleObj spid="_x0000_s7199" name="Equation" r:id="rId22" imgW="495000" imgH="241200" progId="Equation.DSMT4">
                  <p:embed/>
                </p:oleObj>
              </mc:Choice>
              <mc:Fallback>
                <p:oleObj name="Equation" r:id="rId22" imgW="495000" imgH="241200" progId="Equation.DSMT4">
                  <p:embed/>
                  <p:pic>
                    <p:nvPicPr>
                      <p:cNvPr id="19" name="Đối tượng 18">
                        <a:extLst>
                          <a:ext uri="{FF2B5EF4-FFF2-40B4-BE49-F238E27FC236}">
                            <a16:creationId xmlns:a16="http://schemas.microsoft.com/office/drawing/2014/main" id="{46F461CA-28F1-43A3-B2AE-FF7604BC8AD3}"/>
                          </a:ext>
                        </a:extLst>
                      </p:cNvPr>
                      <p:cNvPicPr/>
                      <p:nvPr/>
                    </p:nvPicPr>
                    <p:blipFill>
                      <a:blip r:embed="rId23"/>
                      <a:stretch>
                        <a:fillRect/>
                      </a:stretch>
                    </p:blipFill>
                    <p:spPr>
                      <a:xfrm>
                        <a:off x="2323309" y="1347725"/>
                        <a:ext cx="568382" cy="276904"/>
                      </a:xfrm>
                      <a:prstGeom prst="rect">
                        <a:avLst/>
                      </a:prstGeom>
                    </p:spPr>
                  </p:pic>
                </p:oleObj>
              </mc:Fallback>
            </mc:AlternateContent>
          </a:graphicData>
        </a:graphic>
      </p:graphicFrame>
    </p:spTree>
    <p:extLst>
      <p:ext uri="{BB962C8B-B14F-4D97-AF65-F5344CB8AC3E}">
        <p14:creationId xmlns:p14="http://schemas.microsoft.com/office/powerpoint/2010/main" val="71907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 calcmode="lin" valueType="num">
                                      <p:cBhvr additive="base">
                                        <p:cTn id="3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nodePh="1">
                                  <p:stCondLst>
                                    <p:cond delay="0"/>
                                  </p:stCondLst>
                                  <p:endCondLst>
                                    <p:cond evt="begin" delay="0">
                                      <p:tn val="40"/>
                                    </p:cond>
                                  </p:end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ppt_x"/>
                                          </p:val>
                                        </p:tav>
                                        <p:tav tm="100000">
                                          <p:val>
                                            <p:strVal val="#ppt_x"/>
                                          </p:val>
                                        </p:tav>
                                      </p:tavLst>
                                    </p:anim>
                                    <p:anim calcmode="lin" valueType="num">
                                      <p:cBhvr additive="base">
                                        <p:cTn id="51" dur="500" fill="hold"/>
                                        <p:tgtEl>
                                          <p:spTgt spid="13"/>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fill="hold"/>
                                        <p:tgtEl>
                                          <p:spTgt spid="15"/>
                                        </p:tgtEl>
                                        <p:attrNameLst>
                                          <p:attrName>ppt_x</p:attrName>
                                        </p:attrNameLst>
                                      </p:cBhvr>
                                      <p:tavLst>
                                        <p:tav tm="0">
                                          <p:val>
                                            <p:strVal val="#ppt_x"/>
                                          </p:val>
                                        </p:tav>
                                        <p:tav tm="100000">
                                          <p:val>
                                            <p:strVal val="#ppt_x"/>
                                          </p:val>
                                        </p:tav>
                                      </p:tavLst>
                                    </p:anim>
                                    <p:anim calcmode="lin" valueType="num">
                                      <p:cBhvr additive="base">
                                        <p:cTn id="59" dur="500" fill="hold"/>
                                        <p:tgtEl>
                                          <p:spTgt spid="15"/>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ppt_x"/>
                                          </p:val>
                                        </p:tav>
                                        <p:tav tm="100000">
                                          <p:val>
                                            <p:strVal val="#ppt_x"/>
                                          </p:val>
                                        </p:tav>
                                      </p:tavLst>
                                    </p:anim>
                                    <p:anim calcmode="lin" valueType="num">
                                      <p:cBhvr additive="base">
                                        <p:cTn id="63" dur="500" fill="hold"/>
                                        <p:tgtEl>
                                          <p:spTgt spid="16"/>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799C"/>
        </a:solidFill>
        <a:effectLst/>
      </p:bgPr>
    </p:bg>
    <p:spTree>
      <p:nvGrpSpPr>
        <p:cNvPr id="1" name="Shape 283"/>
        <p:cNvGrpSpPr/>
        <p:nvPr/>
      </p:nvGrpSpPr>
      <p:grpSpPr>
        <a:xfrm>
          <a:off x="0" y="0"/>
          <a:ext cx="0" cy="0"/>
          <a:chOff x="0" y="0"/>
          <a:chExt cx="0" cy="0"/>
        </a:xfrm>
      </p:grpSpPr>
      <p:grpSp>
        <p:nvGrpSpPr>
          <p:cNvPr id="284" name="Google Shape;284;p2"/>
          <p:cNvGrpSpPr/>
          <p:nvPr/>
        </p:nvGrpSpPr>
        <p:grpSpPr>
          <a:xfrm rot="10800000">
            <a:off x="4842312" y="4114032"/>
            <a:ext cx="243082" cy="242093"/>
            <a:chOff x="6547165" y="297900"/>
            <a:chExt cx="243082" cy="242093"/>
          </a:xfrm>
        </p:grpSpPr>
        <p:sp>
          <p:nvSpPr>
            <p:cNvPr id="285" name="Google Shape;285;p2"/>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2"/>
          <p:cNvGrpSpPr/>
          <p:nvPr/>
        </p:nvGrpSpPr>
        <p:grpSpPr>
          <a:xfrm rot="10800000">
            <a:off x="6191149" y="4604394"/>
            <a:ext cx="243082" cy="242093"/>
            <a:chOff x="6547165" y="297900"/>
            <a:chExt cx="243082" cy="242093"/>
          </a:xfrm>
        </p:grpSpPr>
        <p:sp>
          <p:nvSpPr>
            <p:cNvPr id="290" name="Google Shape;290;p2"/>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 name="Google Shape;294;p2"/>
          <p:cNvGrpSpPr/>
          <p:nvPr/>
        </p:nvGrpSpPr>
        <p:grpSpPr>
          <a:xfrm rot="5400000">
            <a:off x="4955455" y="911360"/>
            <a:ext cx="259833" cy="260997"/>
            <a:chOff x="6548002" y="3230725"/>
            <a:chExt cx="217525" cy="218499"/>
          </a:xfrm>
        </p:grpSpPr>
        <p:sp>
          <p:nvSpPr>
            <p:cNvPr id="295" name="Google Shape;295;p2"/>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 name="Google Shape;299;p2"/>
          <p:cNvGrpSpPr/>
          <p:nvPr/>
        </p:nvGrpSpPr>
        <p:grpSpPr>
          <a:xfrm rot="10800000">
            <a:off x="7866012" y="1286157"/>
            <a:ext cx="243082" cy="242093"/>
            <a:chOff x="6547165" y="297900"/>
            <a:chExt cx="243082" cy="242093"/>
          </a:xfrm>
        </p:grpSpPr>
        <p:sp>
          <p:nvSpPr>
            <p:cNvPr id="300" name="Google Shape;300;p2"/>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 name="Google Shape;304;p2"/>
          <p:cNvGrpSpPr/>
          <p:nvPr/>
        </p:nvGrpSpPr>
        <p:grpSpPr>
          <a:xfrm rot="10800000">
            <a:off x="8551087" y="3351007"/>
            <a:ext cx="243082" cy="242093"/>
            <a:chOff x="6547165" y="297900"/>
            <a:chExt cx="243082" cy="242093"/>
          </a:xfrm>
        </p:grpSpPr>
        <p:sp>
          <p:nvSpPr>
            <p:cNvPr id="305" name="Google Shape;305;p2"/>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9" name="Google Shape;309;p2"/>
          <p:cNvSpPr txBox="1">
            <a:spLocks noGrp="1"/>
          </p:cNvSpPr>
          <p:nvPr>
            <p:ph type="title"/>
          </p:nvPr>
        </p:nvSpPr>
        <p:spPr>
          <a:xfrm>
            <a:off x="583218" y="689519"/>
            <a:ext cx="3852000" cy="799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vi-VN" sz="4400"/>
              <a:t>MEMBERS</a:t>
            </a:r>
            <a:endParaRPr sz="4400"/>
          </a:p>
        </p:txBody>
      </p:sp>
      <p:grpSp>
        <p:nvGrpSpPr>
          <p:cNvPr id="310" name="Google Shape;310;p2"/>
          <p:cNvGrpSpPr/>
          <p:nvPr/>
        </p:nvGrpSpPr>
        <p:grpSpPr>
          <a:xfrm>
            <a:off x="4971813" y="1126593"/>
            <a:ext cx="3618275" cy="3420425"/>
            <a:chOff x="4572000" y="796500"/>
            <a:chExt cx="3618275" cy="3420425"/>
          </a:xfrm>
        </p:grpSpPr>
        <p:sp>
          <p:nvSpPr>
            <p:cNvPr id="311" name="Google Shape;311;p2"/>
            <p:cNvSpPr/>
            <p:nvPr/>
          </p:nvSpPr>
          <p:spPr>
            <a:xfrm>
              <a:off x="4572000" y="796500"/>
              <a:ext cx="3618275" cy="3057425"/>
            </a:xfrm>
            <a:custGeom>
              <a:avLst/>
              <a:gdLst/>
              <a:ahLst/>
              <a:cxnLst/>
              <a:rect l="l" t="t" r="r" b="b"/>
              <a:pathLst>
                <a:path w="144731" h="122297" extrusionOk="0">
                  <a:moveTo>
                    <a:pt x="75350" y="1"/>
                  </a:moveTo>
                  <a:lnTo>
                    <a:pt x="71058" y="101"/>
                  </a:lnTo>
                  <a:lnTo>
                    <a:pt x="66900" y="504"/>
                  </a:lnTo>
                  <a:lnTo>
                    <a:pt x="62842" y="1241"/>
                  </a:lnTo>
                  <a:lnTo>
                    <a:pt x="58919" y="2247"/>
                  </a:lnTo>
                  <a:lnTo>
                    <a:pt x="55096" y="3488"/>
                  </a:lnTo>
                  <a:lnTo>
                    <a:pt x="51407" y="4930"/>
                  </a:lnTo>
                  <a:lnTo>
                    <a:pt x="47853" y="6506"/>
                  </a:lnTo>
                  <a:lnTo>
                    <a:pt x="46109" y="7344"/>
                  </a:lnTo>
                  <a:lnTo>
                    <a:pt x="44432" y="8250"/>
                  </a:lnTo>
                  <a:lnTo>
                    <a:pt x="41314" y="10429"/>
                  </a:lnTo>
                  <a:lnTo>
                    <a:pt x="38564" y="13011"/>
                  </a:lnTo>
                  <a:lnTo>
                    <a:pt x="36049" y="15962"/>
                  </a:lnTo>
                  <a:lnTo>
                    <a:pt x="33769" y="19215"/>
                  </a:lnTo>
                  <a:lnTo>
                    <a:pt x="31690" y="22703"/>
                  </a:lnTo>
                  <a:lnTo>
                    <a:pt x="28873" y="28269"/>
                  </a:lnTo>
                  <a:lnTo>
                    <a:pt x="23843" y="40073"/>
                  </a:lnTo>
                  <a:lnTo>
                    <a:pt x="19584" y="49496"/>
                  </a:lnTo>
                  <a:lnTo>
                    <a:pt x="17773" y="52983"/>
                  </a:lnTo>
                  <a:lnTo>
                    <a:pt x="15795" y="56236"/>
                  </a:lnTo>
                  <a:lnTo>
                    <a:pt x="13615" y="59153"/>
                  </a:lnTo>
                  <a:lnTo>
                    <a:pt x="12442" y="60495"/>
                  </a:lnTo>
                  <a:lnTo>
                    <a:pt x="11268" y="61769"/>
                  </a:lnTo>
                  <a:lnTo>
                    <a:pt x="9055" y="64452"/>
                  </a:lnTo>
                  <a:lnTo>
                    <a:pt x="6976" y="67235"/>
                  </a:lnTo>
                  <a:lnTo>
                    <a:pt x="5131" y="70119"/>
                  </a:lnTo>
                  <a:lnTo>
                    <a:pt x="3522" y="73070"/>
                  </a:lnTo>
                  <a:lnTo>
                    <a:pt x="2147" y="76121"/>
                  </a:lnTo>
                  <a:lnTo>
                    <a:pt x="1107" y="79206"/>
                  </a:lnTo>
                  <a:lnTo>
                    <a:pt x="369" y="82392"/>
                  </a:lnTo>
                  <a:lnTo>
                    <a:pt x="1" y="85611"/>
                  </a:lnTo>
                  <a:lnTo>
                    <a:pt x="34" y="88897"/>
                  </a:lnTo>
                  <a:lnTo>
                    <a:pt x="470" y="92251"/>
                  </a:lnTo>
                  <a:lnTo>
                    <a:pt x="1342" y="95604"/>
                  </a:lnTo>
                  <a:lnTo>
                    <a:pt x="2717" y="98991"/>
                  </a:lnTo>
                  <a:lnTo>
                    <a:pt x="4628" y="102411"/>
                  </a:lnTo>
                  <a:lnTo>
                    <a:pt x="7043" y="105865"/>
                  </a:lnTo>
                  <a:lnTo>
                    <a:pt x="10061" y="109286"/>
                  </a:lnTo>
                  <a:lnTo>
                    <a:pt x="11804" y="111029"/>
                  </a:lnTo>
                  <a:lnTo>
                    <a:pt x="13582" y="112673"/>
                  </a:lnTo>
                  <a:lnTo>
                    <a:pt x="17103" y="115523"/>
                  </a:lnTo>
                  <a:lnTo>
                    <a:pt x="20590" y="117770"/>
                  </a:lnTo>
                  <a:lnTo>
                    <a:pt x="23977" y="119480"/>
                  </a:lnTo>
                  <a:lnTo>
                    <a:pt x="27330" y="120754"/>
                  </a:lnTo>
                  <a:lnTo>
                    <a:pt x="30650" y="121626"/>
                  </a:lnTo>
                  <a:lnTo>
                    <a:pt x="33970" y="122096"/>
                  </a:lnTo>
                  <a:lnTo>
                    <a:pt x="37256" y="122297"/>
                  </a:lnTo>
                  <a:lnTo>
                    <a:pt x="40542" y="122230"/>
                  </a:lnTo>
                  <a:lnTo>
                    <a:pt x="43862" y="121961"/>
                  </a:lnTo>
                  <a:lnTo>
                    <a:pt x="48892" y="121291"/>
                  </a:lnTo>
                  <a:lnTo>
                    <a:pt x="55767" y="120151"/>
                  </a:lnTo>
                  <a:lnTo>
                    <a:pt x="62909" y="119178"/>
                  </a:lnTo>
                  <a:lnTo>
                    <a:pt x="66665" y="118910"/>
                  </a:lnTo>
                  <a:lnTo>
                    <a:pt x="68543" y="118809"/>
                  </a:lnTo>
                  <a:lnTo>
                    <a:pt x="72466" y="118809"/>
                  </a:lnTo>
                  <a:lnTo>
                    <a:pt x="78536" y="119145"/>
                  </a:lnTo>
                  <a:lnTo>
                    <a:pt x="91077" y="120486"/>
                  </a:lnTo>
                  <a:lnTo>
                    <a:pt x="103485" y="121861"/>
                  </a:lnTo>
                  <a:lnTo>
                    <a:pt x="109420" y="122196"/>
                  </a:lnTo>
                  <a:lnTo>
                    <a:pt x="113209" y="122196"/>
                  </a:lnTo>
                  <a:lnTo>
                    <a:pt x="116831" y="121995"/>
                  </a:lnTo>
                  <a:lnTo>
                    <a:pt x="120285" y="121525"/>
                  </a:lnTo>
                  <a:lnTo>
                    <a:pt x="123504" y="120754"/>
                  </a:lnTo>
                  <a:lnTo>
                    <a:pt x="126488" y="119648"/>
                  </a:lnTo>
                  <a:lnTo>
                    <a:pt x="127863" y="118910"/>
                  </a:lnTo>
                  <a:lnTo>
                    <a:pt x="129708" y="117837"/>
                  </a:lnTo>
                  <a:lnTo>
                    <a:pt x="133027" y="115389"/>
                  </a:lnTo>
                  <a:lnTo>
                    <a:pt x="135878" y="112606"/>
                  </a:lnTo>
                  <a:lnTo>
                    <a:pt x="138292" y="109487"/>
                  </a:lnTo>
                  <a:lnTo>
                    <a:pt x="140304" y="106100"/>
                  </a:lnTo>
                  <a:lnTo>
                    <a:pt x="141914" y="102445"/>
                  </a:lnTo>
                  <a:lnTo>
                    <a:pt x="143121" y="98555"/>
                  </a:lnTo>
                  <a:lnTo>
                    <a:pt x="143993" y="94498"/>
                  </a:lnTo>
                  <a:lnTo>
                    <a:pt x="144295" y="92385"/>
                  </a:lnTo>
                  <a:lnTo>
                    <a:pt x="144529" y="89971"/>
                  </a:lnTo>
                  <a:lnTo>
                    <a:pt x="144731" y="84974"/>
                  </a:lnTo>
                  <a:lnTo>
                    <a:pt x="144496" y="79877"/>
                  </a:lnTo>
                  <a:lnTo>
                    <a:pt x="143926" y="74679"/>
                  </a:lnTo>
                  <a:lnTo>
                    <a:pt x="142987" y="69415"/>
                  </a:lnTo>
                  <a:lnTo>
                    <a:pt x="141746" y="64150"/>
                  </a:lnTo>
                  <a:lnTo>
                    <a:pt x="140237" y="58919"/>
                  </a:lnTo>
                  <a:lnTo>
                    <a:pt x="138460" y="53755"/>
                  </a:lnTo>
                  <a:lnTo>
                    <a:pt x="136448" y="48724"/>
                  </a:lnTo>
                  <a:lnTo>
                    <a:pt x="134235" y="43829"/>
                  </a:lnTo>
                  <a:lnTo>
                    <a:pt x="131820" y="39134"/>
                  </a:lnTo>
                  <a:lnTo>
                    <a:pt x="129272" y="34674"/>
                  </a:lnTo>
                  <a:lnTo>
                    <a:pt x="126556" y="30516"/>
                  </a:lnTo>
                  <a:lnTo>
                    <a:pt x="123772" y="26660"/>
                  </a:lnTo>
                  <a:lnTo>
                    <a:pt x="120888" y="23172"/>
                  </a:lnTo>
                  <a:lnTo>
                    <a:pt x="117971" y="20087"/>
                  </a:lnTo>
                  <a:lnTo>
                    <a:pt x="116496" y="18746"/>
                  </a:lnTo>
                  <a:lnTo>
                    <a:pt x="113846" y="16398"/>
                  </a:lnTo>
                  <a:lnTo>
                    <a:pt x="108615" y="12341"/>
                  </a:lnTo>
                  <a:lnTo>
                    <a:pt x="103518" y="8920"/>
                  </a:lnTo>
                  <a:lnTo>
                    <a:pt x="98522" y="6137"/>
                  </a:lnTo>
                  <a:lnTo>
                    <a:pt x="93659" y="3924"/>
                  </a:lnTo>
                  <a:lnTo>
                    <a:pt x="88898" y="2214"/>
                  </a:lnTo>
                  <a:lnTo>
                    <a:pt x="84270" y="1040"/>
                  </a:lnTo>
                  <a:lnTo>
                    <a:pt x="79743" y="302"/>
                  </a:lnTo>
                  <a:lnTo>
                    <a:pt x="75350" y="1"/>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
            <p:cNvSpPr/>
            <p:nvPr/>
          </p:nvSpPr>
          <p:spPr>
            <a:xfrm>
              <a:off x="4572000" y="796500"/>
              <a:ext cx="3618275" cy="3057425"/>
            </a:xfrm>
            <a:custGeom>
              <a:avLst/>
              <a:gdLst/>
              <a:ahLst/>
              <a:cxnLst/>
              <a:rect l="l" t="t" r="r" b="b"/>
              <a:pathLst>
                <a:path w="144731" h="122297" extrusionOk="0">
                  <a:moveTo>
                    <a:pt x="75350" y="1"/>
                  </a:moveTo>
                  <a:lnTo>
                    <a:pt x="71058" y="101"/>
                  </a:lnTo>
                  <a:lnTo>
                    <a:pt x="66900" y="504"/>
                  </a:lnTo>
                  <a:lnTo>
                    <a:pt x="62842" y="1241"/>
                  </a:lnTo>
                  <a:lnTo>
                    <a:pt x="58919" y="2247"/>
                  </a:lnTo>
                  <a:lnTo>
                    <a:pt x="55096" y="3488"/>
                  </a:lnTo>
                  <a:lnTo>
                    <a:pt x="51407" y="4930"/>
                  </a:lnTo>
                  <a:lnTo>
                    <a:pt x="47853" y="6506"/>
                  </a:lnTo>
                  <a:lnTo>
                    <a:pt x="46109" y="7344"/>
                  </a:lnTo>
                  <a:lnTo>
                    <a:pt x="44432" y="8250"/>
                  </a:lnTo>
                  <a:lnTo>
                    <a:pt x="41314" y="10429"/>
                  </a:lnTo>
                  <a:lnTo>
                    <a:pt x="38564" y="13011"/>
                  </a:lnTo>
                  <a:lnTo>
                    <a:pt x="36049" y="15962"/>
                  </a:lnTo>
                  <a:lnTo>
                    <a:pt x="33769" y="19215"/>
                  </a:lnTo>
                  <a:lnTo>
                    <a:pt x="31690" y="22703"/>
                  </a:lnTo>
                  <a:lnTo>
                    <a:pt x="28873" y="28269"/>
                  </a:lnTo>
                  <a:lnTo>
                    <a:pt x="23843" y="40073"/>
                  </a:lnTo>
                  <a:lnTo>
                    <a:pt x="19584" y="49496"/>
                  </a:lnTo>
                  <a:lnTo>
                    <a:pt x="17773" y="52983"/>
                  </a:lnTo>
                  <a:lnTo>
                    <a:pt x="15795" y="56236"/>
                  </a:lnTo>
                  <a:lnTo>
                    <a:pt x="13615" y="59153"/>
                  </a:lnTo>
                  <a:lnTo>
                    <a:pt x="12442" y="60495"/>
                  </a:lnTo>
                  <a:lnTo>
                    <a:pt x="11268" y="61769"/>
                  </a:lnTo>
                  <a:lnTo>
                    <a:pt x="9055" y="64452"/>
                  </a:lnTo>
                  <a:lnTo>
                    <a:pt x="6976" y="67235"/>
                  </a:lnTo>
                  <a:lnTo>
                    <a:pt x="5131" y="70119"/>
                  </a:lnTo>
                  <a:lnTo>
                    <a:pt x="3522" y="73070"/>
                  </a:lnTo>
                  <a:lnTo>
                    <a:pt x="2147" y="76121"/>
                  </a:lnTo>
                  <a:lnTo>
                    <a:pt x="1107" y="79206"/>
                  </a:lnTo>
                  <a:lnTo>
                    <a:pt x="369" y="82392"/>
                  </a:lnTo>
                  <a:lnTo>
                    <a:pt x="1" y="85611"/>
                  </a:lnTo>
                  <a:lnTo>
                    <a:pt x="34" y="88897"/>
                  </a:lnTo>
                  <a:lnTo>
                    <a:pt x="470" y="92251"/>
                  </a:lnTo>
                  <a:lnTo>
                    <a:pt x="1342" y="95604"/>
                  </a:lnTo>
                  <a:lnTo>
                    <a:pt x="2717" y="98991"/>
                  </a:lnTo>
                  <a:lnTo>
                    <a:pt x="4628" y="102411"/>
                  </a:lnTo>
                  <a:lnTo>
                    <a:pt x="7043" y="105865"/>
                  </a:lnTo>
                  <a:lnTo>
                    <a:pt x="10061" y="109286"/>
                  </a:lnTo>
                  <a:lnTo>
                    <a:pt x="11804" y="111029"/>
                  </a:lnTo>
                  <a:lnTo>
                    <a:pt x="13582" y="112673"/>
                  </a:lnTo>
                  <a:lnTo>
                    <a:pt x="17103" y="115523"/>
                  </a:lnTo>
                  <a:lnTo>
                    <a:pt x="20590" y="117770"/>
                  </a:lnTo>
                  <a:lnTo>
                    <a:pt x="23977" y="119480"/>
                  </a:lnTo>
                  <a:lnTo>
                    <a:pt x="27330" y="120754"/>
                  </a:lnTo>
                  <a:lnTo>
                    <a:pt x="30650" y="121626"/>
                  </a:lnTo>
                  <a:lnTo>
                    <a:pt x="33970" y="122096"/>
                  </a:lnTo>
                  <a:lnTo>
                    <a:pt x="37256" y="122297"/>
                  </a:lnTo>
                  <a:lnTo>
                    <a:pt x="40542" y="122230"/>
                  </a:lnTo>
                  <a:lnTo>
                    <a:pt x="43862" y="121961"/>
                  </a:lnTo>
                  <a:lnTo>
                    <a:pt x="48892" y="121291"/>
                  </a:lnTo>
                  <a:lnTo>
                    <a:pt x="55767" y="120151"/>
                  </a:lnTo>
                  <a:lnTo>
                    <a:pt x="62909" y="119178"/>
                  </a:lnTo>
                  <a:lnTo>
                    <a:pt x="66665" y="118910"/>
                  </a:lnTo>
                  <a:lnTo>
                    <a:pt x="68543" y="118809"/>
                  </a:lnTo>
                  <a:lnTo>
                    <a:pt x="72466" y="118809"/>
                  </a:lnTo>
                  <a:lnTo>
                    <a:pt x="78536" y="119145"/>
                  </a:lnTo>
                  <a:lnTo>
                    <a:pt x="91077" y="120486"/>
                  </a:lnTo>
                  <a:lnTo>
                    <a:pt x="103485" y="121861"/>
                  </a:lnTo>
                  <a:lnTo>
                    <a:pt x="109420" y="122196"/>
                  </a:lnTo>
                  <a:lnTo>
                    <a:pt x="113209" y="122196"/>
                  </a:lnTo>
                  <a:lnTo>
                    <a:pt x="116831" y="121995"/>
                  </a:lnTo>
                  <a:lnTo>
                    <a:pt x="120285" y="121525"/>
                  </a:lnTo>
                  <a:lnTo>
                    <a:pt x="123504" y="120754"/>
                  </a:lnTo>
                  <a:lnTo>
                    <a:pt x="126488" y="119648"/>
                  </a:lnTo>
                  <a:lnTo>
                    <a:pt x="127863" y="118910"/>
                  </a:lnTo>
                  <a:lnTo>
                    <a:pt x="129708" y="117837"/>
                  </a:lnTo>
                  <a:lnTo>
                    <a:pt x="133027" y="115389"/>
                  </a:lnTo>
                  <a:lnTo>
                    <a:pt x="135878" y="112606"/>
                  </a:lnTo>
                  <a:lnTo>
                    <a:pt x="138292" y="109487"/>
                  </a:lnTo>
                  <a:lnTo>
                    <a:pt x="140304" y="106100"/>
                  </a:lnTo>
                  <a:lnTo>
                    <a:pt x="141914" y="102445"/>
                  </a:lnTo>
                  <a:lnTo>
                    <a:pt x="143121" y="98555"/>
                  </a:lnTo>
                  <a:lnTo>
                    <a:pt x="143993" y="94498"/>
                  </a:lnTo>
                  <a:lnTo>
                    <a:pt x="144295" y="92385"/>
                  </a:lnTo>
                  <a:lnTo>
                    <a:pt x="144529" y="89971"/>
                  </a:lnTo>
                  <a:lnTo>
                    <a:pt x="144731" y="84974"/>
                  </a:lnTo>
                  <a:lnTo>
                    <a:pt x="144496" y="79877"/>
                  </a:lnTo>
                  <a:lnTo>
                    <a:pt x="143926" y="74679"/>
                  </a:lnTo>
                  <a:lnTo>
                    <a:pt x="142987" y="69415"/>
                  </a:lnTo>
                  <a:lnTo>
                    <a:pt x="141746" y="64150"/>
                  </a:lnTo>
                  <a:lnTo>
                    <a:pt x="140237" y="58919"/>
                  </a:lnTo>
                  <a:lnTo>
                    <a:pt x="138460" y="53755"/>
                  </a:lnTo>
                  <a:lnTo>
                    <a:pt x="136448" y="48724"/>
                  </a:lnTo>
                  <a:lnTo>
                    <a:pt x="134235" y="43829"/>
                  </a:lnTo>
                  <a:lnTo>
                    <a:pt x="131820" y="39134"/>
                  </a:lnTo>
                  <a:lnTo>
                    <a:pt x="129272" y="34674"/>
                  </a:lnTo>
                  <a:lnTo>
                    <a:pt x="126556" y="30516"/>
                  </a:lnTo>
                  <a:lnTo>
                    <a:pt x="123772" y="26660"/>
                  </a:lnTo>
                  <a:lnTo>
                    <a:pt x="120888" y="23172"/>
                  </a:lnTo>
                  <a:lnTo>
                    <a:pt x="117971" y="20087"/>
                  </a:lnTo>
                  <a:lnTo>
                    <a:pt x="116496" y="18746"/>
                  </a:lnTo>
                  <a:lnTo>
                    <a:pt x="113846" y="16398"/>
                  </a:lnTo>
                  <a:lnTo>
                    <a:pt x="108615" y="12341"/>
                  </a:lnTo>
                  <a:lnTo>
                    <a:pt x="103518" y="8920"/>
                  </a:lnTo>
                  <a:lnTo>
                    <a:pt x="98522" y="6137"/>
                  </a:lnTo>
                  <a:lnTo>
                    <a:pt x="93659" y="3924"/>
                  </a:lnTo>
                  <a:lnTo>
                    <a:pt x="88898" y="2214"/>
                  </a:lnTo>
                  <a:lnTo>
                    <a:pt x="84270" y="1040"/>
                  </a:lnTo>
                  <a:lnTo>
                    <a:pt x="79743" y="302"/>
                  </a:lnTo>
                  <a:lnTo>
                    <a:pt x="7535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
            <p:cNvSpPr/>
            <p:nvPr/>
          </p:nvSpPr>
          <p:spPr>
            <a:xfrm>
              <a:off x="4979425" y="3328275"/>
              <a:ext cx="2408575" cy="750325"/>
            </a:xfrm>
            <a:custGeom>
              <a:avLst/>
              <a:gdLst/>
              <a:ahLst/>
              <a:cxnLst/>
              <a:rect l="l" t="t" r="r" b="b"/>
              <a:pathLst>
                <a:path w="96343" h="30013" extrusionOk="0">
                  <a:moveTo>
                    <a:pt x="48155" y="0"/>
                  </a:moveTo>
                  <a:lnTo>
                    <a:pt x="43225" y="67"/>
                  </a:lnTo>
                  <a:lnTo>
                    <a:pt x="33802" y="671"/>
                  </a:lnTo>
                  <a:lnTo>
                    <a:pt x="27263" y="1476"/>
                  </a:lnTo>
                  <a:lnTo>
                    <a:pt x="23172" y="2180"/>
                  </a:lnTo>
                  <a:lnTo>
                    <a:pt x="19316" y="2985"/>
                  </a:lnTo>
                  <a:lnTo>
                    <a:pt x="15762" y="3890"/>
                  </a:lnTo>
                  <a:lnTo>
                    <a:pt x="12475" y="4930"/>
                  </a:lnTo>
                  <a:lnTo>
                    <a:pt x="9558" y="6036"/>
                  </a:lnTo>
                  <a:lnTo>
                    <a:pt x="6942" y="7243"/>
                  </a:lnTo>
                  <a:lnTo>
                    <a:pt x="4729" y="8518"/>
                  </a:lnTo>
                  <a:lnTo>
                    <a:pt x="2885" y="9859"/>
                  </a:lnTo>
                  <a:lnTo>
                    <a:pt x="1476" y="11267"/>
                  </a:lnTo>
                  <a:lnTo>
                    <a:pt x="537" y="12743"/>
                  </a:lnTo>
                  <a:lnTo>
                    <a:pt x="34" y="14252"/>
                  </a:lnTo>
                  <a:lnTo>
                    <a:pt x="1" y="15023"/>
                  </a:lnTo>
                  <a:lnTo>
                    <a:pt x="34" y="15794"/>
                  </a:lnTo>
                  <a:lnTo>
                    <a:pt x="537" y="17303"/>
                  </a:lnTo>
                  <a:lnTo>
                    <a:pt x="1476" y="18779"/>
                  </a:lnTo>
                  <a:lnTo>
                    <a:pt x="2885" y="20187"/>
                  </a:lnTo>
                  <a:lnTo>
                    <a:pt x="4729" y="21529"/>
                  </a:lnTo>
                  <a:lnTo>
                    <a:pt x="6942" y="22803"/>
                  </a:lnTo>
                  <a:lnTo>
                    <a:pt x="9558" y="24010"/>
                  </a:lnTo>
                  <a:lnTo>
                    <a:pt x="12475" y="25117"/>
                  </a:lnTo>
                  <a:lnTo>
                    <a:pt x="15762" y="26123"/>
                  </a:lnTo>
                  <a:lnTo>
                    <a:pt x="19316" y="27062"/>
                  </a:lnTo>
                  <a:lnTo>
                    <a:pt x="23172" y="27867"/>
                  </a:lnTo>
                  <a:lnTo>
                    <a:pt x="27263" y="28537"/>
                  </a:lnTo>
                  <a:lnTo>
                    <a:pt x="33802" y="29376"/>
                  </a:lnTo>
                  <a:lnTo>
                    <a:pt x="43225" y="29979"/>
                  </a:lnTo>
                  <a:lnTo>
                    <a:pt x="48155" y="30013"/>
                  </a:lnTo>
                  <a:lnTo>
                    <a:pt x="53118" y="29979"/>
                  </a:lnTo>
                  <a:lnTo>
                    <a:pt x="62541" y="29376"/>
                  </a:lnTo>
                  <a:lnTo>
                    <a:pt x="69080" y="28537"/>
                  </a:lnTo>
                  <a:lnTo>
                    <a:pt x="73171" y="27867"/>
                  </a:lnTo>
                  <a:lnTo>
                    <a:pt x="77027" y="27062"/>
                  </a:lnTo>
                  <a:lnTo>
                    <a:pt x="80582" y="26123"/>
                  </a:lnTo>
                  <a:lnTo>
                    <a:pt x="83868" y="25117"/>
                  </a:lnTo>
                  <a:lnTo>
                    <a:pt x="86785" y="24010"/>
                  </a:lnTo>
                  <a:lnTo>
                    <a:pt x="89401" y="22803"/>
                  </a:lnTo>
                  <a:lnTo>
                    <a:pt x="91614" y="21529"/>
                  </a:lnTo>
                  <a:lnTo>
                    <a:pt x="93458" y="20187"/>
                  </a:lnTo>
                  <a:lnTo>
                    <a:pt x="94867" y="18779"/>
                  </a:lnTo>
                  <a:lnTo>
                    <a:pt x="95806" y="17303"/>
                  </a:lnTo>
                  <a:lnTo>
                    <a:pt x="96309" y="15794"/>
                  </a:lnTo>
                  <a:lnTo>
                    <a:pt x="96342" y="15023"/>
                  </a:lnTo>
                  <a:lnTo>
                    <a:pt x="96309" y="14252"/>
                  </a:lnTo>
                  <a:lnTo>
                    <a:pt x="95806" y="12743"/>
                  </a:lnTo>
                  <a:lnTo>
                    <a:pt x="94867" y="11267"/>
                  </a:lnTo>
                  <a:lnTo>
                    <a:pt x="93458" y="9859"/>
                  </a:lnTo>
                  <a:lnTo>
                    <a:pt x="91614" y="8518"/>
                  </a:lnTo>
                  <a:lnTo>
                    <a:pt x="89401" y="7243"/>
                  </a:lnTo>
                  <a:lnTo>
                    <a:pt x="86785" y="6036"/>
                  </a:lnTo>
                  <a:lnTo>
                    <a:pt x="83868" y="4930"/>
                  </a:lnTo>
                  <a:lnTo>
                    <a:pt x="80582" y="3890"/>
                  </a:lnTo>
                  <a:lnTo>
                    <a:pt x="77027" y="2985"/>
                  </a:lnTo>
                  <a:lnTo>
                    <a:pt x="73171" y="2180"/>
                  </a:lnTo>
                  <a:lnTo>
                    <a:pt x="69080" y="1476"/>
                  </a:lnTo>
                  <a:lnTo>
                    <a:pt x="62541" y="671"/>
                  </a:lnTo>
                  <a:lnTo>
                    <a:pt x="53118" y="67"/>
                  </a:lnTo>
                  <a:lnTo>
                    <a:pt x="48155"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
            <p:cNvSpPr/>
            <p:nvPr/>
          </p:nvSpPr>
          <p:spPr>
            <a:xfrm>
              <a:off x="4979425" y="3328275"/>
              <a:ext cx="2408575" cy="750325"/>
            </a:xfrm>
            <a:custGeom>
              <a:avLst/>
              <a:gdLst/>
              <a:ahLst/>
              <a:cxnLst/>
              <a:rect l="l" t="t" r="r" b="b"/>
              <a:pathLst>
                <a:path w="96343" h="30013" extrusionOk="0">
                  <a:moveTo>
                    <a:pt x="48155" y="0"/>
                  </a:moveTo>
                  <a:lnTo>
                    <a:pt x="43225" y="67"/>
                  </a:lnTo>
                  <a:lnTo>
                    <a:pt x="33802" y="671"/>
                  </a:lnTo>
                  <a:lnTo>
                    <a:pt x="27263" y="1476"/>
                  </a:lnTo>
                  <a:lnTo>
                    <a:pt x="23172" y="2180"/>
                  </a:lnTo>
                  <a:lnTo>
                    <a:pt x="19316" y="2985"/>
                  </a:lnTo>
                  <a:lnTo>
                    <a:pt x="15762" y="3890"/>
                  </a:lnTo>
                  <a:lnTo>
                    <a:pt x="12475" y="4930"/>
                  </a:lnTo>
                  <a:lnTo>
                    <a:pt x="9558" y="6036"/>
                  </a:lnTo>
                  <a:lnTo>
                    <a:pt x="6942" y="7243"/>
                  </a:lnTo>
                  <a:lnTo>
                    <a:pt x="4729" y="8518"/>
                  </a:lnTo>
                  <a:lnTo>
                    <a:pt x="2885" y="9859"/>
                  </a:lnTo>
                  <a:lnTo>
                    <a:pt x="1476" y="11267"/>
                  </a:lnTo>
                  <a:lnTo>
                    <a:pt x="537" y="12743"/>
                  </a:lnTo>
                  <a:lnTo>
                    <a:pt x="34" y="14252"/>
                  </a:lnTo>
                  <a:lnTo>
                    <a:pt x="1" y="15023"/>
                  </a:lnTo>
                  <a:lnTo>
                    <a:pt x="34" y="15794"/>
                  </a:lnTo>
                  <a:lnTo>
                    <a:pt x="537" y="17303"/>
                  </a:lnTo>
                  <a:lnTo>
                    <a:pt x="1476" y="18779"/>
                  </a:lnTo>
                  <a:lnTo>
                    <a:pt x="2885" y="20187"/>
                  </a:lnTo>
                  <a:lnTo>
                    <a:pt x="4729" y="21529"/>
                  </a:lnTo>
                  <a:lnTo>
                    <a:pt x="6942" y="22803"/>
                  </a:lnTo>
                  <a:lnTo>
                    <a:pt x="9558" y="24010"/>
                  </a:lnTo>
                  <a:lnTo>
                    <a:pt x="12475" y="25117"/>
                  </a:lnTo>
                  <a:lnTo>
                    <a:pt x="15762" y="26123"/>
                  </a:lnTo>
                  <a:lnTo>
                    <a:pt x="19316" y="27062"/>
                  </a:lnTo>
                  <a:lnTo>
                    <a:pt x="23172" y="27867"/>
                  </a:lnTo>
                  <a:lnTo>
                    <a:pt x="27263" y="28537"/>
                  </a:lnTo>
                  <a:lnTo>
                    <a:pt x="33802" y="29376"/>
                  </a:lnTo>
                  <a:lnTo>
                    <a:pt x="43225" y="29979"/>
                  </a:lnTo>
                  <a:lnTo>
                    <a:pt x="48155" y="30013"/>
                  </a:lnTo>
                  <a:lnTo>
                    <a:pt x="53118" y="29979"/>
                  </a:lnTo>
                  <a:lnTo>
                    <a:pt x="62541" y="29376"/>
                  </a:lnTo>
                  <a:lnTo>
                    <a:pt x="69080" y="28537"/>
                  </a:lnTo>
                  <a:lnTo>
                    <a:pt x="73171" y="27867"/>
                  </a:lnTo>
                  <a:lnTo>
                    <a:pt x="77027" y="27062"/>
                  </a:lnTo>
                  <a:lnTo>
                    <a:pt x="80582" y="26123"/>
                  </a:lnTo>
                  <a:lnTo>
                    <a:pt x="83868" y="25117"/>
                  </a:lnTo>
                  <a:lnTo>
                    <a:pt x="86785" y="24010"/>
                  </a:lnTo>
                  <a:lnTo>
                    <a:pt x="89401" y="22803"/>
                  </a:lnTo>
                  <a:lnTo>
                    <a:pt x="91614" y="21529"/>
                  </a:lnTo>
                  <a:lnTo>
                    <a:pt x="93458" y="20187"/>
                  </a:lnTo>
                  <a:lnTo>
                    <a:pt x="94867" y="18779"/>
                  </a:lnTo>
                  <a:lnTo>
                    <a:pt x="95806" y="17303"/>
                  </a:lnTo>
                  <a:lnTo>
                    <a:pt x="96309" y="15794"/>
                  </a:lnTo>
                  <a:lnTo>
                    <a:pt x="96342" y="15023"/>
                  </a:lnTo>
                  <a:lnTo>
                    <a:pt x="96309" y="14252"/>
                  </a:lnTo>
                  <a:lnTo>
                    <a:pt x="95806" y="12743"/>
                  </a:lnTo>
                  <a:lnTo>
                    <a:pt x="94867" y="11267"/>
                  </a:lnTo>
                  <a:lnTo>
                    <a:pt x="93458" y="9859"/>
                  </a:lnTo>
                  <a:lnTo>
                    <a:pt x="91614" y="8518"/>
                  </a:lnTo>
                  <a:lnTo>
                    <a:pt x="89401" y="7243"/>
                  </a:lnTo>
                  <a:lnTo>
                    <a:pt x="86785" y="6036"/>
                  </a:lnTo>
                  <a:lnTo>
                    <a:pt x="83868" y="4930"/>
                  </a:lnTo>
                  <a:lnTo>
                    <a:pt x="80582" y="3890"/>
                  </a:lnTo>
                  <a:lnTo>
                    <a:pt x="77027" y="2985"/>
                  </a:lnTo>
                  <a:lnTo>
                    <a:pt x="73171" y="2180"/>
                  </a:lnTo>
                  <a:lnTo>
                    <a:pt x="69080" y="1476"/>
                  </a:lnTo>
                  <a:lnTo>
                    <a:pt x="62541" y="671"/>
                  </a:lnTo>
                  <a:lnTo>
                    <a:pt x="53118" y="67"/>
                  </a:lnTo>
                  <a:lnTo>
                    <a:pt x="481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
            <p:cNvSpPr/>
            <p:nvPr/>
          </p:nvSpPr>
          <p:spPr>
            <a:xfrm>
              <a:off x="6280475" y="1803225"/>
              <a:ext cx="83400" cy="59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p:nvPr/>
          </p:nvSpPr>
          <p:spPr>
            <a:xfrm>
              <a:off x="5731425" y="2718800"/>
              <a:ext cx="1839325" cy="1308675"/>
            </a:xfrm>
            <a:custGeom>
              <a:avLst/>
              <a:gdLst/>
              <a:ahLst/>
              <a:cxnLst/>
              <a:rect l="l" t="t" r="r" b="b"/>
              <a:pathLst>
                <a:path w="73573" h="52347" extrusionOk="0">
                  <a:moveTo>
                    <a:pt x="24949" y="1"/>
                  </a:moveTo>
                  <a:lnTo>
                    <a:pt x="24178" y="68"/>
                  </a:lnTo>
                  <a:lnTo>
                    <a:pt x="22501" y="269"/>
                  </a:lnTo>
                  <a:lnTo>
                    <a:pt x="18075" y="1308"/>
                  </a:lnTo>
                  <a:lnTo>
                    <a:pt x="14185" y="2650"/>
                  </a:lnTo>
                  <a:lnTo>
                    <a:pt x="11469" y="3823"/>
                  </a:lnTo>
                  <a:lnTo>
                    <a:pt x="8719" y="5232"/>
                  </a:lnTo>
                  <a:lnTo>
                    <a:pt x="6003" y="6875"/>
                  </a:lnTo>
                  <a:lnTo>
                    <a:pt x="4695" y="7814"/>
                  </a:lnTo>
                  <a:lnTo>
                    <a:pt x="4259" y="8049"/>
                  </a:lnTo>
                  <a:lnTo>
                    <a:pt x="2113" y="9625"/>
                  </a:lnTo>
                  <a:lnTo>
                    <a:pt x="671" y="11033"/>
                  </a:lnTo>
                  <a:lnTo>
                    <a:pt x="201" y="11804"/>
                  </a:lnTo>
                  <a:lnTo>
                    <a:pt x="0" y="12207"/>
                  </a:lnTo>
                  <a:lnTo>
                    <a:pt x="134" y="13079"/>
                  </a:lnTo>
                  <a:lnTo>
                    <a:pt x="704" y="14017"/>
                  </a:lnTo>
                  <a:lnTo>
                    <a:pt x="1677" y="14923"/>
                  </a:lnTo>
                  <a:lnTo>
                    <a:pt x="2985" y="15761"/>
                  </a:lnTo>
                  <a:lnTo>
                    <a:pt x="4561" y="16465"/>
                  </a:lnTo>
                  <a:lnTo>
                    <a:pt x="6338" y="16968"/>
                  </a:lnTo>
                  <a:lnTo>
                    <a:pt x="8249" y="17203"/>
                  </a:lnTo>
                  <a:lnTo>
                    <a:pt x="9222" y="17170"/>
                  </a:lnTo>
                  <a:lnTo>
                    <a:pt x="10261" y="17103"/>
                  </a:lnTo>
                  <a:lnTo>
                    <a:pt x="12542" y="16566"/>
                  </a:lnTo>
                  <a:lnTo>
                    <a:pt x="16230" y="15258"/>
                  </a:lnTo>
                  <a:lnTo>
                    <a:pt x="22870" y="12005"/>
                  </a:lnTo>
                  <a:lnTo>
                    <a:pt x="24077" y="11268"/>
                  </a:lnTo>
                  <a:lnTo>
                    <a:pt x="24077" y="12441"/>
                  </a:lnTo>
                  <a:lnTo>
                    <a:pt x="24580" y="18410"/>
                  </a:lnTo>
                  <a:lnTo>
                    <a:pt x="25117" y="21462"/>
                  </a:lnTo>
                  <a:lnTo>
                    <a:pt x="25653" y="23172"/>
                  </a:lnTo>
                  <a:lnTo>
                    <a:pt x="25955" y="23843"/>
                  </a:lnTo>
                  <a:lnTo>
                    <a:pt x="26358" y="24513"/>
                  </a:lnTo>
                  <a:lnTo>
                    <a:pt x="27565" y="26157"/>
                  </a:lnTo>
                  <a:lnTo>
                    <a:pt x="30046" y="29074"/>
                  </a:lnTo>
                  <a:lnTo>
                    <a:pt x="34037" y="33165"/>
                  </a:lnTo>
                  <a:lnTo>
                    <a:pt x="37792" y="36518"/>
                  </a:lnTo>
                  <a:lnTo>
                    <a:pt x="39167" y="37491"/>
                  </a:lnTo>
                  <a:lnTo>
                    <a:pt x="42554" y="39771"/>
                  </a:lnTo>
                  <a:lnTo>
                    <a:pt x="52581" y="46914"/>
                  </a:lnTo>
                  <a:lnTo>
                    <a:pt x="54995" y="48691"/>
                  </a:lnTo>
                  <a:lnTo>
                    <a:pt x="56437" y="49764"/>
                  </a:lnTo>
                  <a:lnTo>
                    <a:pt x="58918" y="51508"/>
                  </a:lnTo>
                  <a:lnTo>
                    <a:pt x="60193" y="52246"/>
                  </a:lnTo>
                  <a:lnTo>
                    <a:pt x="60562" y="52346"/>
                  </a:lnTo>
                  <a:lnTo>
                    <a:pt x="60729" y="52313"/>
                  </a:lnTo>
                  <a:lnTo>
                    <a:pt x="61601" y="51541"/>
                  </a:lnTo>
                  <a:lnTo>
                    <a:pt x="63580" y="49362"/>
                  </a:lnTo>
                  <a:lnTo>
                    <a:pt x="66933" y="45304"/>
                  </a:lnTo>
                  <a:lnTo>
                    <a:pt x="69850" y="41381"/>
                  </a:lnTo>
                  <a:lnTo>
                    <a:pt x="70722" y="40006"/>
                  </a:lnTo>
                  <a:lnTo>
                    <a:pt x="71359" y="38698"/>
                  </a:lnTo>
                  <a:lnTo>
                    <a:pt x="72533" y="35445"/>
                  </a:lnTo>
                  <a:lnTo>
                    <a:pt x="73338" y="32125"/>
                  </a:lnTo>
                  <a:lnTo>
                    <a:pt x="73572" y="30080"/>
                  </a:lnTo>
                  <a:lnTo>
                    <a:pt x="73539" y="29107"/>
                  </a:lnTo>
                  <a:lnTo>
                    <a:pt x="73438" y="28772"/>
                  </a:lnTo>
                  <a:lnTo>
                    <a:pt x="73304" y="28537"/>
                  </a:lnTo>
                  <a:lnTo>
                    <a:pt x="73036" y="28202"/>
                  </a:lnTo>
                  <a:lnTo>
                    <a:pt x="72499" y="28101"/>
                  </a:lnTo>
                  <a:lnTo>
                    <a:pt x="71225" y="28806"/>
                  </a:lnTo>
                  <a:lnTo>
                    <a:pt x="70286" y="29610"/>
                  </a:lnTo>
                  <a:lnTo>
                    <a:pt x="68073" y="31220"/>
                  </a:lnTo>
                  <a:lnTo>
                    <a:pt x="58550" y="37558"/>
                  </a:lnTo>
                  <a:lnTo>
                    <a:pt x="56470" y="38832"/>
                  </a:lnTo>
                  <a:lnTo>
                    <a:pt x="55599" y="39268"/>
                  </a:lnTo>
                  <a:lnTo>
                    <a:pt x="54693" y="39570"/>
                  </a:lnTo>
                  <a:lnTo>
                    <a:pt x="53486" y="38463"/>
                  </a:lnTo>
                  <a:lnTo>
                    <a:pt x="47014" y="31757"/>
                  </a:lnTo>
                  <a:lnTo>
                    <a:pt x="42252" y="26291"/>
                  </a:lnTo>
                  <a:lnTo>
                    <a:pt x="40207" y="23642"/>
                  </a:lnTo>
                  <a:lnTo>
                    <a:pt x="39301" y="22334"/>
                  </a:lnTo>
                  <a:lnTo>
                    <a:pt x="37826" y="19584"/>
                  </a:lnTo>
                  <a:lnTo>
                    <a:pt x="36652" y="16801"/>
                  </a:lnTo>
                  <a:lnTo>
                    <a:pt x="35747" y="14051"/>
                  </a:lnTo>
                  <a:lnTo>
                    <a:pt x="34707" y="10128"/>
                  </a:lnTo>
                  <a:lnTo>
                    <a:pt x="33835" y="6875"/>
                  </a:lnTo>
                  <a:lnTo>
                    <a:pt x="33232" y="5131"/>
                  </a:lnTo>
                  <a:lnTo>
                    <a:pt x="32897" y="4460"/>
                  </a:lnTo>
                  <a:lnTo>
                    <a:pt x="32528" y="3857"/>
                  </a:lnTo>
                  <a:lnTo>
                    <a:pt x="31723" y="2784"/>
                  </a:lnTo>
                  <a:lnTo>
                    <a:pt x="30851" y="1878"/>
                  </a:lnTo>
                  <a:lnTo>
                    <a:pt x="29879" y="1141"/>
                  </a:lnTo>
                  <a:lnTo>
                    <a:pt x="28805" y="604"/>
                  </a:lnTo>
                  <a:lnTo>
                    <a:pt x="27632" y="235"/>
                  </a:lnTo>
                  <a:lnTo>
                    <a:pt x="26358" y="34"/>
                  </a:lnTo>
                  <a:lnTo>
                    <a:pt x="2494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a:off x="5298850" y="2045625"/>
              <a:ext cx="1752975" cy="1722800"/>
            </a:xfrm>
            <a:custGeom>
              <a:avLst/>
              <a:gdLst/>
              <a:ahLst/>
              <a:cxnLst/>
              <a:rect l="l" t="t" r="r" b="b"/>
              <a:pathLst>
                <a:path w="70119" h="68912" extrusionOk="0">
                  <a:moveTo>
                    <a:pt x="27564" y="0"/>
                  </a:moveTo>
                  <a:lnTo>
                    <a:pt x="23574" y="336"/>
                  </a:lnTo>
                  <a:lnTo>
                    <a:pt x="20623" y="939"/>
                  </a:lnTo>
                  <a:lnTo>
                    <a:pt x="17572" y="1945"/>
                  </a:lnTo>
                  <a:lnTo>
                    <a:pt x="15325" y="3052"/>
                  </a:lnTo>
                  <a:lnTo>
                    <a:pt x="13916" y="3924"/>
                  </a:lnTo>
                  <a:lnTo>
                    <a:pt x="13212" y="4460"/>
                  </a:lnTo>
                  <a:lnTo>
                    <a:pt x="12542" y="4997"/>
                  </a:lnTo>
                  <a:lnTo>
                    <a:pt x="11234" y="6439"/>
                  </a:lnTo>
                  <a:lnTo>
                    <a:pt x="9959" y="8249"/>
                  </a:lnTo>
                  <a:lnTo>
                    <a:pt x="8719" y="10362"/>
                  </a:lnTo>
                  <a:lnTo>
                    <a:pt x="6941" y="13984"/>
                  </a:lnTo>
                  <a:lnTo>
                    <a:pt x="4795" y="19483"/>
                  </a:lnTo>
                  <a:lnTo>
                    <a:pt x="2985" y="25452"/>
                  </a:lnTo>
                  <a:lnTo>
                    <a:pt x="1543" y="31522"/>
                  </a:lnTo>
                  <a:lnTo>
                    <a:pt x="537" y="37323"/>
                  </a:lnTo>
                  <a:lnTo>
                    <a:pt x="34" y="42487"/>
                  </a:lnTo>
                  <a:lnTo>
                    <a:pt x="0" y="44700"/>
                  </a:lnTo>
                  <a:lnTo>
                    <a:pt x="67" y="46746"/>
                  </a:lnTo>
                  <a:lnTo>
                    <a:pt x="503" y="50434"/>
                  </a:lnTo>
                  <a:lnTo>
                    <a:pt x="1375" y="53721"/>
                  </a:lnTo>
                  <a:lnTo>
                    <a:pt x="2683" y="56571"/>
                  </a:lnTo>
                  <a:lnTo>
                    <a:pt x="4460" y="59120"/>
                  </a:lnTo>
                  <a:lnTo>
                    <a:pt x="6740" y="61366"/>
                  </a:lnTo>
                  <a:lnTo>
                    <a:pt x="9524" y="63378"/>
                  </a:lnTo>
                  <a:lnTo>
                    <a:pt x="12877" y="65223"/>
                  </a:lnTo>
                  <a:lnTo>
                    <a:pt x="14788" y="66094"/>
                  </a:lnTo>
                  <a:lnTo>
                    <a:pt x="15794" y="66497"/>
                  </a:lnTo>
                  <a:lnTo>
                    <a:pt x="17974" y="67235"/>
                  </a:lnTo>
                  <a:lnTo>
                    <a:pt x="21528" y="68073"/>
                  </a:lnTo>
                  <a:lnTo>
                    <a:pt x="26726" y="68710"/>
                  </a:lnTo>
                  <a:lnTo>
                    <a:pt x="32293" y="68911"/>
                  </a:lnTo>
                  <a:lnTo>
                    <a:pt x="37960" y="68677"/>
                  </a:lnTo>
                  <a:lnTo>
                    <a:pt x="43526" y="68106"/>
                  </a:lnTo>
                  <a:lnTo>
                    <a:pt x="48825" y="67268"/>
                  </a:lnTo>
                  <a:lnTo>
                    <a:pt x="53620" y="66162"/>
                  </a:lnTo>
                  <a:lnTo>
                    <a:pt x="55733" y="65524"/>
                  </a:lnTo>
                  <a:lnTo>
                    <a:pt x="56739" y="65189"/>
                  </a:lnTo>
                  <a:lnTo>
                    <a:pt x="58616" y="64351"/>
                  </a:lnTo>
                  <a:lnTo>
                    <a:pt x="60360" y="63345"/>
                  </a:lnTo>
                  <a:lnTo>
                    <a:pt x="61903" y="62171"/>
                  </a:lnTo>
                  <a:lnTo>
                    <a:pt x="63311" y="60897"/>
                  </a:lnTo>
                  <a:lnTo>
                    <a:pt x="64552" y="59488"/>
                  </a:lnTo>
                  <a:lnTo>
                    <a:pt x="66195" y="57242"/>
                  </a:lnTo>
                  <a:lnTo>
                    <a:pt x="67872" y="54056"/>
                  </a:lnTo>
                  <a:lnTo>
                    <a:pt x="69079" y="50803"/>
                  </a:lnTo>
                  <a:lnTo>
                    <a:pt x="69783" y="47651"/>
                  </a:lnTo>
                  <a:lnTo>
                    <a:pt x="70118" y="44801"/>
                  </a:lnTo>
                  <a:lnTo>
                    <a:pt x="70118" y="43527"/>
                  </a:lnTo>
                  <a:lnTo>
                    <a:pt x="70018" y="42319"/>
                  </a:lnTo>
                  <a:lnTo>
                    <a:pt x="69381" y="39838"/>
                  </a:lnTo>
                  <a:lnTo>
                    <a:pt x="68274" y="37390"/>
                  </a:lnTo>
                  <a:lnTo>
                    <a:pt x="66866" y="35043"/>
                  </a:lnTo>
                  <a:lnTo>
                    <a:pt x="65290" y="32896"/>
                  </a:lnTo>
                  <a:lnTo>
                    <a:pt x="63646" y="30985"/>
                  </a:lnTo>
                  <a:lnTo>
                    <a:pt x="62137" y="29476"/>
                  </a:lnTo>
                  <a:lnTo>
                    <a:pt x="60830" y="28369"/>
                  </a:lnTo>
                  <a:lnTo>
                    <a:pt x="60360" y="28034"/>
                  </a:lnTo>
                  <a:lnTo>
                    <a:pt x="57946" y="26626"/>
                  </a:lnTo>
                  <a:lnTo>
                    <a:pt x="53385" y="23708"/>
                  </a:lnTo>
                  <a:lnTo>
                    <a:pt x="51541" y="22300"/>
                  </a:lnTo>
                  <a:lnTo>
                    <a:pt x="49797" y="20690"/>
                  </a:lnTo>
                  <a:lnTo>
                    <a:pt x="48221" y="18913"/>
                  </a:lnTo>
                  <a:lnTo>
                    <a:pt x="47550" y="17974"/>
                  </a:lnTo>
                  <a:lnTo>
                    <a:pt x="46209" y="15828"/>
                  </a:lnTo>
                  <a:lnTo>
                    <a:pt x="42990" y="10429"/>
                  </a:lnTo>
                  <a:lnTo>
                    <a:pt x="40039" y="6305"/>
                  </a:lnTo>
                  <a:lnTo>
                    <a:pt x="37826" y="3857"/>
                  </a:lnTo>
                  <a:lnTo>
                    <a:pt x="36048" y="2314"/>
                  </a:lnTo>
                  <a:lnTo>
                    <a:pt x="34774" y="1442"/>
                  </a:lnTo>
                  <a:lnTo>
                    <a:pt x="33433" y="771"/>
                  </a:lnTo>
                  <a:lnTo>
                    <a:pt x="32058" y="302"/>
                  </a:lnTo>
                  <a:lnTo>
                    <a:pt x="31320" y="134"/>
                  </a:lnTo>
                  <a:lnTo>
                    <a:pt x="30985" y="101"/>
                  </a:lnTo>
                  <a:lnTo>
                    <a:pt x="27564"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5298850" y="2154600"/>
              <a:ext cx="1443625" cy="1613825"/>
            </a:xfrm>
            <a:custGeom>
              <a:avLst/>
              <a:gdLst/>
              <a:ahLst/>
              <a:cxnLst/>
              <a:rect l="l" t="t" r="r" b="b"/>
              <a:pathLst>
                <a:path w="57745" h="64553" extrusionOk="0">
                  <a:moveTo>
                    <a:pt x="13346" y="1"/>
                  </a:moveTo>
                  <a:lnTo>
                    <a:pt x="13279" y="34"/>
                  </a:lnTo>
                  <a:lnTo>
                    <a:pt x="13212" y="101"/>
                  </a:lnTo>
                  <a:lnTo>
                    <a:pt x="12542" y="638"/>
                  </a:lnTo>
                  <a:lnTo>
                    <a:pt x="11234" y="2080"/>
                  </a:lnTo>
                  <a:lnTo>
                    <a:pt x="9959" y="3890"/>
                  </a:lnTo>
                  <a:lnTo>
                    <a:pt x="8719" y="6003"/>
                  </a:lnTo>
                  <a:lnTo>
                    <a:pt x="6941" y="9625"/>
                  </a:lnTo>
                  <a:lnTo>
                    <a:pt x="4795" y="15124"/>
                  </a:lnTo>
                  <a:lnTo>
                    <a:pt x="2985" y="21093"/>
                  </a:lnTo>
                  <a:lnTo>
                    <a:pt x="1543" y="27163"/>
                  </a:lnTo>
                  <a:lnTo>
                    <a:pt x="537" y="32964"/>
                  </a:lnTo>
                  <a:lnTo>
                    <a:pt x="34" y="38128"/>
                  </a:lnTo>
                  <a:lnTo>
                    <a:pt x="0" y="40341"/>
                  </a:lnTo>
                  <a:lnTo>
                    <a:pt x="67" y="42387"/>
                  </a:lnTo>
                  <a:lnTo>
                    <a:pt x="503" y="46075"/>
                  </a:lnTo>
                  <a:lnTo>
                    <a:pt x="1375" y="49362"/>
                  </a:lnTo>
                  <a:lnTo>
                    <a:pt x="2683" y="52212"/>
                  </a:lnTo>
                  <a:lnTo>
                    <a:pt x="4460" y="54761"/>
                  </a:lnTo>
                  <a:lnTo>
                    <a:pt x="6740" y="57007"/>
                  </a:lnTo>
                  <a:lnTo>
                    <a:pt x="9524" y="59019"/>
                  </a:lnTo>
                  <a:lnTo>
                    <a:pt x="12877" y="60864"/>
                  </a:lnTo>
                  <a:lnTo>
                    <a:pt x="14788" y="61735"/>
                  </a:lnTo>
                  <a:lnTo>
                    <a:pt x="15794" y="62138"/>
                  </a:lnTo>
                  <a:lnTo>
                    <a:pt x="17974" y="62876"/>
                  </a:lnTo>
                  <a:lnTo>
                    <a:pt x="21528" y="63714"/>
                  </a:lnTo>
                  <a:lnTo>
                    <a:pt x="26726" y="64351"/>
                  </a:lnTo>
                  <a:lnTo>
                    <a:pt x="32293" y="64552"/>
                  </a:lnTo>
                  <a:lnTo>
                    <a:pt x="37960" y="64318"/>
                  </a:lnTo>
                  <a:lnTo>
                    <a:pt x="43526" y="63747"/>
                  </a:lnTo>
                  <a:lnTo>
                    <a:pt x="48825" y="62909"/>
                  </a:lnTo>
                  <a:lnTo>
                    <a:pt x="53620" y="61803"/>
                  </a:lnTo>
                  <a:lnTo>
                    <a:pt x="55733" y="61165"/>
                  </a:lnTo>
                  <a:lnTo>
                    <a:pt x="56772" y="60797"/>
                  </a:lnTo>
                  <a:lnTo>
                    <a:pt x="57745" y="60394"/>
                  </a:lnTo>
                  <a:lnTo>
                    <a:pt x="56168" y="60159"/>
                  </a:lnTo>
                  <a:lnTo>
                    <a:pt x="52882" y="59489"/>
                  </a:lnTo>
                  <a:lnTo>
                    <a:pt x="49562" y="58550"/>
                  </a:lnTo>
                  <a:lnTo>
                    <a:pt x="46444" y="57276"/>
                  </a:lnTo>
                  <a:lnTo>
                    <a:pt x="45035" y="56471"/>
                  </a:lnTo>
                  <a:lnTo>
                    <a:pt x="43593" y="55532"/>
                  </a:lnTo>
                  <a:lnTo>
                    <a:pt x="41179" y="53419"/>
                  </a:lnTo>
                  <a:lnTo>
                    <a:pt x="39167" y="51072"/>
                  </a:lnTo>
                  <a:lnTo>
                    <a:pt x="37557" y="48624"/>
                  </a:lnTo>
                  <a:lnTo>
                    <a:pt x="35545" y="45002"/>
                  </a:lnTo>
                  <a:lnTo>
                    <a:pt x="33969" y="41817"/>
                  </a:lnTo>
                  <a:lnTo>
                    <a:pt x="32963" y="40073"/>
                  </a:lnTo>
                  <a:lnTo>
                    <a:pt x="32460" y="39402"/>
                  </a:lnTo>
                  <a:lnTo>
                    <a:pt x="31890" y="38799"/>
                  </a:lnTo>
                  <a:lnTo>
                    <a:pt x="30683" y="37860"/>
                  </a:lnTo>
                  <a:lnTo>
                    <a:pt x="28638" y="36753"/>
                  </a:lnTo>
                  <a:lnTo>
                    <a:pt x="25787" y="35546"/>
                  </a:lnTo>
                  <a:lnTo>
                    <a:pt x="23909" y="34406"/>
                  </a:lnTo>
                  <a:lnTo>
                    <a:pt x="22836" y="33366"/>
                  </a:lnTo>
                  <a:lnTo>
                    <a:pt x="22400" y="32696"/>
                  </a:lnTo>
                  <a:lnTo>
                    <a:pt x="22199" y="32327"/>
                  </a:lnTo>
                  <a:lnTo>
                    <a:pt x="21897" y="31120"/>
                  </a:lnTo>
                  <a:lnTo>
                    <a:pt x="21629" y="28571"/>
                  </a:lnTo>
                  <a:lnTo>
                    <a:pt x="21495" y="21462"/>
                  </a:lnTo>
                  <a:lnTo>
                    <a:pt x="21361" y="13146"/>
                  </a:lnTo>
                  <a:lnTo>
                    <a:pt x="20925" y="7982"/>
                  </a:lnTo>
                  <a:lnTo>
                    <a:pt x="20288" y="4762"/>
                  </a:lnTo>
                  <a:lnTo>
                    <a:pt x="19684" y="2985"/>
                  </a:lnTo>
                  <a:lnTo>
                    <a:pt x="18913" y="1644"/>
                  </a:lnTo>
                  <a:lnTo>
                    <a:pt x="17940" y="772"/>
                  </a:lnTo>
                  <a:lnTo>
                    <a:pt x="17370" y="571"/>
                  </a:lnTo>
                  <a:lnTo>
                    <a:pt x="16364" y="302"/>
                  </a:lnTo>
                  <a:lnTo>
                    <a:pt x="14352" y="34"/>
                  </a:lnTo>
                  <a:lnTo>
                    <a:pt x="1334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5298850" y="2045625"/>
              <a:ext cx="1752975" cy="1722800"/>
            </a:xfrm>
            <a:custGeom>
              <a:avLst/>
              <a:gdLst/>
              <a:ahLst/>
              <a:cxnLst/>
              <a:rect l="l" t="t" r="r" b="b"/>
              <a:pathLst>
                <a:path w="70119" h="68912" fill="none" extrusionOk="0">
                  <a:moveTo>
                    <a:pt x="31320" y="134"/>
                  </a:moveTo>
                  <a:lnTo>
                    <a:pt x="30985" y="101"/>
                  </a:lnTo>
                  <a:lnTo>
                    <a:pt x="27564" y="0"/>
                  </a:lnTo>
                  <a:lnTo>
                    <a:pt x="23574" y="336"/>
                  </a:lnTo>
                  <a:lnTo>
                    <a:pt x="20623" y="939"/>
                  </a:lnTo>
                  <a:lnTo>
                    <a:pt x="17572" y="1945"/>
                  </a:lnTo>
                  <a:lnTo>
                    <a:pt x="15325" y="3052"/>
                  </a:lnTo>
                  <a:lnTo>
                    <a:pt x="13916" y="3924"/>
                  </a:lnTo>
                  <a:lnTo>
                    <a:pt x="13212" y="4460"/>
                  </a:lnTo>
                  <a:lnTo>
                    <a:pt x="12542" y="4997"/>
                  </a:lnTo>
                  <a:lnTo>
                    <a:pt x="11234" y="6439"/>
                  </a:lnTo>
                  <a:lnTo>
                    <a:pt x="9959" y="8249"/>
                  </a:lnTo>
                  <a:lnTo>
                    <a:pt x="8719" y="10362"/>
                  </a:lnTo>
                  <a:lnTo>
                    <a:pt x="6941" y="13984"/>
                  </a:lnTo>
                  <a:lnTo>
                    <a:pt x="4795" y="19483"/>
                  </a:lnTo>
                  <a:lnTo>
                    <a:pt x="2985" y="25452"/>
                  </a:lnTo>
                  <a:lnTo>
                    <a:pt x="1543" y="31522"/>
                  </a:lnTo>
                  <a:lnTo>
                    <a:pt x="537" y="37323"/>
                  </a:lnTo>
                  <a:lnTo>
                    <a:pt x="34" y="42487"/>
                  </a:lnTo>
                  <a:lnTo>
                    <a:pt x="0" y="44700"/>
                  </a:lnTo>
                  <a:lnTo>
                    <a:pt x="67" y="46746"/>
                  </a:lnTo>
                  <a:lnTo>
                    <a:pt x="503" y="50434"/>
                  </a:lnTo>
                  <a:lnTo>
                    <a:pt x="1375" y="53721"/>
                  </a:lnTo>
                  <a:lnTo>
                    <a:pt x="2683" y="56571"/>
                  </a:lnTo>
                  <a:lnTo>
                    <a:pt x="4460" y="59120"/>
                  </a:lnTo>
                  <a:lnTo>
                    <a:pt x="6740" y="61366"/>
                  </a:lnTo>
                  <a:lnTo>
                    <a:pt x="9524" y="63378"/>
                  </a:lnTo>
                  <a:lnTo>
                    <a:pt x="12877" y="65223"/>
                  </a:lnTo>
                  <a:lnTo>
                    <a:pt x="14788" y="66094"/>
                  </a:lnTo>
                  <a:lnTo>
                    <a:pt x="15794" y="66497"/>
                  </a:lnTo>
                  <a:lnTo>
                    <a:pt x="17974" y="67235"/>
                  </a:lnTo>
                  <a:lnTo>
                    <a:pt x="21528" y="68073"/>
                  </a:lnTo>
                  <a:lnTo>
                    <a:pt x="26726" y="68710"/>
                  </a:lnTo>
                  <a:lnTo>
                    <a:pt x="32293" y="68911"/>
                  </a:lnTo>
                  <a:lnTo>
                    <a:pt x="37960" y="68677"/>
                  </a:lnTo>
                  <a:lnTo>
                    <a:pt x="43526" y="68106"/>
                  </a:lnTo>
                  <a:lnTo>
                    <a:pt x="48825" y="67268"/>
                  </a:lnTo>
                  <a:lnTo>
                    <a:pt x="53620" y="66162"/>
                  </a:lnTo>
                  <a:lnTo>
                    <a:pt x="55733" y="65524"/>
                  </a:lnTo>
                  <a:lnTo>
                    <a:pt x="56739" y="65189"/>
                  </a:lnTo>
                  <a:lnTo>
                    <a:pt x="58616" y="64351"/>
                  </a:lnTo>
                  <a:lnTo>
                    <a:pt x="60360" y="63345"/>
                  </a:lnTo>
                  <a:lnTo>
                    <a:pt x="61903" y="62171"/>
                  </a:lnTo>
                  <a:lnTo>
                    <a:pt x="63311" y="60897"/>
                  </a:lnTo>
                  <a:lnTo>
                    <a:pt x="64552" y="59488"/>
                  </a:lnTo>
                  <a:lnTo>
                    <a:pt x="66195" y="57242"/>
                  </a:lnTo>
                  <a:lnTo>
                    <a:pt x="67872" y="54056"/>
                  </a:lnTo>
                  <a:lnTo>
                    <a:pt x="69079" y="50803"/>
                  </a:lnTo>
                  <a:lnTo>
                    <a:pt x="69783" y="47651"/>
                  </a:lnTo>
                  <a:lnTo>
                    <a:pt x="70118" y="44801"/>
                  </a:lnTo>
                  <a:lnTo>
                    <a:pt x="70118" y="43527"/>
                  </a:lnTo>
                  <a:lnTo>
                    <a:pt x="70018" y="42319"/>
                  </a:lnTo>
                  <a:lnTo>
                    <a:pt x="69381" y="39838"/>
                  </a:lnTo>
                  <a:lnTo>
                    <a:pt x="68274" y="37390"/>
                  </a:lnTo>
                  <a:lnTo>
                    <a:pt x="66866" y="35043"/>
                  </a:lnTo>
                  <a:lnTo>
                    <a:pt x="65290" y="32896"/>
                  </a:lnTo>
                  <a:lnTo>
                    <a:pt x="63646" y="30985"/>
                  </a:lnTo>
                  <a:lnTo>
                    <a:pt x="62137" y="29476"/>
                  </a:lnTo>
                  <a:lnTo>
                    <a:pt x="60830" y="28369"/>
                  </a:lnTo>
                  <a:lnTo>
                    <a:pt x="60360" y="28034"/>
                  </a:lnTo>
                  <a:lnTo>
                    <a:pt x="57946" y="26626"/>
                  </a:lnTo>
                  <a:lnTo>
                    <a:pt x="53385" y="23708"/>
                  </a:lnTo>
                  <a:lnTo>
                    <a:pt x="51541" y="22300"/>
                  </a:lnTo>
                  <a:lnTo>
                    <a:pt x="49797" y="20690"/>
                  </a:lnTo>
                  <a:lnTo>
                    <a:pt x="48221" y="18913"/>
                  </a:lnTo>
                  <a:lnTo>
                    <a:pt x="47550" y="17974"/>
                  </a:lnTo>
                  <a:lnTo>
                    <a:pt x="46209" y="15828"/>
                  </a:lnTo>
                  <a:lnTo>
                    <a:pt x="42990" y="10429"/>
                  </a:lnTo>
                  <a:lnTo>
                    <a:pt x="40039" y="6305"/>
                  </a:lnTo>
                  <a:lnTo>
                    <a:pt x="37826" y="3857"/>
                  </a:lnTo>
                  <a:lnTo>
                    <a:pt x="36048" y="2314"/>
                  </a:lnTo>
                  <a:lnTo>
                    <a:pt x="34774" y="1442"/>
                  </a:lnTo>
                  <a:lnTo>
                    <a:pt x="33433" y="771"/>
                  </a:lnTo>
                  <a:lnTo>
                    <a:pt x="32058" y="302"/>
                  </a:lnTo>
                  <a:lnTo>
                    <a:pt x="31320" y="134"/>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
            <p:cNvSpPr/>
            <p:nvPr/>
          </p:nvSpPr>
          <p:spPr>
            <a:xfrm>
              <a:off x="5602325" y="2155450"/>
              <a:ext cx="1107450" cy="811525"/>
            </a:xfrm>
            <a:custGeom>
              <a:avLst/>
              <a:gdLst/>
              <a:ahLst/>
              <a:cxnLst/>
              <a:rect l="l" t="t" r="r" b="b"/>
              <a:pathLst>
                <a:path w="44298" h="32461" extrusionOk="0">
                  <a:moveTo>
                    <a:pt x="21227" y="0"/>
                  </a:moveTo>
                  <a:lnTo>
                    <a:pt x="20657" y="67"/>
                  </a:lnTo>
                  <a:lnTo>
                    <a:pt x="17236" y="537"/>
                  </a:lnTo>
                  <a:lnTo>
                    <a:pt x="14889" y="805"/>
                  </a:lnTo>
                  <a:lnTo>
                    <a:pt x="13984" y="973"/>
                  </a:lnTo>
                  <a:lnTo>
                    <a:pt x="9691" y="2046"/>
                  </a:lnTo>
                  <a:lnTo>
                    <a:pt x="7713" y="2716"/>
                  </a:lnTo>
                  <a:lnTo>
                    <a:pt x="6774" y="3186"/>
                  </a:lnTo>
                  <a:lnTo>
                    <a:pt x="6506" y="3421"/>
                  </a:lnTo>
                  <a:lnTo>
                    <a:pt x="6237" y="3789"/>
                  </a:lnTo>
                  <a:lnTo>
                    <a:pt x="5433" y="5768"/>
                  </a:lnTo>
                  <a:lnTo>
                    <a:pt x="3890" y="10530"/>
                  </a:lnTo>
                  <a:lnTo>
                    <a:pt x="671" y="21931"/>
                  </a:lnTo>
                  <a:lnTo>
                    <a:pt x="0" y="24379"/>
                  </a:lnTo>
                  <a:lnTo>
                    <a:pt x="537" y="24278"/>
                  </a:lnTo>
                  <a:lnTo>
                    <a:pt x="1677" y="24144"/>
                  </a:lnTo>
                  <a:lnTo>
                    <a:pt x="2783" y="24211"/>
                  </a:lnTo>
                  <a:lnTo>
                    <a:pt x="3856" y="24412"/>
                  </a:lnTo>
                  <a:lnTo>
                    <a:pt x="4393" y="24580"/>
                  </a:lnTo>
                  <a:lnTo>
                    <a:pt x="4795" y="24748"/>
                  </a:lnTo>
                  <a:lnTo>
                    <a:pt x="5399" y="25184"/>
                  </a:lnTo>
                  <a:lnTo>
                    <a:pt x="6070" y="25955"/>
                  </a:lnTo>
                  <a:lnTo>
                    <a:pt x="6774" y="27766"/>
                  </a:lnTo>
                  <a:lnTo>
                    <a:pt x="6908" y="28671"/>
                  </a:lnTo>
                  <a:lnTo>
                    <a:pt x="7143" y="30549"/>
                  </a:lnTo>
                  <a:lnTo>
                    <a:pt x="7243" y="32460"/>
                  </a:lnTo>
                  <a:lnTo>
                    <a:pt x="9892" y="32226"/>
                  </a:lnTo>
                  <a:lnTo>
                    <a:pt x="22836" y="30918"/>
                  </a:lnTo>
                  <a:lnTo>
                    <a:pt x="30717" y="29945"/>
                  </a:lnTo>
                  <a:lnTo>
                    <a:pt x="32930" y="29509"/>
                  </a:lnTo>
                  <a:lnTo>
                    <a:pt x="34674" y="29141"/>
                  </a:lnTo>
                  <a:lnTo>
                    <a:pt x="38530" y="28571"/>
                  </a:lnTo>
                  <a:lnTo>
                    <a:pt x="43426" y="28034"/>
                  </a:lnTo>
                  <a:lnTo>
                    <a:pt x="44298" y="28000"/>
                  </a:lnTo>
                  <a:lnTo>
                    <a:pt x="42822" y="24714"/>
                  </a:lnTo>
                  <a:lnTo>
                    <a:pt x="35914" y="9792"/>
                  </a:lnTo>
                  <a:lnTo>
                    <a:pt x="32796" y="3689"/>
                  </a:lnTo>
                  <a:lnTo>
                    <a:pt x="31320" y="1274"/>
                  </a:lnTo>
                  <a:lnTo>
                    <a:pt x="30918" y="906"/>
                  </a:lnTo>
                  <a:lnTo>
                    <a:pt x="30549" y="738"/>
                  </a:lnTo>
                  <a:lnTo>
                    <a:pt x="29409" y="470"/>
                  </a:lnTo>
                  <a:lnTo>
                    <a:pt x="27196" y="168"/>
                  </a:lnTo>
                  <a:lnTo>
                    <a:pt x="23876"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
            <p:cNvSpPr/>
            <p:nvPr/>
          </p:nvSpPr>
          <p:spPr>
            <a:xfrm>
              <a:off x="5799325" y="2417000"/>
              <a:ext cx="44450" cy="363850"/>
            </a:xfrm>
            <a:custGeom>
              <a:avLst/>
              <a:gdLst/>
              <a:ahLst/>
              <a:cxnLst/>
              <a:rect l="l" t="t" r="r" b="b"/>
              <a:pathLst>
                <a:path w="1778" h="14554" fill="none" extrusionOk="0">
                  <a:moveTo>
                    <a:pt x="0" y="14554"/>
                  </a:moveTo>
                  <a:lnTo>
                    <a:pt x="1778"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
            <p:cNvSpPr/>
            <p:nvPr/>
          </p:nvSpPr>
          <p:spPr>
            <a:xfrm>
              <a:off x="5832850" y="2434600"/>
              <a:ext cx="60400" cy="78825"/>
            </a:xfrm>
            <a:custGeom>
              <a:avLst/>
              <a:gdLst/>
              <a:ahLst/>
              <a:cxnLst/>
              <a:rect l="l" t="t" r="r" b="b"/>
              <a:pathLst>
                <a:path w="2416" h="3153" fill="none" extrusionOk="0">
                  <a:moveTo>
                    <a:pt x="1" y="3153"/>
                  </a:moveTo>
                  <a:lnTo>
                    <a:pt x="2415"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
            <p:cNvSpPr/>
            <p:nvPr/>
          </p:nvSpPr>
          <p:spPr>
            <a:xfrm>
              <a:off x="6013950" y="2505875"/>
              <a:ext cx="282525" cy="54500"/>
            </a:xfrm>
            <a:custGeom>
              <a:avLst/>
              <a:gdLst/>
              <a:ahLst/>
              <a:cxnLst/>
              <a:rect l="l" t="t" r="r" b="b"/>
              <a:pathLst>
                <a:path w="11301" h="2180" fill="none" extrusionOk="0">
                  <a:moveTo>
                    <a:pt x="0" y="2180"/>
                  </a:moveTo>
                  <a:lnTo>
                    <a:pt x="838" y="1911"/>
                  </a:lnTo>
                  <a:lnTo>
                    <a:pt x="5734" y="671"/>
                  </a:lnTo>
                  <a:lnTo>
                    <a:pt x="9557" y="67"/>
                  </a:lnTo>
                  <a:lnTo>
                    <a:pt x="11301" y="0"/>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
            <p:cNvSpPr/>
            <p:nvPr/>
          </p:nvSpPr>
          <p:spPr>
            <a:xfrm>
              <a:off x="6163150" y="2410300"/>
              <a:ext cx="112375" cy="223850"/>
            </a:xfrm>
            <a:custGeom>
              <a:avLst/>
              <a:gdLst/>
              <a:ahLst/>
              <a:cxnLst/>
              <a:rect l="l" t="t" r="r" b="b"/>
              <a:pathLst>
                <a:path w="4495" h="8954" fill="none" extrusionOk="0">
                  <a:moveTo>
                    <a:pt x="470" y="0"/>
                  </a:moveTo>
                  <a:lnTo>
                    <a:pt x="1" y="3488"/>
                  </a:lnTo>
                  <a:lnTo>
                    <a:pt x="135" y="3488"/>
                  </a:lnTo>
                  <a:lnTo>
                    <a:pt x="806" y="3622"/>
                  </a:lnTo>
                  <a:lnTo>
                    <a:pt x="1175" y="3857"/>
                  </a:lnTo>
                  <a:lnTo>
                    <a:pt x="1242" y="4024"/>
                  </a:lnTo>
                  <a:lnTo>
                    <a:pt x="1242" y="4326"/>
                  </a:lnTo>
                  <a:lnTo>
                    <a:pt x="1040" y="4863"/>
                  </a:lnTo>
                  <a:lnTo>
                    <a:pt x="839" y="5064"/>
                  </a:lnTo>
                  <a:lnTo>
                    <a:pt x="1242" y="5299"/>
                  </a:lnTo>
                  <a:lnTo>
                    <a:pt x="3153" y="6774"/>
                  </a:lnTo>
                  <a:lnTo>
                    <a:pt x="4025" y="7814"/>
                  </a:lnTo>
                  <a:lnTo>
                    <a:pt x="4394" y="8551"/>
                  </a:lnTo>
                  <a:lnTo>
                    <a:pt x="4494" y="8954"/>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
            <p:cNvSpPr/>
            <p:nvPr/>
          </p:nvSpPr>
          <p:spPr>
            <a:xfrm>
              <a:off x="5952750" y="2071600"/>
              <a:ext cx="321925" cy="331175"/>
            </a:xfrm>
            <a:custGeom>
              <a:avLst/>
              <a:gdLst/>
              <a:ahLst/>
              <a:cxnLst/>
              <a:rect l="l" t="t" r="r" b="b"/>
              <a:pathLst>
                <a:path w="12877" h="13247" extrusionOk="0">
                  <a:moveTo>
                    <a:pt x="7344" y="1"/>
                  </a:moveTo>
                  <a:lnTo>
                    <a:pt x="5701" y="34"/>
                  </a:lnTo>
                  <a:lnTo>
                    <a:pt x="4795" y="269"/>
                  </a:lnTo>
                  <a:lnTo>
                    <a:pt x="4292" y="403"/>
                  </a:lnTo>
                  <a:lnTo>
                    <a:pt x="1945" y="1342"/>
                  </a:lnTo>
                  <a:lnTo>
                    <a:pt x="637" y="2113"/>
                  </a:lnTo>
                  <a:lnTo>
                    <a:pt x="302" y="2482"/>
                  </a:lnTo>
                  <a:lnTo>
                    <a:pt x="134" y="3052"/>
                  </a:lnTo>
                  <a:lnTo>
                    <a:pt x="0" y="5400"/>
                  </a:lnTo>
                  <a:lnTo>
                    <a:pt x="101" y="9759"/>
                  </a:lnTo>
                  <a:lnTo>
                    <a:pt x="168" y="11167"/>
                  </a:lnTo>
                  <a:lnTo>
                    <a:pt x="168" y="11402"/>
                  </a:lnTo>
                  <a:lnTo>
                    <a:pt x="335" y="11335"/>
                  </a:lnTo>
                  <a:lnTo>
                    <a:pt x="738" y="10463"/>
                  </a:lnTo>
                  <a:lnTo>
                    <a:pt x="1073" y="9692"/>
                  </a:lnTo>
                  <a:lnTo>
                    <a:pt x="1274" y="9290"/>
                  </a:lnTo>
                  <a:lnTo>
                    <a:pt x="1878" y="8485"/>
                  </a:lnTo>
                  <a:lnTo>
                    <a:pt x="2616" y="7781"/>
                  </a:lnTo>
                  <a:lnTo>
                    <a:pt x="3253" y="7378"/>
                  </a:lnTo>
                  <a:lnTo>
                    <a:pt x="3454" y="7378"/>
                  </a:lnTo>
                  <a:lnTo>
                    <a:pt x="3622" y="7445"/>
                  </a:lnTo>
                  <a:lnTo>
                    <a:pt x="3923" y="7713"/>
                  </a:lnTo>
                  <a:lnTo>
                    <a:pt x="4192" y="8351"/>
                  </a:lnTo>
                  <a:lnTo>
                    <a:pt x="4225" y="8988"/>
                  </a:lnTo>
                  <a:lnTo>
                    <a:pt x="4259" y="9323"/>
                  </a:lnTo>
                  <a:lnTo>
                    <a:pt x="4628" y="10094"/>
                  </a:lnTo>
                  <a:lnTo>
                    <a:pt x="5567" y="11268"/>
                  </a:lnTo>
                  <a:lnTo>
                    <a:pt x="6304" y="11838"/>
                  </a:lnTo>
                  <a:lnTo>
                    <a:pt x="7746" y="12911"/>
                  </a:lnTo>
                  <a:lnTo>
                    <a:pt x="8216" y="13246"/>
                  </a:lnTo>
                  <a:lnTo>
                    <a:pt x="9222" y="11771"/>
                  </a:lnTo>
                  <a:lnTo>
                    <a:pt x="10731" y="9558"/>
                  </a:lnTo>
                  <a:lnTo>
                    <a:pt x="10898" y="9222"/>
                  </a:lnTo>
                  <a:lnTo>
                    <a:pt x="11066" y="8418"/>
                  </a:lnTo>
                  <a:lnTo>
                    <a:pt x="11167" y="7143"/>
                  </a:lnTo>
                  <a:lnTo>
                    <a:pt x="11200" y="6607"/>
                  </a:lnTo>
                  <a:lnTo>
                    <a:pt x="11234" y="6506"/>
                  </a:lnTo>
                  <a:lnTo>
                    <a:pt x="11334" y="6540"/>
                  </a:lnTo>
                  <a:lnTo>
                    <a:pt x="11670" y="6808"/>
                  </a:lnTo>
                  <a:lnTo>
                    <a:pt x="12206" y="7378"/>
                  </a:lnTo>
                  <a:lnTo>
                    <a:pt x="12575" y="7646"/>
                  </a:lnTo>
                  <a:lnTo>
                    <a:pt x="12743" y="7680"/>
                  </a:lnTo>
                  <a:lnTo>
                    <a:pt x="12810" y="7579"/>
                  </a:lnTo>
                  <a:lnTo>
                    <a:pt x="12877" y="7378"/>
                  </a:lnTo>
                  <a:lnTo>
                    <a:pt x="12709" y="6942"/>
                  </a:lnTo>
                  <a:lnTo>
                    <a:pt x="11938" y="6037"/>
                  </a:lnTo>
                  <a:lnTo>
                    <a:pt x="11200" y="4997"/>
                  </a:lnTo>
                  <a:lnTo>
                    <a:pt x="10865" y="4427"/>
                  </a:lnTo>
                  <a:lnTo>
                    <a:pt x="10462" y="3254"/>
                  </a:lnTo>
                  <a:lnTo>
                    <a:pt x="10127" y="2180"/>
                  </a:lnTo>
                  <a:lnTo>
                    <a:pt x="9524" y="1174"/>
                  </a:lnTo>
                  <a:lnTo>
                    <a:pt x="9054" y="738"/>
                  </a:lnTo>
                  <a:lnTo>
                    <a:pt x="8484" y="370"/>
                  </a:lnTo>
                  <a:lnTo>
                    <a:pt x="734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
            <p:cNvSpPr/>
            <p:nvPr/>
          </p:nvSpPr>
          <p:spPr>
            <a:xfrm>
              <a:off x="5953575" y="2078325"/>
              <a:ext cx="143375" cy="249000"/>
            </a:xfrm>
            <a:custGeom>
              <a:avLst/>
              <a:gdLst/>
              <a:ahLst/>
              <a:cxnLst/>
              <a:rect l="l" t="t" r="r" b="b"/>
              <a:pathLst>
                <a:path w="5735" h="9960" extrusionOk="0">
                  <a:moveTo>
                    <a:pt x="4762" y="0"/>
                  </a:moveTo>
                  <a:lnTo>
                    <a:pt x="4259" y="134"/>
                  </a:lnTo>
                  <a:lnTo>
                    <a:pt x="1912" y="1073"/>
                  </a:lnTo>
                  <a:lnTo>
                    <a:pt x="604" y="1844"/>
                  </a:lnTo>
                  <a:lnTo>
                    <a:pt x="269" y="2213"/>
                  </a:lnTo>
                  <a:lnTo>
                    <a:pt x="135" y="2549"/>
                  </a:lnTo>
                  <a:lnTo>
                    <a:pt x="1" y="3856"/>
                  </a:lnTo>
                  <a:lnTo>
                    <a:pt x="1" y="6606"/>
                  </a:lnTo>
                  <a:lnTo>
                    <a:pt x="34" y="8518"/>
                  </a:lnTo>
                  <a:lnTo>
                    <a:pt x="839" y="7512"/>
                  </a:lnTo>
                  <a:lnTo>
                    <a:pt x="2415" y="6003"/>
                  </a:lnTo>
                  <a:lnTo>
                    <a:pt x="3186" y="5600"/>
                  </a:lnTo>
                  <a:lnTo>
                    <a:pt x="3622" y="5533"/>
                  </a:lnTo>
                  <a:lnTo>
                    <a:pt x="3857" y="5600"/>
                  </a:lnTo>
                  <a:lnTo>
                    <a:pt x="4092" y="5701"/>
                  </a:lnTo>
                  <a:lnTo>
                    <a:pt x="4528" y="6170"/>
                  </a:lnTo>
                  <a:lnTo>
                    <a:pt x="5031" y="7210"/>
                  </a:lnTo>
                  <a:lnTo>
                    <a:pt x="5668" y="9490"/>
                  </a:lnTo>
                  <a:lnTo>
                    <a:pt x="5735" y="9959"/>
                  </a:lnTo>
                  <a:lnTo>
                    <a:pt x="4796" y="0"/>
                  </a:lnTo>
                  <a:close/>
                  <a:moveTo>
                    <a:pt x="5735" y="9959"/>
                  </a:moveTo>
                  <a:lnTo>
                    <a:pt x="5735" y="9959"/>
                  </a:lnTo>
                  <a:lnTo>
                    <a:pt x="5735" y="9959"/>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
            <p:cNvSpPr/>
            <p:nvPr/>
          </p:nvSpPr>
          <p:spPr>
            <a:xfrm>
              <a:off x="5953575" y="2078325"/>
              <a:ext cx="143375" cy="249000"/>
            </a:xfrm>
            <a:custGeom>
              <a:avLst/>
              <a:gdLst/>
              <a:ahLst/>
              <a:cxnLst/>
              <a:rect l="l" t="t" r="r" b="b"/>
              <a:pathLst>
                <a:path w="5735" h="9960" extrusionOk="0">
                  <a:moveTo>
                    <a:pt x="4762" y="0"/>
                  </a:moveTo>
                  <a:lnTo>
                    <a:pt x="4259" y="134"/>
                  </a:lnTo>
                  <a:lnTo>
                    <a:pt x="1912" y="1073"/>
                  </a:lnTo>
                  <a:lnTo>
                    <a:pt x="604" y="1844"/>
                  </a:lnTo>
                  <a:lnTo>
                    <a:pt x="269" y="2213"/>
                  </a:lnTo>
                  <a:lnTo>
                    <a:pt x="135" y="2549"/>
                  </a:lnTo>
                  <a:lnTo>
                    <a:pt x="1" y="3856"/>
                  </a:lnTo>
                  <a:lnTo>
                    <a:pt x="1" y="6606"/>
                  </a:lnTo>
                  <a:lnTo>
                    <a:pt x="34" y="8518"/>
                  </a:lnTo>
                  <a:lnTo>
                    <a:pt x="839" y="7512"/>
                  </a:lnTo>
                  <a:lnTo>
                    <a:pt x="2415" y="6003"/>
                  </a:lnTo>
                  <a:lnTo>
                    <a:pt x="3186" y="5600"/>
                  </a:lnTo>
                  <a:lnTo>
                    <a:pt x="3622" y="5533"/>
                  </a:lnTo>
                  <a:lnTo>
                    <a:pt x="3857" y="5600"/>
                  </a:lnTo>
                  <a:lnTo>
                    <a:pt x="4092" y="5701"/>
                  </a:lnTo>
                  <a:lnTo>
                    <a:pt x="4528" y="6170"/>
                  </a:lnTo>
                  <a:lnTo>
                    <a:pt x="5031" y="7210"/>
                  </a:lnTo>
                  <a:lnTo>
                    <a:pt x="5668" y="9490"/>
                  </a:lnTo>
                  <a:lnTo>
                    <a:pt x="5735" y="9959"/>
                  </a:lnTo>
                  <a:lnTo>
                    <a:pt x="4796" y="0"/>
                  </a:lnTo>
                  <a:close/>
                  <a:moveTo>
                    <a:pt x="5735" y="9959"/>
                  </a:moveTo>
                  <a:lnTo>
                    <a:pt x="5735" y="9959"/>
                  </a:lnTo>
                  <a:lnTo>
                    <a:pt x="5735" y="9959"/>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
            <p:cNvSpPr/>
            <p:nvPr/>
          </p:nvSpPr>
          <p:spPr>
            <a:xfrm>
              <a:off x="5952750" y="2071600"/>
              <a:ext cx="321925" cy="331175"/>
            </a:xfrm>
            <a:custGeom>
              <a:avLst/>
              <a:gdLst/>
              <a:ahLst/>
              <a:cxnLst/>
              <a:rect l="l" t="t" r="r" b="b"/>
              <a:pathLst>
                <a:path w="12877" h="13247" fill="none" extrusionOk="0">
                  <a:moveTo>
                    <a:pt x="4795" y="269"/>
                  </a:moveTo>
                  <a:lnTo>
                    <a:pt x="4292" y="403"/>
                  </a:lnTo>
                  <a:lnTo>
                    <a:pt x="1945" y="1342"/>
                  </a:lnTo>
                  <a:lnTo>
                    <a:pt x="637" y="2113"/>
                  </a:lnTo>
                  <a:lnTo>
                    <a:pt x="302" y="2482"/>
                  </a:lnTo>
                  <a:lnTo>
                    <a:pt x="134" y="3052"/>
                  </a:lnTo>
                  <a:lnTo>
                    <a:pt x="0" y="5400"/>
                  </a:lnTo>
                  <a:lnTo>
                    <a:pt x="101" y="9759"/>
                  </a:lnTo>
                  <a:lnTo>
                    <a:pt x="168" y="11167"/>
                  </a:lnTo>
                  <a:lnTo>
                    <a:pt x="168" y="11402"/>
                  </a:lnTo>
                  <a:lnTo>
                    <a:pt x="335" y="11335"/>
                  </a:lnTo>
                  <a:lnTo>
                    <a:pt x="738" y="10463"/>
                  </a:lnTo>
                  <a:lnTo>
                    <a:pt x="1073" y="9692"/>
                  </a:lnTo>
                  <a:lnTo>
                    <a:pt x="1274" y="9290"/>
                  </a:lnTo>
                  <a:lnTo>
                    <a:pt x="1878" y="8485"/>
                  </a:lnTo>
                  <a:lnTo>
                    <a:pt x="2616" y="7781"/>
                  </a:lnTo>
                  <a:lnTo>
                    <a:pt x="3253" y="7378"/>
                  </a:lnTo>
                  <a:lnTo>
                    <a:pt x="3454" y="7378"/>
                  </a:lnTo>
                  <a:lnTo>
                    <a:pt x="3622" y="7445"/>
                  </a:lnTo>
                  <a:lnTo>
                    <a:pt x="3923" y="7713"/>
                  </a:lnTo>
                  <a:lnTo>
                    <a:pt x="4192" y="8351"/>
                  </a:lnTo>
                  <a:lnTo>
                    <a:pt x="4225" y="8988"/>
                  </a:lnTo>
                  <a:lnTo>
                    <a:pt x="4259" y="9323"/>
                  </a:lnTo>
                  <a:lnTo>
                    <a:pt x="4628" y="10094"/>
                  </a:lnTo>
                  <a:lnTo>
                    <a:pt x="5567" y="11268"/>
                  </a:lnTo>
                  <a:lnTo>
                    <a:pt x="6304" y="11838"/>
                  </a:lnTo>
                  <a:lnTo>
                    <a:pt x="7746" y="12911"/>
                  </a:lnTo>
                  <a:lnTo>
                    <a:pt x="8216" y="13246"/>
                  </a:lnTo>
                  <a:lnTo>
                    <a:pt x="9222" y="11771"/>
                  </a:lnTo>
                  <a:lnTo>
                    <a:pt x="10731" y="9558"/>
                  </a:lnTo>
                  <a:lnTo>
                    <a:pt x="10898" y="9222"/>
                  </a:lnTo>
                  <a:lnTo>
                    <a:pt x="11066" y="8418"/>
                  </a:lnTo>
                  <a:lnTo>
                    <a:pt x="11167" y="7143"/>
                  </a:lnTo>
                  <a:lnTo>
                    <a:pt x="11200" y="6607"/>
                  </a:lnTo>
                  <a:lnTo>
                    <a:pt x="11234" y="6506"/>
                  </a:lnTo>
                  <a:lnTo>
                    <a:pt x="11334" y="6540"/>
                  </a:lnTo>
                  <a:lnTo>
                    <a:pt x="11670" y="6808"/>
                  </a:lnTo>
                  <a:lnTo>
                    <a:pt x="12206" y="7378"/>
                  </a:lnTo>
                  <a:lnTo>
                    <a:pt x="12575" y="7646"/>
                  </a:lnTo>
                  <a:lnTo>
                    <a:pt x="12743" y="7680"/>
                  </a:lnTo>
                  <a:lnTo>
                    <a:pt x="12810" y="7579"/>
                  </a:lnTo>
                  <a:lnTo>
                    <a:pt x="12877" y="7378"/>
                  </a:lnTo>
                  <a:lnTo>
                    <a:pt x="12709" y="6942"/>
                  </a:lnTo>
                  <a:lnTo>
                    <a:pt x="11938" y="6037"/>
                  </a:lnTo>
                  <a:lnTo>
                    <a:pt x="11200" y="4997"/>
                  </a:lnTo>
                  <a:lnTo>
                    <a:pt x="10865" y="4427"/>
                  </a:lnTo>
                  <a:lnTo>
                    <a:pt x="10462" y="3254"/>
                  </a:lnTo>
                  <a:lnTo>
                    <a:pt x="10127" y="2180"/>
                  </a:lnTo>
                  <a:lnTo>
                    <a:pt x="9524" y="1174"/>
                  </a:lnTo>
                  <a:lnTo>
                    <a:pt x="9054" y="738"/>
                  </a:lnTo>
                  <a:lnTo>
                    <a:pt x="8484" y="370"/>
                  </a:lnTo>
                  <a:lnTo>
                    <a:pt x="7344" y="1"/>
                  </a:lnTo>
                  <a:lnTo>
                    <a:pt x="5701" y="34"/>
                  </a:lnTo>
                  <a:lnTo>
                    <a:pt x="4795" y="269"/>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
            <p:cNvSpPr/>
            <p:nvPr/>
          </p:nvSpPr>
          <p:spPr>
            <a:xfrm>
              <a:off x="5530225" y="2691125"/>
              <a:ext cx="311050" cy="239800"/>
            </a:xfrm>
            <a:custGeom>
              <a:avLst/>
              <a:gdLst/>
              <a:ahLst/>
              <a:cxnLst/>
              <a:rect l="l" t="t" r="r" b="b"/>
              <a:pathLst>
                <a:path w="12442" h="9592" extrusionOk="0">
                  <a:moveTo>
                    <a:pt x="6539" y="1"/>
                  </a:moveTo>
                  <a:lnTo>
                    <a:pt x="5399" y="102"/>
                  </a:lnTo>
                  <a:lnTo>
                    <a:pt x="3722" y="571"/>
                  </a:lnTo>
                  <a:lnTo>
                    <a:pt x="1811" y="1577"/>
                  </a:lnTo>
                  <a:lnTo>
                    <a:pt x="872" y="2348"/>
                  </a:lnTo>
                  <a:lnTo>
                    <a:pt x="537" y="2784"/>
                  </a:lnTo>
                  <a:lnTo>
                    <a:pt x="470" y="2952"/>
                  </a:lnTo>
                  <a:lnTo>
                    <a:pt x="336" y="4058"/>
                  </a:lnTo>
                  <a:lnTo>
                    <a:pt x="0" y="7009"/>
                  </a:lnTo>
                  <a:lnTo>
                    <a:pt x="0" y="8585"/>
                  </a:lnTo>
                  <a:lnTo>
                    <a:pt x="168" y="8921"/>
                  </a:lnTo>
                  <a:lnTo>
                    <a:pt x="403" y="9156"/>
                  </a:lnTo>
                  <a:lnTo>
                    <a:pt x="1375" y="9524"/>
                  </a:lnTo>
                  <a:lnTo>
                    <a:pt x="2951" y="9591"/>
                  </a:lnTo>
                  <a:lnTo>
                    <a:pt x="5164" y="9256"/>
                  </a:lnTo>
                  <a:lnTo>
                    <a:pt x="6573" y="8820"/>
                  </a:lnTo>
                  <a:lnTo>
                    <a:pt x="7948" y="8351"/>
                  </a:lnTo>
                  <a:lnTo>
                    <a:pt x="10027" y="7278"/>
                  </a:lnTo>
                  <a:lnTo>
                    <a:pt x="11435" y="6037"/>
                  </a:lnTo>
                  <a:lnTo>
                    <a:pt x="12240" y="4595"/>
                  </a:lnTo>
                  <a:lnTo>
                    <a:pt x="12441" y="3790"/>
                  </a:lnTo>
                  <a:lnTo>
                    <a:pt x="12139" y="3354"/>
                  </a:lnTo>
                  <a:lnTo>
                    <a:pt x="10094" y="1342"/>
                  </a:lnTo>
                  <a:lnTo>
                    <a:pt x="8652" y="470"/>
                  </a:lnTo>
                  <a:lnTo>
                    <a:pt x="7612" y="102"/>
                  </a:lnTo>
                  <a:lnTo>
                    <a:pt x="7076" y="34"/>
                  </a:lnTo>
                  <a:lnTo>
                    <a:pt x="653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p:nvPr/>
          </p:nvSpPr>
          <p:spPr>
            <a:xfrm>
              <a:off x="5530225" y="2693650"/>
              <a:ext cx="137500" cy="237275"/>
            </a:xfrm>
            <a:custGeom>
              <a:avLst/>
              <a:gdLst/>
              <a:ahLst/>
              <a:cxnLst/>
              <a:rect l="l" t="t" r="r" b="b"/>
              <a:pathLst>
                <a:path w="5500" h="9491" extrusionOk="0">
                  <a:moveTo>
                    <a:pt x="5332" y="1"/>
                  </a:moveTo>
                  <a:lnTo>
                    <a:pt x="4427" y="202"/>
                  </a:lnTo>
                  <a:lnTo>
                    <a:pt x="2750" y="906"/>
                  </a:lnTo>
                  <a:lnTo>
                    <a:pt x="1375" y="1778"/>
                  </a:lnTo>
                  <a:lnTo>
                    <a:pt x="570" y="2549"/>
                  </a:lnTo>
                  <a:lnTo>
                    <a:pt x="470" y="2851"/>
                  </a:lnTo>
                  <a:lnTo>
                    <a:pt x="336" y="3924"/>
                  </a:lnTo>
                  <a:lnTo>
                    <a:pt x="0" y="6875"/>
                  </a:lnTo>
                  <a:lnTo>
                    <a:pt x="0" y="8451"/>
                  </a:lnTo>
                  <a:lnTo>
                    <a:pt x="168" y="8820"/>
                  </a:lnTo>
                  <a:lnTo>
                    <a:pt x="403" y="9055"/>
                  </a:lnTo>
                  <a:lnTo>
                    <a:pt x="1442" y="9423"/>
                  </a:lnTo>
                  <a:lnTo>
                    <a:pt x="2213" y="9490"/>
                  </a:lnTo>
                  <a:lnTo>
                    <a:pt x="2549" y="8887"/>
                  </a:lnTo>
                  <a:lnTo>
                    <a:pt x="2616" y="8719"/>
                  </a:lnTo>
                  <a:lnTo>
                    <a:pt x="2515" y="8417"/>
                  </a:lnTo>
                  <a:lnTo>
                    <a:pt x="2146" y="6875"/>
                  </a:lnTo>
                  <a:lnTo>
                    <a:pt x="2079" y="5835"/>
                  </a:lnTo>
                  <a:lnTo>
                    <a:pt x="2213" y="5500"/>
                  </a:lnTo>
                  <a:lnTo>
                    <a:pt x="2683" y="4796"/>
                  </a:lnTo>
                  <a:lnTo>
                    <a:pt x="4460" y="3086"/>
                  </a:lnTo>
                  <a:lnTo>
                    <a:pt x="5332" y="2147"/>
                  </a:lnTo>
                  <a:lnTo>
                    <a:pt x="5500" y="1912"/>
                  </a:lnTo>
                  <a:lnTo>
                    <a:pt x="5500" y="1711"/>
                  </a:lnTo>
                  <a:lnTo>
                    <a:pt x="5030" y="1744"/>
                  </a:lnTo>
                  <a:lnTo>
                    <a:pt x="3890" y="2113"/>
                  </a:lnTo>
                  <a:lnTo>
                    <a:pt x="3119" y="2281"/>
                  </a:lnTo>
                  <a:lnTo>
                    <a:pt x="2784" y="2247"/>
                  </a:lnTo>
                  <a:lnTo>
                    <a:pt x="2716" y="2147"/>
                  </a:lnTo>
                  <a:lnTo>
                    <a:pt x="2750" y="1912"/>
                  </a:lnTo>
                  <a:lnTo>
                    <a:pt x="3287" y="1308"/>
                  </a:lnTo>
                  <a:lnTo>
                    <a:pt x="4594" y="403"/>
                  </a:lnTo>
                  <a:lnTo>
                    <a:pt x="5332" y="1"/>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
            <p:cNvSpPr/>
            <p:nvPr/>
          </p:nvSpPr>
          <p:spPr>
            <a:xfrm>
              <a:off x="5530225" y="2693650"/>
              <a:ext cx="137500" cy="237275"/>
            </a:xfrm>
            <a:custGeom>
              <a:avLst/>
              <a:gdLst/>
              <a:ahLst/>
              <a:cxnLst/>
              <a:rect l="l" t="t" r="r" b="b"/>
              <a:pathLst>
                <a:path w="5500" h="9491" extrusionOk="0">
                  <a:moveTo>
                    <a:pt x="5332" y="1"/>
                  </a:moveTo>
                  <a:lnTo>
                    <a:pt x="4427" y="202"/>
                  </a:lnTo>
                  <a:lnTo>
                    <a:pt x="2750" y="906"/>
                  </a:lnTo>
                  <a:lnTo>
                    <a:pt x="1375" y="1778"/>
                  </a:lnTo>
                  <a:lnTo>
                    <a:pt x="570" y="2549"/>
                  </a:lnTo>
                  <a:lnTo>
                    <a:pt x="470" y="2851"/>
                  </a:lnTo>
                  <a:lnTo>
                    <a:pt x="336" y="3924"/>
                  </a:lnTo>
                  <a:lnTo>
                    <a:pt x="0" y="6875"/>
                  </a:lnTo>
                  <a:lnTo>
                    <a:pt x="0" y="8451"/>
                  </a:lnTo>
                  <a:lnTo>
                    <a:pt x="168" y="8820"/>
                  </a:lnTo>
                  <a:lnTo>
                    <a:pt x="403" y="9055"/>
                  </a:lnTo>
                  <a:lnTo>
                    <a:pt x="1442" y="9423"/>
                  </a:lnTo>
                  <a:lnTo>
                    <a:pt x="2213" y="9490"/>
                  </a:lnTo>
                  <a:lnTo>
                    <a:pt x="2549" y="8887"/>
                  </a:lnTo>
                  <a:lnTo>
                    <a:pt x="2616" y="8719"/>
                  </a:lnTo>
                  <a:lnTo>
                    <a:pt x="2515" y="8417"/>
                  </a:lnTo>
                  <a:lnTo>
                    <a:pt x="2146" y="6875"/>
                  </a:lnTo>
                  <a:lnTo>
                    <a:pt x="2079" y="5835"/>
                  </a:lnTo>
                  <a:lnTo>
                    <a:pt x="2213" y="5500"/>
                  </a:lnTo>
                  <a:lnTo>
                    <a:pt x="2683" y="4796"/>
                  </a:lnTo>
                  <a:lnTo>
                    <a:pt x="4460" y="3086"/>
                  </a:lnTo>
                  <a:lnTo>
                    <a:pt x="5332" y="2147"/>
                  </a:lnTo>
                  <a:lnTo>
                    <a:pt x="5500" y="1912"/>
                  </a:lnTo>
                  <a:lnTo>
                    <a:pt x="5500" y="1711"/>
                  </a:lnTo>
                  <a:lnTo>
                    <a:pt x="5030" y="1744"/>
                  </a:lnTo>
                  <a:lnTo>
                    <a:pt x="3890" y="2113"/>
                  </a:lnTo>
                  <a:lnTo>
                    <a:pt x="3119" y="2281"/>
                  </a:lnTo>
                  <a:lnTo>
                    <a:pt x="2784" y="2247"/>
                  </a:lnTo>
                  <a:lnTo>
                    <a:pt x="2716" y="2147"/>
                  </a:lnTo>
                  <a:lnTo>
                    <a:pt x="2750" y="1912"/>
                  </a:lnTo>
                  <a:lnTo>
                    <a:pt x="3287" y="1308"/>
                  </a:lnTo>
                  <a:lnTo>
                    <a:pt x="4594" y="403"/>
                  </a:lnTo>
                  <a:lnTo>
                    <a:pt x="533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
            <p:cNvSpPr/>
            <p:nvPr/>
          </p:nvSpPr>
          <p:spPr>
            <a:xfrm>
              <a:off x="5530225" y="2691125"/>
              <a:ext cx="311050" cy="239800"/>
            </a:xfrm>
            <a:custGeom>
              <a:avLst/>
              <a:gdLst/>
              <a:ahLst/>
              <a:cxnLst/>
              <a:rect l="l" t="t" r="r" b="b"/>
              <a:pathLst>
                <a:path w="12442" h="9592" fill="none" extrusionOk="0">
                  <a:moveTo>
                    <a:pt x="12441" y="3790"/>
                  </a:moveTo>
                  <a:lnTo>
                    <a:pt x="12139" y="3354"/>
                  </a:lnTo>
                  <a:lnTo>
                    <a:pt x="10094" y="1342"/>
                  </a:lnTo>
                  <a:lnTo>
                    <a:pt x="8652" y="470"/>
                  </a:lnTo>
                  <a:lnTo>
                    <a:pt x="7612" y="102"/>
                  </a:lnTo>
                  <a:lnTo>
                    <a:pt x="7076" y="34"/>
                  </a:lnTo>
                  <a:lnTo>
                    <a:pt x="6539" y="1"/>
                  </a:lnTo>
                  <a:lnTo>
                    <a:pt x="5399" y="102"/>
                  </a:lnTo>
                  <a:lnTo>
                    <a:pt x="3722" y="571"/>
                  </a:lnTo>
                  <a:lnTo>
                    <a:pt x="1811" y="1577"/>
                  </a:lnTo>
                  <a:lnTo>
                    <a:pt x="872" y="2348"/>
                  </a:lnTo>
                  <a:lnTo>
                    <a:pt x="537" y="2784"/>
                  </a:lnTo>
                  <a:lnTo>
                    <a:pt x="470" y="2952"/>
                  </a:lnTo>
                  <a:lnTo>
                    <a:pt x="336" y="4058"/>
                  </a:lnTo>
                  <a:lnTo>
                    <a:pt x="0" y="7009"/>
                  </a:lnTo>
                  <a:lnTo>
                    <a:pt x="0" y="8585"/>
                  </a:lnTo>
                  <a:lnTo>
                    <a:pt x="168" y="8921"/>
                  </a:lnTo>
                  <a:lnTo>
                    <a:pt x="403" y="9156"/>
                  </a:lnTo>
                  <a:lnTo>
                    <a:pt x="1375" y="9524"/>
                  </a:lnTo>
                  <a:lnTo>
                    <a:pt x="2951" y="9591"/>
                  </a:lnTo>
                  <a:lnTo>
                    <a:pt x="5164" y="9256"/>
                  </a:lnTo>
                  <a:lnTo>
                    <a:pt x="6573" y="8820"/>
                  </a:lnTo>
                  <a:lnTo>
                    <a:pt x="7948" y="8351"/>
                  </a:lnTo>
                  <a:lnTo>
                    <a:pt x="10027" y="7278"/>
                  </a:lnTo>
                  <a:lnTo>
                    <a:pt x="11435" y="6037"/>
                  </a:lnTo>
                  <a:lnTo>
                    <a:pt x="12240" y="4595"/>
                  </a:lnTo>
                  <a:lnTo>
                    <a:pt x="12441" y="379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
            <p:cNvSpPr/>
            <p:nvPr/>
          </p:nvSpPr>
          <p:spPr>
            <a:xfrm>
              <a:off x="5534400" y="2636650"/>
              <a:ext cx="872750" cy="348775"/>
            </a:xfrm>
            <a:custGeom>
              <a:avLst/>
              <a:gdLst/>
              <a:ahLst/>
              <a:cxnLst/>
              <a:rect l="l" t="t" r="r" b="b"/>
              <a:pathLst>
                <a:path w="34910" h="13951" extrusionOk="0">
                  <a:moveTo>
                    <a:pt x="26828" y="0"/>
                  </a:moveTo>
                  <a:lnTo>
                    <a:pt x="24581" y="470"/>
                  </a:lnTo>
                  <a:lnTo>
                    <a:pt x="12542" y="3521"/>
                  </a:lnTo>
                  <a:lnTo>
                    <a:pt x="9323" y="4494"/>
                  </a:lnTo>
                  <a:lnTo>
                    <a:pt x="5601" y="6137"/>
                  </a:lnTo>
                  <a:lnTo>
                    <a:pt x="4092" y="6908"/>
                  </a:lnTo>
                  <a:lnTo>
                    <a:pt x="3589" y="7109"/>
                  </a:lnTo>
                  <a:lnTo>
                    <a:pt x="1711" y="8384"/>
                  </a:lnTo>
                  <a:lnTo>
                    <a:pt x="1007" y="9088"/>
                  </a:lnTo>
                  <a:lnTo>
                    <a:pt x="437" y="9960"/>
                  </a:lnTo>
                  <a:lnTo>
                    <a:pt x="68" y="10966"/>
                  </a:lnTo>
                  <a:lnTo>
                    <a:pt x="1" y="11536"/>
                  </a:lnTo>
                  <a:lnTo>
                    <a:pt x="1" y="11838"/>
                  </a:lnTo>
                  <a:lnTo>
                    <a:pt x="236" y="12374"/>
                  </a:lnTo>
                  <a:lnTo>
                    <a:pt x="672" y="12844"/>
                  </a:lnTo>
                  <a:lnTo>
                    <a:pt x="1309" y="13212"/>
                  </a:lnTo>
                  <a:lnTo>
                    <a:pt x="2549" y="13615"/>
                  </a:lnTo>
                  <a:lnTo>
                    <a:pt x="4561" y="13917"/>
                  </a:lnTo>
                  <a:lnTo>
                    <a:pt x="5668" y="13950"/>
                  </a:lnTo>
                  <a:lnTo>
                    <a:pt x="6205" y="13917"/>
                  </a:lnTo>
                  <a:lnTo>
                    <a:pt x="7412" y="13615"/>
                  </a:lnTo>
                  <a:lnTo>
                    <a:pt x="9323" y="12709"/>
                  </a:lnTo>
                  <a:lnTo>
                    <a:pt x="13280" y="10127"/>
                  </a:lnTo>
                  <a:lnTo>
                    <a:pt x="15493" y="8685"/>
                  </a:lnTo>
                  <a:lnTo>
                    <a:pt x="21362" y="5299"/>
                  </a:lnTo>
                  <a:lnTo>
                    <a:pt x="25252" y="3152"/>
                  </a:lnTo>
                  <a:lnTo>
                    <a:pt x="25587" y="3052"/>
                  </a:lnTo>
                  <a:lnTo>
                    <a:pt x="26660" y="3186"/>
                  </a:lnTo>
                  <a:lnTo>
                    <a:pt x="28571" y="3689"/>
                  </a:lnTo>
                  <a:lnTo>
                    <a:pt x="29544" y="3991"/>
                  </a:lnTo>
                  <a:lnTo>
                    <a:pt x="30315" y="4125"/>
                  </a:lnTo>
                  <a:lnTo>
                    <a:pt x="31824" y="4293"/>
                  </a:lnTo>
                  <a:lnTo>
                    <a:pt x="32595" y="4293"/>
                  </a:lnTo>
                  <a:lnTo>
                    <a:pt x="32763" y="4594"/>
                  </a:lnTo>
                  <a:lnTo>
                    <a:pt x="33769" y="5869"/>
                  </a:lnTo>
                  <a:lnTo>
                    <a:pt x="34473" y="6539"/>
                  </a:lnTo>
                  <a:lnTo>
                    <a:pt x="34775" y="6606"/>
                  </a:lnTo>
                  <a:lnTo>
                    <a:pt x="34909" y="6573"/>
                  </a:lnTo>
                  <a:lnTo>
                    <a:pt x="34909" y="6271"/>
                  </a:lnTo>
                  <a:lnTo>
                    <a:pt x="34607" y="5500"/>
                  </a:lnTo>
                  <a:lnTo>
                    <a:pt x="33400" y="3287"/>
                  </a:lnTo>
                  <a:lnTo>
                    <a:pt x="32897" y="2415"/>
                  </a:lnTo>
                  <a:lnTo>
                    <a:pt x="32629" y="2113"/>
                  </a:lnTo>
                  <a:lnTo>
                    <a:pt x="31019" y="1342"/>
                  </a:lnTo>
                  <a:lnTo>
                    <a:pt x="27867" y="201"/>
                  </a:lnTo>
                  <a:lnTo>
                    <a:pt x="2682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
            <p:cNvSpPr/>
            <p:nvPr/>
          </p:nvSpPr>
          <p:spPr>
            <a:xfrm>
              <a:off x="5534400" y="2636650"/>
              <a:ext cx="872750" cy="348775"/>
            </a:xfrm>
            <a:custGeom>
              <a:avLst/>
              <a:gdLst/>
              <a:ahLst/>
              <a:cxnLst/>
              <a:rect l="l" t="t" r="r" b="b"/>
              <a:pathLst>
                <a:path w="34910" h="13951" fill="none" extrusionOk="0">
                  <a:moveTo>
                    <a:pt x="4092" y="6908"/>
                  </a:moveTo>
                  <a:lnTo>
                    <a:pt x="3589" y="7109"/>
                  </a:lnTo>
                  <a:lnTo>
                    <a:pt x="1711" y="8384"/>
                  </a:lnTo>
                  <a:lnTo>
                    <a:pt x="1007" y="9088"/>
                  </a:lnTo>
                  <a:lnTo>
                    <a:pt x="437" y="9960"/>
                  </a:lnTo>
                  <a:lnTo>
                    <a:pt x="68" y="10966"/>
                  </a:lnTo>
                  <a:lnTo>
                    <a:pt x="1" y="11536"/>
                  </a:lnTo>
                  <a:lnTo>
                    <a:pt x="1" y="11838"/>
                  </a:lnTo>
                  <a:lnTo>
                    <a:pt x="236" y="12374"/>
                  </a:lnTo>
                  <a:lnTo>
                    <a:pt x="672" y="12844"/>
                  </a:lnTo>
                  <a:lnTo>
                    <a:pt x="1309" y="13212"/>
                  </a:lnTo>
                  <a:lnTo>
                    <a:pt x="2549" y="13615"/>
                  </a:lnTo>
                  <a:lnTo>
                    <a:pt x="4561" y="13917"/>
                  </a:lnTo>
                  <a:lnTo>
                    <a:pt x="5668" y="13950"/>
                  </a:lnTo>
                  <a:lnTo>
                    <a:pt x="6205" y="13917"/>
                  </a:lnTo>
                  <a:lnTo>
                    <a:pt x="7412" y="13615"/>
                  </a:lnTo>
                  <a:lnTo>
                    <a:pt x="9323" y="12709"/>
                  </a:lnTo>
                  <a:lnTo>
                    <a:pt x="13280" y="10127"/>
                  </a:lnTo>
                  <a:lnTo>
                    <a:pt x="15493" y="8685"/>
                  </a:lnTo>
                  <a:lnTo>
                    <a:pt x="21362" y="5299"/>
                  </a:lnTo>
                  <a:lnTo>
                    <a:pt x="25252" y="3152"/>
                  </a:lnTo>
                  <a:lnTo>
                    <a:pt x="25587" y="3052"/>
                  </a:lnTo>
                  <a:lnTo>
                    <a:pt x="26660" y="3186"/>
                  </a:lnTo>
                  <a:lnTo>
                    <a:pt x="28571" y="3689"/>
                  </a:lnTo>
                  <a:lnTo>
                    <a:pt x="29544" y="3991"/>
                  </a:lnTo>
                  <a:lnTo>
                    <a:pt x="30315" y="4125"/>
                  </a:lnTo>
                  <a:lnTo>
                    <a:pt x="31824" y="4293"/>
                  </a:lnTo>
                  <a:lnTo>
                    <a:pt x="32595" y="4293"/>
                  </a:lnTo>
                  <a:lnTo>
                    <a:pt x="32763" y="4594"/>
                  </a:lnTo>
                  <a:lnTo>
                    <a:pt x="33769" y="5869"/>
                  </a:lnTo>
                  <a:lnTo>
                    <a:pt x="34473" y="6539"/>
                  </a:lnTo>
                  <a:lnTo>
                    <a:pt x="34775" y="6606"/>
                  </a:lnTo>
                  <a:lnTo>
                    <a:pt x="34909" y="6573"/>
                  </a:lnTo>
                  <a:lnTo>
                    <a:pt x="34909" y="6271"/>
                  </a:lnTo>
                  <a:lnTo>
                    <a:pt x="34607" y="5500"/>
                  </a:lnTo>
                  <a:lnTo>
                    <a:pt x="33400" y="3287"/>
                  </a:lnTo>
                  <a:lnTo>
                    <a:pt x="32897" y="2415"/>
                  </a:lnTo>
                  <a:lnTo>
                    <a:pt x="32629" y="2113"/>
                  </a:lnTo>
                  <a:lnTo>
                    <a:pt x="31019" y="1342"/>
                  </a:lnTo>
                  <a:lnTo>
                    <a:pt x="27867" y="201"/>
                  </a:lnTo>
                  <a:lnTo>
                    <a:pt x="26828" y="0"/>
                  </a:lnTo>
                  <a:lnTo>
                    <a:pt x="24581" y="470"/>
                  </a:lnTo>
                  <a:lnTo>
                    <a:pt x="12542" y="3521"/>
                  </a:lnTo>
                  <a:lnTo>
                    <a:pt x="9323" y="4494"/>
                  </a:lnTo>
                  <a:lnTo>
                    <a:pt x="5601" y="6137"/>
                  </a:lnTo>
                  <a:lnTo>
                    <a:pt x="4092" y="6908"/>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
            <p:cNvSpPr/>
            <p:nvPr/>
          </p:nvSpPr>
          <p:spPr>
            <a:xfrm>
              <a:off x="6323275" y="2205750"/>
              <a:ext cx="662325" cy="472825"/>
            </a:xfrm>
            <a:custGeom>
              <a:avLst/>
              <a:gdLst/>
              <a:ahLst/>
              <a:cxnLst/>
              <a:rect l="l" t="t" r="r" b="b"/>
              <a:pathLst>
                <a:path w="26493" h="18913" extrusionOk="0">
                  <a:moveTo>
                    <a:pt x="4260" y="0"/>
                  </a:moveTo>
                  <a:lnTo>
                    <a:pt x="3857" y="34"/>
                  </a:lnTo>
                  <a:lnTo>
                    <a:pt x="3287" y="470"/>
                  </a:lnTo>
                  <a:lnTo>
                    <a:pt x="3187" y="838"/>
                  </a:lnTo>
                  <a:lnTo>
                    <a:pt x="1" y="18812"/>
                  </a:lnTo>
                  <a:lnTo>
                    <a:pt x="23038" y="18913"/>
                  </a:lnTo>
                  <a:lnTo>
                    <a:pt x="26459" y="1878"/>
                  </a:lnTo>
                  <a:lnTo>
                    <a:pt x="26492" y="1643"/>
                  </a:lnTo>
                  <a:lnTo>
                    <a:pt x="26392" y="1207"/>
                  </a:lnTo>
                  <a:lnTo>
                    <a:pt x="26090" y="838"/>
                  </a:lnTo>
                  <a:lnTo>
                    <a:pt x="25687" y="637"/>
                  </a:lnTo>
                  <a:lnTo>
                    <a:pt x="25453" y="637"/>
                  </a:lnTo>
                  <a:lnTo>
                    <a:pt x="4260"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a:off x="6042450" y="2676050"/>
              <a:ext cx="856800" cy="198700"/>
            </a:xfrm>
            <a:custGeom>
              <a:avLst/>
              <a:gdLst/>
              <a:ahLst/>
              <a:cxnLst/>
              <a:rect l="l" t="t" r="r" b="b"/>
              <a:pathLst>
                <a:path w="34272" h="7948" extrusionOk="0">
                  <a:moveTo>
                    <a:pt x="11234" y="0"/>
                  </a:moveTo>
                  <a:lnTo>
                    <a:pt x="0" y="7948"/>
                  </a:lnTo>
                  <a:lnTo>
                    <a:pt x="25653" y="7210"/>
                  </a:lnTo>
                  <a:lnTo>
                    <a:pt x="34271" y="101"/>
                  </a:lnTo>
                  <a:lnTo>
                    <a:pt x="112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a:off x="6042450" y="2676050"/>
              <a:ext cx="856800" cy="198700"/>
            </a:xfrm>
            <a:custGeom>
              <a:avLst/>
              <a:gdLst/>
              <a:ahLst/>
              <a:cxnLst/>
              <a:rect l="l" t="t" r="r" b="b"/>
              <a:pathLst>
                <a:path w="34272" h="7948" extrusionOk="0">
                  <a:moveTo>
                    <a:pt x="11234" y="0"/>
                  </a:moveTo>
                  <a:lnTo>
                    <a:pt x="0" y="7948"/>
                  </a:lnTo>
                  <a:lnTo>
                    <a:pt x="25653" y="7210"/>
                  </a:lnTo>
                  <a:lnTo>
                    <a:pt x="34271" y="101"/>
                  </a:lnTo>
                  <a:lnTo>
                    <a:pt x="11234"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a:off x="6042450" y="2676050"/>
              <a:ext cx="856800" cy="198700"/>
            </a:xfrm>
            <a:custGeom>
              <a:avLst/>
              <a:gdLst/>
              <a:ahLst/>
              <a:cxnLst/>
              <a:rect l="l" t="t" r="r" b="b"/>
              <a:pathLst>
                <a:path w="34272" h="7948" extrusionOk="0">
                  <a:moveTo>
                    <a:pt x="11234" y="0"/>
                  </a:moveTo>
                  <a:lnTo>
                    <a:pt x="0" y="7948"/>
                  </a:lnTo>
                  <a:lnTo>
                    <a:pt x="25653" y="7210"/>
                  </a:lnTo>
                  <a:lnTo>
                    <a:pt x="34271" y="101"/>
                  </a:lnTo>
                  <a:lnTo>
                    <a:pt x="112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a:off x="6042450" y="2676050"/>
              <a:ext cx="856800" cy="198700"/>
            </a:xfrm>
            <a:custGeom>
              <a:avLst/>
              <a:gdLst/>
              <a:ahLst/>
              <a:cxnLst/>
              <a:rect l="l" t="t" r="r" b="b"/>
              <a:pathLst>
                <a:path w="34272" h="7948" fill="none" extrusionOk="0">
                  <a:moveTo>
                    <a:pt x="11234" y="0"/>
                  </a:moveTo>
                  <a:lnTo>
                    <a:pt x="0" y="7948"/>
                  </a:lnTo>
                  <a:lnTo>
                    <a:pt x="25653" y="7210"/>
                  </a:lnTo>
                  <a:lnTo>
                    <a:pt x="34271" y="101"/>
                  </a:lnTo>
                  <a:lnTo>
                    <a:pt x="11234" y="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a:off x="6535375" y="2558675"/>
              <a:ext cx="728550" cy="1658250"/>
            </a:xfrm>
            <a:custGeom>
              <a:avLst/>
              <a:gdLst/>
              <a:ahLst/>
              <a:cxnLst/>
              <a:rect l="l" t="t" r="r" b="b"/>
              <a:pathLst>
                <a:path w="29142" h="66330"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652" y="44265"/>
                  </a:lnTo>
                  <a:lnTo>
                    <a:pt x="7781" y="45338"/>
                  </a:lnTo>
                  <a:lnTo>
                    <a:pt x="6238" y="46813"/>
                  </a:lnTo>
                  <a:lnTo>
                    <a:pt x="4192" y="48490"/>
                  </a:lnTo>
                  <a:lnTo>
                    <a:pt x="2985" y="49529"/>
                  </a:lnTo>
                  <a:lnTo>
                    <a:pt x="2516" y="50200"/>
                  </a:lnTo>
                  <a:lnTo>
                    <a:pt x="2415" y="50502"/>
                  </a:lnTo>
                  <a:lnTo>
                    <a:pt x="2348" y="50804"/>
                  </a:lnTo>
                  <a:lnTo>
                    <a:pt x="2482" y="51810"/>
                  </a:lnTo>
                  <a:lnTo>
                    <a:pt x="2952" y="53118"/>
                  </a:lnTo>
                  <a:lnTo>
                    <a:pt x="3757" y="54694"/>
                  </a:lnTo>
                  <a:lnTo>
                    <a:pt x="4897" y="56437"/>
                  </a:lnTo>
                  <a:lnTo>
                    <a:pt x="6372" y="58282"/>
                  </a:lnTo>
                  <a:lnTo>
                    <a:pt x="8183" y="60126"/>
                  </a:lnTo>
                  <a:lnTo>
                    <a:pt x="10363" y="61903"/>
                  </a:lnTo>
                  <a:lnTo>
                    <a:pt x="11637" y="62742"/>
                  </a:lnTo>
                  <a:lnTo>
                    <a:pt x="12878" y="63546"/>
                  </a:lnTo>
                  <a:lnTo>
                    <a:pt x="15024" y="64720"/>
                  </a:lnTo>
                  <a:lnTo>
                    <a:pt x="16835" y="65558"/>
                  </a:lnTo>
                  <a:lnTo>
                    <a:pt x="18344" y="66028"/>
                  </a:lnTo>
                  <a:lnTo>
                    <a:pt x="20154" y="66330"/>
                  </a:lnTo>
                  <a:lnTo>
                    <a:pt x="21965" y="66162"/>
                  </a:lnTo>
                  <a:lnTo>
                    <a:pt x="22736" y="65994"/>
                  </a:lnTo>
                  <a:lnTo>
                    <a:pt x="23072" y="65894"/>
                  </a:lnTo>
                  <a:lnTo>
                    <a:pt x="23675" y="65558"/>
                  </a:lnTo>
                  <a:lnTo>
                    <a:pt x="24044" y="65089"/>
                  </a:lnTo>
                  <a:lnTo>
                    <a:pt x="24245" y="64519"/>
                  </a:lnTo>
                  <a:lnTo>
                    <a:pt x="24178" y="63815"/>
                  </a:lnTo>
                  <a:lnTo>
                    <a:pt x="23877" y="63077"/>
                  </a:lnTo>
                  <a:lnTo>
                    <a:pt x="23306" y="62306"/>
                  </a:lnTo>
                  <a:lnTo>
                    <a:pt x="22468" y="61534"/>
                  </a:lnTo>
                  <a:lnTo>
                    <a:pt x="21898" y="61166"/>
                  </a:lnTo>
                  <a:lnTo>
                    <a:pt x="21294" y="60763"/>
                  </a:lnTo>
                  <a:lnTo>
                    <a:pt x="20087" y="59724"/>
                  </a:lnTo>
                  <a:lnTo>
                    <a:pt x="18377" y="57812"/>
                  </a:lnTo>
                  <a:lnTo>
                    <a:pt x="16432" y="55029"/>
                  </a:lnTo>
                  <a:lnTo>
                    <a:pt x="15460" y="53118"/>
                  </a:lnTo>
                  <a:lnTo>
                    <a:pt x="15124" y="52112"/>
                  </a:lnTo>
                  <a:lnTo>
                    <a:pt x="15091" y="51743"/>
                  </a:lnTo>
                  <a:lnTo>
                    <a:pt x="15091" y="51340"/>
                  </a:lnTo>
                  <a:lnTo>
                    <a:pt x="15393" y="49932"/>
                  </a:lnTo>
                  <a:lnTo>
                    <a:pt x="16298" y="46947"/>
                  </a:lnTo>
                  <a:lnTo>
                    <a:pt x="18176" y="41817"/>
                  </a:lnTo>
                  <a:lnTo>
                    <a:pt x="20456" y="3665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a:off x="6535375" y="2558675"/>
              <a:ext cx="728550" cy="1658250"/>
            </a:xfrm>
            <a:custGeom>
              <a:avLst/>
              <a:gdLst/>
              <a:ahLst/>
              <a:cxnLst/>
              <a:rect l="l" t="t" r="r" b="b"/>
              <a:pathLst>
                <a:path w="29142" h="66330"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652" y="44265"/>
                  </a:lnTo>
                  <a:lnTo>
                    <a:pt x="7781" y="45338"/>
                  </a:lnTo>
                  <a:lnTo>
                    <a:pt x="6238" y="46813"/>
                  </a:lnTo>
                  <a:lnTo>
                    <a:pt x="4192" y="48490"/>
                  </a:lnTo>
                  <a:lnTo>
                    <a:pt x="2985" y="49529"/>
                  </a:lnTo>
                  <a:lnTo>
                    <a:pt x="2516" y="50200"/>
                  </a:lnTo>
                  <a:lnTo>
                    <a:pt x="2415" y="50502"/>
                  </a:lnTo>
                  <a:lnTo>
                    <a:pt x="2348" y="50804"/>
                  </a:lnTo>
                  <a:lnTo>
                    <a:pt x="2482" y="51810"/>
                  </a:lnTo>
                  <a:lnTo>
                    <a:pt x="2952" y="53118"/>
                  </a:lnTo>
                  <a:lnTo>
                    <a:pt x="3757" y="54694"/>
                  </a:lnTo>
                  <a:lnTo>
                    <a:pt x="4897" y="56437"/>
                  </a:lnTo>
                  <a:lnTo>
                    <a:pt x="6372" y="58282"/>
                  </a:lnTo>
                  <a:lnTo>
                    <a:pt x="8183" y="60126"/>
                  </a:lnTo>
                  <a:lnTo>
                    <a:pt x="10363" y="61903"/>
                  </a:lnTo>
                  <a:lnTo>
                    <a:pt x="11637" y="62742"/>
                  </a:lnTo>
                  <a:lnTo>
                    <a:pt x="12878" y="63546"/>
                  </a:lnTo>
                  <a:lnTo>
                    <a:pt x="15024" y="64720"/>
                  </a:lnTo>
                  <a:lnTo>
                    <a:pt x="16835" y="65558"/>
                  </a:lnTo>
                  <a:lnTo>
                    <a:pt x="18344" y="66028"/>
                  </a:lnTo>
                  <a:lnTo>
                    <a:pt x="20154" y="66330"/>
                  </a:lnTo>
                  <a:lnTo>
                    <a:pt x="21965" y="66162"/>
                  </a:lnTo>
                  <a:lnTo>
                    <a:pt x="22736" y="65994"/>
                  </a:lnTo>
                  <a:lnTo>
                    <a:pt x="23072" y="65894"/>
                  </a:lnTo>
                  <a:lnTo>
                    <a:pt x="23675" y="65558"/>
                  </a:lnTo>
                  <a:lnTo>
                    <a:pt x="24044" y="65089"/>
                  </a:lnTo>
                  <a:lnTo>
                    <a:pt x="24245" y="64519"/>
                  </a:lnTo>
                  <a:lnTo>
                    <a:pt x="24178" y="63815"/>
                  </a:lnTo>
                  <a:lnTo>
                    <a:pt x="23877" y="63077"/>
                  </a:lnTo>
                  <a:lnTo>
                    <a:pt x="23306" y="62306"/>
                  </a:lnTo>
                  <a:lnTo>
                    <a:pt x="22468" y="61534"/>
                  </a:lnTo>
                  <a:lnTo>
                    <a:pt x="21898" y="61166"/>
                  </a:lnTo>
                  <a:lnTo>
                    <a:pt x="21294" y="60763"/>
                  </a:lnTo>
                  <a:lnTo>
                    <a:pt x="20087" y="59724"/>
                  </a:lnTo>
                  <a:lnTo>
                    <a:pt x="18377" y="57812"/>
                  </a:lnTo>
                  <a:lnTo>
                    <a:pt x="16432" y="55029"/>
                  </a:lnTo>
                  <a:lnTo>
                    <a:pt x="15460" y="53118"/>
                  </a:lnTo>
                  <a:lnTo>
                    <a:pt x="15124" y="52112"/>
                  </a:lnTo>
                  <a:lnTo>
                    <a:pt x="15091" y="51743"/>
                  </a:lnTo>
                  <a:lnTo>
                    <a:pt x="15091" y="51340"/>
                  </a:lnTo>
                  <a:lnTo>
                    <a:pt x="15393" y="49932"/>
                  </a:lnTo>
                  <a:lnTo>
                    <a:pt x="16298" y="46947"/>
                  </a:lnTo>
                  <a:lnTo>
                    <a:pt x="18176" y="41817"/>
                  </a:lnTo>
                  <a:lnTo>
                    <a:pt x="20456" y="3665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a:off x="6535375" y="2558675"/>
              <a:ext cx="728550" cy="1658250"/>
            </a:xfrm>
            <a:custGeom>
              <a:avLst/>
              <a:gdLst/>
              <a:ahLst/>
              <a:cxnLst/>
              <a:rect l="l" t="t" r="r" b="b"/>
              <a:pathLst>
                <a:path w="29142" h="66330"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652" y="44265"/>
                  </a:lnTo>
                  <a:lnTo>
                    <a:pt x="7781" y="45338"/>
                  </a:lnTo>
                  <a:lnTo>
                    <a:pt x="6238" y="46813"/>
                  </a:lnTo>
                  <a:lnTo>
                    <a:pt x="4192" y="48490"/>
                  </a:lnTo>
                  <a:lnTo>
                    <a:pt x="2985" y="49529"/>
                  </a:lnTo>
                  <a:lnTo>
                    <a:pt x="2516" y="50200"/>
                  </a:lnTo>
                  <a:lnTo>
                    <a:pt x="2415" y="50502"/>
                  </a:lnTo>
                  <a:lnTo>
                    <a:pt x="2348" y="50804"/>
                  </a:lnTo>
                  <a:lnTo>
                    <a:pt x="2482" y="51810"/>
                  </a:lnTo>
                  <a:lnTo>
                    <a:pt x="2952" y="53118"/>
                  </a:lnTo>
                  <a:lnTo>
                    <a:pt x="3757" y="54694"/>
                  </a:lnTo>
                  <a:lnTo>
                    <a:pt x="4897" y="56437"/>
                  </a:lnTo>
                  <a:lnTo>
                    <a:pt x="6372" y="58282"/>
                  </a:lnTo>
                  <a:lnTo>
                    <a:pt x="8183" y="60126"/>
                  </a:lnTo>
                  <a:lnTo>
                    <a:pt x="10363" y="61903"/>
                  </a:lnTo>
                  <a:lnTo>
                    <a:pt x="11637" y="62742"/>
                  </a:lnTo>
                  <a:lnTo>
                    <a:pt x="12878" y="63546"/>
                  </a:lnTo>
                  <a:lnTo>
                    <a:pt x="15024" y="64720"/>
                  </a:lnTo>
                  <a:lnTo>
                    <a:pt x="16835" y="65558"/>
                  </a:lnTo>
                  <a:lnTo>
                    <a:pt x="18344" y="66028"/>
                  </a:lnTo>
                  <a:lnTo>
                    <a:pt x="20154" y="66330"/>
                  </a:lnTo>
                  <a:lnTo>
                    <a:pt x="21965" y="66162"/>
                  </a:lnTo>
                  <a:lnTo>
                    <a:pt x="22736" y="65994"/>
                  </a:lnTo>
                  <a:lnTo>
                    <a:pt x="23072" y="65894"/>
                  </a:lnTo>
                  <a:lnTo>
                    <a:pt x="23675" y="65558"/>
                  </a:lnTo>
                  <a:lnTo>
                    <a:pt x="24044" y="65089"/>
                  </a:lnTo>
                  <a:lnTo>
                    <a:pt x="24245" y="64519"/>
                  </a:lnTo>
                  <a:lnTo>
                    <a:pt x="24178" y="63815"/>
                  </a:lnTo>
                  <a:lnTo>
                    <a:pt x="23877" y="63077"/>
                  </a:lnTo>
                  <a:lnTo>
                    <a:pt x="23306" y="62306"/>
                  </a:lnTo>
                  <a:lnTo>
                    <a:pt x="22468" y="61534"/>
                  </a:lnTo>
                  <a:lnTo>
                    <a:pt x="21898" y="61166"/>
                  </a:lnTo>
                  <a:lnTo>
                    <a:pt x="21294" y="60763"/>
                  </a:lnTo>
                  <a:lnTo>
                    <a:pt x="20087" y="59724"/>
                  </a:lnTo>
                  <a:lnTo>
                    <a:pt x="18377" y="57812"/>
                  </a:lnTo>
                  <a:lnTo>
                    <a:pt x="16432" y="55029"/>
                  </a:lnTo>
                  <a:lnTo>
                    <a:pt x="15460" y="53118"/>
                  </a:lnTo>
                  <a:lnTo>
                    <a:pt x="15124" y="52112"/>
                  </a:lnTo>
                  <a:lnTo>
                    <a:pt x="15091" y="51743"/>
                  </a:lnTo>
                  <a:lnTo>
                    <a:pt x="15091" y="51340"/>
                  </a:lnTo>
                  <a:lnTo>
                    <a:pt x="15393" y="49932"/>
                  </a:lnTo>
                  <a:lnTo>
                    <a:pt x="16298" y="46947"/>
                  </a:lnTo>
                  <a:lnTo>
                    <a:pt x="18176" y="41817"/>
                  </a:lnTo>
                  <a:lnTo>
                    <a:pt x="20456" y="3665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a:off x="6535375" y="2558675"/>
              <a:ext cx="728550" cy="1658250"/>
            </a:xfrm>
            <a:custGeom>
              <a:avLst/>
              <a:gdLst/>
              <a:ahLst/>
              <a:cxnLst/>
              <a:rect l="l" t="t" r="r" b="b"/>
              <a:pathLst>
                <a:path w="29142" h="66330" fill="none" extrusionOk="0">
                  <a:moveTo>
                    <a:pt x="1" y="12542"/>
                  </a:moveTo>
                  <a:lnTo>
                    <a:pt x="1141" y="11536"/>
                  </a:lnTo>
                  <a:lnTo>
                    <a:pt x="7076" y="7277"/>
                  </a:lnTo>
                  <a:lnTo>
                    <a:pt x="10027" y="5467"/>
                  </a:lnTo>
                  <a:lnTo>
                    <a:pt x="13246" y="3756"/>
                  </a:lnTo>
                  <a:lnTo>
                    <a:pt x="16600" y="2314"/>
                  </a:lnTo>
                  <a:lnTo>
                    <a:pt x="18344" y="1744"/>
                  </a:lnTo>
                  <a:lnTo>
                    <a:pt x="21529" y="839"/>
                  </a:lnTo>
                  <a:lnTo>
                    <a:pt x="24950" y="135"/>
                  </a:lnTo>
                  <a:lnTo>
                    <a:pt x="26593" y="1"/>
                  </a:lnTo>
                  <a:lnTo>
                    <a:pt x="27766" y="235"/>
                  </a:lnTo>
                  <a:lnTo>
                    <a:pt x="28571" y="738"/>
                  </a:lnTo>
                  <a:lnTo>
                    <a:pt x="29007" y="1610"/>
                  </a:lnTo>
                  <a:lnTo>
                    <a:pt x="29141" y="2817"/>
                  </a:lnTo>
                  <a:lnTo>
                    <a:pt x="29108" y="3555"/>
                  </a:lnTo>
                  <a:lnTo>
                    <a:pt x="28907" y="5601"/>
                  </a:lnTo>
                  <a:lnTo>
                    <a:pt x="27431" y="13615"/>
                  </a:lnTo>
                  <a:lnTo>
                    <a:pt x="25218" y="23407"/>
                  </a:lnTo>
                  <a:lnTo>
                    <a:pt x="23340" y="29979"/>
                  </a:lnTo>
                  <a:lnTo>
                    <a:pt x="22133" y="33299"/>
                  </a:lnTo>
                  <a:lnTo>
                    <a:pt x="21563" y="34439"/>
                  </a:lnTo>
                  <a:lnTo>
                    <a:pt x="20456" y="36653"/>
                  </a:lnTo>
                  <a:lnTo>
                    <a:pt x="18176" y="41817"/>
                  </a:lnTo>
                  <a:lnTo>
                    <a:pt x="16298" y="46947"/>
                  </a:lnTo>
                  <a:lnTo>
                    <a:pt x="15393" y="49932"/>
                  </a:lnTo>
                  <a:lnTo>
                    <a:pt x="15091" y="51340"/>
                  </a:lnTo>
                  <a:lnTo>
                    <a:pt x="15091" y="51743"/>
                  </a:lnTo>
                  <a:lnTo>
                    <a:pt x="15124" y="52112"/>
                  </a:lnTo>
                  <a:lnTo>
                    <a:pt x="15460" y="53118"/>
                  </a:lnTo>
                  <a:lnTo>
                    <a:pt x="16432" y="55029"/>
                  </a:lnTo>
                  <a:lnTo>
                    <a:pt x="18377" y="57812"/>
                  </a:lnTo>
                  <a:lnTo>
                    <a:pt x="20087" y="59724"/>
                  </a:lnTo>
                  <a:lnTo>
                    <a:pt x="21294" y="60763"/>
                  </a:lnTo>
                  <a:lnTo>
                    <a:pt x="21898" y="61166"/>
                  </a:lnTo>
                  <a:lnTo>
                    <a:pt x="22468" y="61534"/>
                  </a:lnTo>
                  <a:lnTo>
                    <a:pt x="23306" y="62306"/>
                  </a:lnTo>
                  <a:lnTo>
                    <a:pt x="23877" y="63077"/>
                  </a:lnTo>
                  <a:lnTo>
                    <a:pt x="24178" y="63815"/>
                  </a:lnTo>
                  <a:lnTo>
                    <a:pt x="24245" y="64519"/>
                  </a:lnTo>
                  <a:lnTo>
                    <a:pt x="24044" y="65089"/>
                  </a:lnTo>
                  <a:lnTo>
                    <a:pt x="23675" y="65558"/>
                  </a:lnTo>
                  <a:lnTo>
                    <a:pt x="23072" y="65894"/>
                  </a:lnTo>
                  <a:lnTo>
                    <a:pt x="22736" y="65994"/>
                  </a:lnTo>
                  <a:lnTo>
                    <a:pt x="21965" y="66162"/>
                  </a:lnTo>
                  <a:lnTo>
                    <a:pt x="20154" y="66330"/>
                  </a:lnTo>
                  <a:lnTo>
                    <a:pt x="18344" y="66028"/>
                  </a:lnTo>
                  <a:lnTo>
                    <a:pt x="16835" y="65558"/>
                  </a:lnTo>
                  <a:lnTo>
                    <a:pt x="15024" y="64720"/>
                  </a:lnTo>
                  <a:lnTo>
                    <a:pt x="12878" y="63546"/>
                  </a:lnTo>
                  <a:lnTo>
                    <a:pt x="11637" y="62742"/>
                  </a:lnTo>
                  <a:lnTo>
                    <a:pt x="10363" y="61903"/>
                  </a:lnTo>
                  <a:lnTo>
                    <a:pt x="8183" y="60126"/>
                  </a:lnTo>
                  <a:lnTo>
                    <a:pt x="6372" y="58282"/>
                  </a:lnTo>
                  <a:lnTo>
                    <a:pt x="4897" y="56437"/>
                  </a:lnTo>
                  <a:lnTo>
                    <a:pt x="3757" y="54694"/>
                  </a:lnTo>
                  <a:lnTo>
                    <a:pt x="2952" y="53118"/>
                  </a:lnTo>
                  <a:lnTo>
                    <a:pt x="2482" y="51810"/>
                  </a:lnTo>
                  <a:lnTo>
                    <a:pt x="2348" y="50804"/>
                  </a:lnTo>
                  <a:lnTo>
                    <a:pt x="2415" y="50502"/>
                  </a:lnTo>
                  <a:lnTo>
                    <a:pt x="2516" y="50200"/>
                  </a:lnTo>
                  <a:lnTo>
                    <a:pt x="2985" y="49529"/>
                  </a:lnTo>
                  <a:lnTo>
                    <a:pt x="4192" y="48490"/>
                  </a:lnTo>
                  <a:lnTo>
                    <a:pt x="6238" y="46813"/>
                  </a:lnTo>
                  <a:lnTo>
                    <a:pt x="7781" y="45338"/>
                  </a:lnTo>
                  <a:lnTo>
                    <a:pt x="8652" y="44265"/>
                  </a:lnTo>
                  <a:lnTo>
                    <a:pt x="8988" y="43661"/>
                  </a:lnTo>
                  <a:lnTo>
                    <a:pt x="9357" y="43024"/>
                  </a:lnTo>
                  <a:lnTo>
                    <a:pt x="10094" y="41113"/>
                  </a:lnTo>
                  <a:lnTo>
                    <a:pt x="11302" y="37357"/>
                  </a:lnTo>
                  <a:lnTo>
                    <a:pt x="12777" y="31354"/>
                  </a:lnTo>
                  <a:lnTo>
                    <a:pt x="13749" y="25654"/>
                  </a:lnTo>
                  <a:lnTo>
                    <a:pt x="13917" y="23440"/>
                  </a:lnTo>
                  <a:lnTo>
                    <a:pt x="14018" y="22200"/>
                  </a:lnTo>
                  <a:lnTo>
                    <a:pt x="14320" y="19685"/>
                  </a:lnTo>
                  <a:lnTo>
                    <a:pt x="14856" y="17203"/>
                  </a:lnTo>
                  <a:lnTo>
                    <a:pt x="15594" y="14789"/>
                  </a:lnTo>
                  <a:lnTo>
                    <a:pt x="16030" y="13615"/>
                  </a:lnTo>
                  <a:lnTo>
                    <a:pt x="14588" y="13850"/>
                  </a:lnTo>
                  <a:lnTo>
                    <a:pt x="7311" y="15527"/>
                  </a:lnTo>
                  <a:lnTo>
                    <a:pt x="3757" y="16633"/>
                  </a:lnTo>
                  <a:lnTo>
                    <a:pt x="1845" y="17404"/>
                  </a:lnTo>
                  <a:lnTo>
                    <a:pt x="1141" y="17807"/>
                  </a:lnTo>
                  <a:lnTo>
                    <a:pt x="1" y="12542"/>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a:off x="6535375" y="2558675"/>
              <a:ext cx="728550" cy="1205550"/>
            </a:xfrm>
            <a:custGeom>
              <a:avLst/>
              <a:gdLst/>
              <a:ahLst/>
              <a:cxnLst/>
              <a:rect l="l" t="t" r="r" b="b"/>
              <a:pathLst>
                <a:path w="29142" h="48222"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7069" y="44667"/>
                  </a:lnTo>
                  <a:lnTo>
                    <a:pt x="19920" y="3779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rgbClr val="FFFFFF"/>
            </a:solid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a:off x="6535375" y="2558675"/>
              <a:ext cx="728550" cy="1205550"/>
            </a:xfrm>
            <a:custGeom>
              <a:avLst/>
              <a:gdLst/>
              <a:ahLst/>
              <a:cxnLst/>
              <a:rect l="l" t="t" r="r" b="b"/>
              <a:pathLst>
                <a:path w="29142" h="48222"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6264" y="47652"/>
                  </a:lnTo>
                  <a:lnTo>
                    <a:pt x="17036" y="46176"/>
                  </a:lnTo>
                  <a:lnTo>
                    <a:pt x="18243" y="43326"/>
                  </a:lnTo>
                  <a:lnTo>
                    <a:pt x="19953" y="38966"/>
                  </a:lnTo>
                  <a:lnTo>
                    <a:pt x="21294" y="35915"/>
                  </a:lnTo>
                  <a:lnTo>
                    <a:pt x="22233" y="34171"/>
                  </a:lnTo>
                  <a:lnTo>
                    <a:pt x="22703" y="33500"/>
                  </a:lnTo>
                  <a:lnTo>
                    <a:pt x="23306" y="32629"/>
                  </a:lnTo>
                  <a:lnTo>
                    <a:pt x="24380" y="30751"/>
                  </a:lnTo>
                  <a:lnTo>
                    <a:pt x="25754" y="27733"/>
                  </a:lnTo>
                  <a:lnTo>
                    <a:pt x="27096" y="23373"/>
                  </a:lnTo>
                  <a:lnTo>
                    <a:pt x="28001" y="18880"/>
                  </a:lnTo>
                  <a:lnTo>
                    <a:pt x="28571" y="14487"/>
                  </a:lnTo>
                  <a:lnTo>
                    <a:pt x="28873" y="10463"/>
                  </a:lnTo>
                  <a:lnTo>
                    <a:pt x="29074" y="5467"/>
                  </a:lnTo>
                  <a:lnTo>
                    <a:pt x="29108" y="3555"/>
                  </a:lnTo>
                  <a:lnTo>
                    <a:pt x="29141" y="2817"/>
                  </a:lnTo>
                  <a:lnTo>
                    <a:pt x="29007" y="1610"/>
                  </a:lnTo>
                  <a:lnTo>
                    <a:pt x="28571" y="738"/>
                  </a:lnTo>
                  <a:lnTo>
                    <a:pt x="27766" y="235"/>
                  </a:lnTo>
                  <a:lnTo>
                    <a:pt x="26593"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a:off x="6535375" y="2558675"/>
              <a:ext cx="728550" cy="1205550"/>
            </a:xfrm>
            <a:custGeom>
              <a:avLst/>
              <a:gdLst/>
              <a:ahLst/>
              <a:cxnLst/>
              <a:rect l="l" t="t" r="r" b="b"/>
              <a:pathLst>
                <a:path w="29142" h="48222"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6264" y="47652"/>
                  </a:lnTo>
                  <a:lnTo>
                    <a:pt x="17036" y="46176"/>
                  </a:lnTo>
                  <a:lnTo>
                    <a:pt x="18243" y="43326"/>
                  </a:lnTo>
                  <a:lnTo>
                    <a:pt x="19953" y="38966"/>
                  </a:lnTo>
                  <a:lnTo>
                    <a:pt x="21294" y="35915"/>
                  </a:lnTo>
                  <a:lnTo>
                    <a:pt x="22233" y="34171"/>
                  </a:lnTo>
                  <a:lnTo>
                    <a:pt x="22703" y="33500"/>
                  </a:lnTo>
                  <a:lnTo>
                    <a:pt x="23306" y="32629"/>
                  </a:lnTo>
                  <a:lnTo>
                    <a:pt x="24380" y="30751"/>
                  </a:lnTo>
                  <a:lnTo>
                    <a:pt x="25754" y="27733"/>
                  </a:lnTo>
                  <a:lnTo>
                    <a:pt x="27096" y="23373"/>
                  </a:lnTo>
                  <a:lnTo>
                    <a:pt x="28001" y="18880"/>
                  </a:lnTo>
                  <a:lnTo>
                    <a:pt x="28571" y="14487"/>
                  </a:lnTo>
                  <a:lnTo>
                    <a:pt x="28873" y="10463"/>
                  </a:lnTo>
                  <a:lnTo>
                    <a:pt x="29074" y="5467"/>
                  </a:lnTo>
                  <a:lnTo>
                    <a:pt x="29108" y="3555"/>
                  </a:lnTo>
                  <a:lnTo>
                    <a:pt x="29141" y="2817"/>
                  </a:lnTo>
                  <a:lnTo>
                    <a:pt x="29007" y="1610"/>
                  </a:lnTo>
                  <a:lnTo>
                    <a:pt x="28571" y="738"/>
                  </a:lnTo>
                  <a:lnTo>
                    <a:pt x="27766" y="235"/>
                  </a:lnTo>
                  <a:lnTo>
                    <a:pt x="2659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6535375" y="2628250"/>
              <a:ext cx="617050" cy="1061375"/>
            </a:xfrm>
            <a:custGeom>
              <a:avLst/>
              <a:gdLst/>
              <a:ahLst/>
              <a:cxnLst/>
              <a:rect l="l" t="t" r="r" b="b"/>
              <a:pathLst>
                <a:path w="24682" h="42455" extrusionOk="0">
                  <a:moveTo>
                    <a:pt x="24245" y="1"/>
                  </a:moveTo>
                  <a:lnTo>
                    <a:pt x="23105" y="135"/>
                  </a:lnTo>
                  <a:lnTo>
                    <a:pt x="19182" y="1342"/>
                  </a:lnTo>
                  <a:lnTo>
                    <a:pt x="7781" y="5836"/>
                  </a:lnTo>
                  <a:lnTo>
                    <a:pt x="1476" y="8552"/>
                  </a:lnTo>
                  <a:lnTo>
                    <a:pt x="269" y="9524"/>
                  </a:lnTo>
                  <a:lnTo>
                    <a:pt x="1" y="9759"/>
                  </a:lnTo>
                  <a:lnTo>
                    <a:pt x="1141" y="15024"/>
                  </a:lnTo>
                  <a:lnTo>
                    <a:pt x="1845" y="14621"/>
                  </a:lnTo>
                  <a:lnTo>
                    <a:pt x="3757" y="13850"/>
                  </a:lnTo>
                  <a:lnTo>
                    <a:pt x="7311" y="12744"/>
                  </a:lnTo>
                  <a:lnTo>
                    <a:pt x="14588" y="11067"/>
                  </a:lnTo>
                  <a:lnTo>
                    <a:pt x="16030" y="10832"/>
                  </a:lnTo>
                  <a:lnTo>
                    <a:pt x="15594" y="12006"/>
                  </a:lnTo>
                  <a:lnTo>
                    <a:pt x="14856" y="14420"/>
                  </a:lnTo>
                  <a:lnTo>
                    <a:pt x="14320" y="16902"/>
                  </a:lnTo>
                  <a:lnTo>
                    <a:pt x="14018" y="19417"/>
                  </a:lnTo>
                  <a:lnTo>
                    <a:pt x="13917" y="20657"/>
                  </a:lnTo>
                  <a:lnTo>
                    <a:pt x="13749" y="22871"/>
                  </a:lnTo>
                  <a:lnTo>
                    <a:pt x="12777" y="28571"/>
                  </a:lnTo>
                  <a:lnTo>
                    <a:pt x="11302" y="34574"/>
                  </a:lnTo>
                  <a:lnTo>
                    <a:pt x="10094" y="38330"/>
                  </a:lnTo>
                  <a:lnTo>
                    <a:pt x="9357" y="40241"/>
                  </a:lnTo>
                  <a:lnTo>
                    <a:pt x="8988" y="40878"/>
                  </a:lnTo>
                  <a:lnTo>
                    <a:pt x="8787" y="41247"/>
                  </a:lnTo>
                  <a:lnTo>
                    <a:pt x="8552" y="41582"/>
                  </a:lnTo>
                  <a:lnTo>
                    <a:pt x="9424" y="41683"/>
                  </a:lnTo>
                  <a:lnTo>
                    <a:pt x="11100" y="42119"/>
                  </a:lnTo>
                  <a:lnTo>
                    <a:pt x="11905" y="42454"/>
                  </a:lnTo>
                  <a:lnTo>
                    <a:pt x="13817" y="38330"/>
                  </a:lnTo>
                  <a:lnTo>
                    <a:pt x="16466" y="31925"/>
                  </a:lnTo>
                  <a:lnTo>
                    <a:pt x="17874" y="27867"/>
                  </a:lnTo>
                  <a:lnTo>
                    <a:pt x="18411" y="25989"/>
                  </a:lnTo>
                  <a:lnTo>
                    <a:pt x="20356" y="18578"/>
                  </a:lnTo>
                  <a:lnTo>
                    <a:pt x="23441" y="6775"/>
                  </a:lnTo>
                  <a:lnTo>
                    <a:pt x="24413" y="2482"/>
                  </a:lnTo>
                  <a:lnTo>
                    <a:pt x="24681" y="672"/>
                  </a:lnTo>
                  <a:lnTo>
                    <a:pt x="24681" y="202"/>
                  </a:lnTo>
                  <a:lnTo>
                    <a:pt x="24648" y="68"/>
                  </a:lnTo>
                  <a:lnTo>
                    <a:pt x="242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6936100" y="2673525"/>
              <a:ext cx="146750" cy="225550"/>
            </a:xfrm>
            <a:custGeom>
              <a:avLst/>
              <a:gdLst/>
              <a:ahLst/>
              <a:cxnLst/>
              <a:rect l="l" t="t" r="r" b="b"/>
              <a:pathLst>
                <a:path w="5870" h="9022" fill="none" extrusionOk="0">
                  <a:moveTo>
                    <a:pt x="1" y="9021"/>
                  </a:moveTo>
                  <a:lnTo>
                    <a:pt x="370" y="8216"/>
                  </a:lnTo>
                  <a:lnTo>
                    <a:pt x="2784" y="3991"/>
                  </a:lnTo>
                  <a:lnTo>
                    <a:pt x="4830" y="1107"/>
                  </a:lnTo>
                  <a:lnTo>
                    <a:pt x="5869"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6535375" y="2558675"/>
              <a:ext cx="728550" cy="1205550"/>
            </a:xfrm>
            <a:custGeom>
              <a:avLst/>
              <a:gdLst/>
              <a:ahLst/>
              <a:cxnLst/>
              <a:rect l="l" t="t" r="r" b="b"/>
              <a:pathLst>
                <a:path w="29142" h="48222" fill="none" extrusionOk="0">
                  <a:moveTo>
                    <a:pt x="8988" y="43661"/>
                  </a:move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6264" y="47652"/>
                  </a:lnTo>
                  <a:lnTo>
                    <a:pt x="17036" y="46176"/>
                  </a:lnTo>
                  <a:lnTo>
                    <a:pt x="18243" y="43326"/>
                  </a:lnTo>
                  <a:lnTo>
                    <a:pt x="19953" y="38966"/>
                  </a:lnTo>
                  <a:lnTo>
                    <a:pt x="21294" y="35915"/>
                  </a:lnTo>
                  <a:lnTo>
                    <a:pt x="22233" y="34171"/>
                  </a:lnTo>
                  <a:lnTo>
                    <a:pt x="22703" y="33500"/>
                  </a:lnTo>
                  <a:lnTo>
                    <a:pt x="23306" y="32629"/>
                  </a:lnTo>
                  <a:lnTo>
                    <a:pt x="24380" y="30751"/>
                  </a:lnTo>
                  <a:lnTo>
                    <a:pt x="25754" y="27733"/>
                  </a:lnTo>
                  <a:lnTo>
                    <a:pt x="27096" y="23373"/>
                  </a:lnTo>
                  <a:lnTo>
                    <a:pt x="28001" y="18880"/>
                  </a:lnTo>
                  <a:lnTo>
                    <a:pt x="28571" y="14487"/>
                  </a:lnTo>
                  <a:lnTo>
                    <a:pt x="28873" y="10463"/>
                  </a:lnTo>
                  <a:lnTo>
                    <a:pt x="29074" y="5467"/>
                  </a:lnTo>
                  <a:lnTo>
                    <a:pt x="29108" y="3555"/>
                  </a:lnTo>
                  <a:lnTo>
                    <a:pt x="29141" y="2817"/>
                  </a:lnTo>
                  <a:lnTo>
                    <a:pt x="29007" y="1610"/>
                  </a:lnTo>
                  <a:lnTo>
                    <a:pt x="28571" y="738"/>
                  </a:lnTo>
                  <a:lnTo>
                    <a:pt x="27766" y="235"/>
                  </a:lnTo>
                  <a:lnTo>
                    <a:pt x="26593" y="1"/>
                  </a:ln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a:off x="6188300" y="2945150"/>
              <a:ext cx="284225" cy="139200"/>
            </a:xfrm>
            <a:custGeom>
              <a:avLst/>
              <a:gdLst/>
              <a:ahLst/>
              <a:cxnLst/>
              <a:rect l="l" t="t" r="r" b="b"/>
              <a:pathLst>
                <a:path w="11369" h="5568" extrusionOk="0">
                  <a:moveTo>
                    <a:pt x="5065" y="1"/>
                  </a:moveTo>
                  <a:lnTo>
                    <a:pt x="3455" y="235"/>
                  </a:lnTo>
                  <a:lnTo>
                    <a:pt x="2784" y="537"/>
                  </a:lnTo>
                  <a:lnTo>
                    <a:pt x="2114" y="906"/>
                  </a:lnTo>
                  <a:lnTo>
                    <a:pt x="1007" y="1945"/>
                  </a:lnTo>
                  <a:lnTo>
                    <a:pt x="303" y="3287"/>
                  </a:lnTo>
                  <a:lnTo>
                    <a:pt x="1" y="4762"/>
                  </a:lnTo>
                  <a:lnTo>
                    <a:pt x="68" y="5567"/>
                  </a:lnTo>
                  <a:lnTo>
                    <a:pt x="1309" y="5466"/>
                  </a:lnTo>
                  <a:lnTo>
                    <a:pt x="3824" y="5198"/>
                  </a:lnTo>
                  <a:lnTo>
                    <a:pt x="6305" y="4729"/>
                  </a:lnTo>
                  <a:lnTo>
                    <a:pt x="8753" y="4092"/>
                  </a:lnTo>
                  <a:lnTo>
                    <a:pt x="9960" y="3689"/>
                  </a:lnTo>
                  <a:lnTo>
                    <a:pt x="10396" y="3522"/>
                  </a:lnTo>
                  <a:lnTo>
                    <a:pt x="10966" y="3153"/>
                  </a:lnTo>
                  <a:lnTo>
                    <a:pt x="11302" y="2784"/>
                  </a:lnTo>
                  <a:lnTo>
                    <a:pt x="11369" y="2415"/>
                  </a:lnTo>
                  <a:lnTo>
                    <a:pt x="11101" y="1845"/>
                  </a:lnTo>
                  <a:lnTo>
                    <a:pt x="10095" y="1107"/>
                  </a:lnTo>
                  <a:lnTo>
                    <a:pt x="8619" y="537"/>
                  </a:lnTo>
                  <a:lnTo>
                    <a:pt x="6875" y="135"/>
                  </a:lnTo>
                  <a:lnTo>
                    <a:pt x="5065"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a:off x="5731425" y="2718800"/>
              <a:ext cx="1839325" cy="1308675"/>
            </a:xfrm>
            <a:custGeom>
              <a:avLst/>
              <a:gdLst/>
              <a:ahLst/>
              <a:cxnLst/>
              <a:rect l="l" t="t" r="r" b="b"/>
              <a:pathLst>
                <a:path w="73573" h="52347" fill="none" extrusionOk="0">
                  <a:moveTo>
                    <a:pt x="4695" y="7814"/>
                  </a:moveTo>
                  <a:lnTo>
                    <a:pt x="4259" y="8049"/>
                  </a:lnTo>
                  <a:lnTo>
                    <a:pt x="2113" y="9625"/>
                  </a:lnTo>
                  <a:lnTo>
                    <a:pt x="671" y="11033"/>
                  </a:lnTo>
                  <a:lnTo>
                    <a:pt x="201" y="11804"/>
                  </a:lnTo>
                  <a:lnTo>
                    <a:pt x="0" y="12207"/>
                  </a:lnTo>
                  <a:lnTo>
                    <a:pt x="134" y="13079"/>
                  </a:lnTo>
                  <a:lnTo>
                    <a:pt x="704" y="14017"/>
                  </a:lnTo>
                  <a:lnTo>
                    <a:pt x="1677" y="14923"/>
                  </a:lnTo>
                  <a:lnTo>
                    <a:pt x="2985" y="15761"/>
                  </a:lnTo>
                  <a:lnTo>
                    <a:pt x="4561" y="16465"/>
                  </a:lnTo>
                  <a:lnTo>
                    <a:pt x="6338" y="16968"/>
                  </a:lnTo>
                  <a:lnTo>
                    <a:pt x="8249" y="17203"/>
                  </a:lnTo>
                  <a:lnTo>
                    <a:pt x="9222" y="17170"/>
                  </a:lnTo>
                  <a:lnTo>
                    <a:pt x="10261" y="17103"/>
                  </a:lnTo>
                  <a:lnTo>
                    <a:pt x="12542" y="16566"/>
                  </a:lnTo>
                  <a:lnTo>
                    <a:pt x="16230" y="15258"/>
                  </a:lnTo>
                  <a:lnTo>
                    <a:pt x="22870" y="12005"/>
                  </a:lnTo>
                  <a:lnTo>
                    <a:pt x="24077" y="11268"/>
                  </a:lnTo>
                  <a:lnTo>
                    <a:pt x="24077" y="12441"/>
                  </a:lnTo>
                  <a:lnTo>
                    <a:pt x="24580" y="18410"/>
                  </a:lnTo>
                  <a:lnTo>
                    <a:pt x="25117" y="21462"/>
                  </a:lnTo>
                  <a:lnTo>
                    <a:pt x="25653" y="23172"/>
                  </a:lnTo>
                  <a:lnTo>
                    <a:pt x="25955" y="23843"/>
                  </a:lnTo>
                  <a:lnTo>
                    <a:pt x="26358" y="24513"/>
                  </a:lnTo>
                  <a:lnTo>
                    <a:pt x="27565" y="26157"/>
                  </a:lnTo>
                  <a:lnTo>
                    <a:pt x="30046" y="29074"/>
                  </a:lnTo>
                  <a:lnTo>
                    <a:pt x="34037" y="33165"/>
                  </a:lnTo>
                  <a:lnTo>
                    <a:pt x="37792" y="36518"/>
                  </a:lnTo>
                  <a:lnTo>
                    <a:pt x="39167" y="37491"/>
                  </a:lnTo>
                  <a:lnTo>
                    <a:pt x="42554" y="39771"/>
                  </a:lnTo>
                  <a:lnTo>
                    <a:pt x="52581" y="46914"/>
                  </a:lnTo>
                  <a:lnTo>
                    <a:pt x="54995" y="48691"/>
                  </a:lnTo>
                  <a:lnTo>
                    <a:pt x="56437" y="49764"/>
                  </a:lnTo>
                  <a:lnTo>
                    <a:pt x="58918" y="51508"/>
                  </a:lnTo>
                  <a:lnTo>
                    <a:pt x="60193" y="52246"/>
                  </a:lnTo>
                  <a:lnTo>
                    <a:pt x="60562" y="52346"/>
                  </a:lnTo>
                  <a:lnTo>
                    <a:pt x="60729" y="52313"/>
                  </a:lnTo>
                  <a:lnTo>
                    <a:pt x="61601" y="51541"/>
                  </a:lnTo>
                  <a:lnTo>
                    <a:pt x="63580" y="49362"/>
                  </a:lnTo>
                  <a:lnTo>
                    <a:pt x="66933" y="45304"/>
                  </a:lnTo>
                  <a:lnTo>
                    <a:pt x="69850" y="41381"/>
                  </a:lnTo>
                  <a:lnTo>
                    <a:pt x="70722" y="40006"/>
                  </a:lnTo>
                  <a:lnTo>
                    <a:pt x="71359" y="38698"/>
                  </a:lnTo>
                  <a:lnTo>
                    <a:pt x="72533" y="35445"/>
                  </a:lnTo>
                  <a:lnTo>
                    <a:pt x="73338" y="32125"/>
                  </a:lnTo>
                  <a:lnTo>
                    <a:pt x="73572" y="30080"/>
                  </a:lnTo>
                  <a:lnTo>
                    <a:pt x="73539" y="29107"/>
                  </a:lnTo>
                  <a:lnTo>
                    <a:pt x="73438" y="28772"/>
                  </a:lnTo>
                  <a:lnTo>
                    <a:pt x="73304" y="28537"/>
                  </a:lnTo>
                  <a:lnTo>
                    <a:pt x="73036" y="28202"/>
                  </a:lnTo>
                  <a:lnTo>
                    <a:pt x="72499" y="28101"/>
                  </a:lnTo>
                  <a:lnTo>
                    <a:pt x="71225" y="28806"/>
                  </a:lnTo>
                  <a:lnTo>
                    <a:pt x="70286" y="29610"/>
                  </a:lnTo>
                  <a:lnTo>
                    <a:pt x="68073" y="31220"/>
                  </a:lnTo>
                  <a:lnTo>
                    <a:pt x="58550" y="37558"/>
                  </a:lnTo>
                  <a:lnTo>
                    <a:pt x="56470" y="38832"/>
                  </a:lnTo>
                  <a:lnTo>
                    <a:pt x="55599" y="39268"/>
                  </a:lnTo>
                  <a:lnTo>
                    <a:pt x="54693" y="39570"/>
                  </a:lnTo>
                  <a:lnTo>
                    <a:pt x="53486" y="38463"/>
                  </a:lnTo>
                  <a:lnTo>
                    <a:pt x="47014" y="31757"/>
                  </a:lnTo>
                  <a:lnTo>
                    <a:pt x="42252" y="26291"/>
                  </a:lnTo>
                  <a:lnTo>
                    <a:pt x="40207" y="23642"/>
                  </a:lnTo>
                  <a:lnTo>
                    <a:pt x="39301" y="22334"/>
                  </a:lnTo>
                  <a:lnTo>
                    <a:pt x="37826" y="19584"/>
                  </a:lnTo>
                  <a:lnTo>
                    <a:pt x="36652" y="16801"/>
                  </a:lnTo>
                  <a:lnTo>
                    <a:pt x="35747" y="14051"/>
                  </a:lnTo>
                  <a:lnTo>
                    <a:pt x="34707" y="10128"/>
                  </a:lnTo>
                  <a:lnTo>
                    <a:pt x="33835" y="6875"/>
                  </a:lnTo>
                  <a:lnTo>
                    <a:pt x="33232" y="5131"/>
                  </a:lnTo>
                  <a:lnTo>
                    <a:pt x="32897" y="4460"/>
                  </a:lnTo>
                  <a:lnTo>
                    <a:pt x="32528" y="3857"/>
                  </a:lnTo>
                  <a:lnTo>
                    <a:pt x="31723" y="2784"/>
                  </a:lnTo>
                  <a:lnTo>
                    <a:pt x="30851" y="1878"/>
                  </a:lnTo>
                  <a:lnTo>
                    <a:pt x="29879" y="1141"/>
                  </a:lnTo>
                  <a:lnTo>
                    <a:pt x="28805" y="604"/>
                  </a:lnTo>
                  <a:lnTo>
                    <a:pt x="27632" y="235"/>
                  </a:lnTo>
                  <a:lnTo>
                    <a:pt x="26358" y="34"/>
                  </a:lnTo>
                  <a:lnTo>
                    <a:pt x="24949" y="1"/>
                  </a:lnTo>
                  <a:lnTo>
                    <a:pt x="24178" y="68"/>
                  </a:lnTo>
                  <a:lnTo>
                    <a:pt x="22501" y="269"/>
                  </a:lnTo>
                  <a:lnTo>
                    <a:pt x="18075" y="1308"/>
                  </a:lnTo>
                  <a:lnTo>
                    <a:pt x="14185" y="2650"/>
                  </a:lnTo>
                  <a:lnTo>
                    <a:pt x="11469" y="3823"/>
                  </a:lnTo>
                  <a:lnTo>
                    <a:pt x="8719" y="5232"/>
                  </a:lnTo>
                  <a:lnTo>
                    <a:pt x="6003" y="6875"/>
                  </a:lnTo>
                  <a:lnTo>
                    <a:pt x="4695" y="7814"/>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a:off x="5699575" y="2717125"/>
              <a:ext cx="1382425" cy="1133450"/>
            </a:xfrm>
            <a:custGeom>
              <a:avLst/>
              <a:gdLst/>
              <a:ahLst/>
              <a:cxnLst/>
              <a:rect l="l" t="t" r="r" b="b"/>
              <a:pathLst>
                <a:path w="55297" h="45338" extrusionOk="0">
                  <a:moveTo>
                    <a:pt x="26961" y="0"/>
                  </a:moveTo>
                  <a:lnTo>
                    <a:pt x="25485" y="135"/>
                  </a:lnTo>
                  <a:lnTo>
                    <a:pt x="23842" y="302"/>
                  </a:lnTo>
                  <a:lnTo>
                    <a:pt x="19651" y="939"/>
                  </a:lnTo>
                  <a:lnTo>
                    <a:pt x="15794" y="1878"/>
                  </a:lnTo>
                  <a:lnTo>
                    <a:pt x="12977" y="2750"/>
                  </a:lnTo>
                  <a:lnTo>
                    <a:pt x="9959" y="3957"/>
                  </a:lnTo>
                  <a:lnTo>
                    <a:pt x="6774" y="5466"/>
                  </a:lnTo>
                  <a:lnTo>
                    <a:pt x="5097" y="6405"/>
                  </a:lnTo>
                  <a:lnTo>
                    <a:pt x="4628" y="6674"/>
                  </a:lnTo>
                  <a:lnTo>
                    <a:pt x="2247" y="8283"/>
                  </a:lnTo>
                  <a:lnTo>
                    <a:pt x="704" y="9759"/>
                  </a:lnTo>
                  <a:lnTo>
                    <a:pt x="168" y="10530"/>
                  </a:lnTo>
                  <a:lnTo>
                    <a:pt x="0" y="10966"/>
                  </a:lnTo>
                  <a:lnTo>
                    <a:pt x="67" y="12005"/>
                  </a:lnTo>
                  <a:lnTo>
                    <a:pt x="570" y="13146"/>
                  </a:lnTo>
                  <a:lnTo>
                    <a:pt x="1543" y="14353"/>
                  </a:lnTo>
                  <a:lnTo>
                    <a:pt x="2884" y="15493"/>
                  </a:lnTo>
                  <a:lnTo>
                    <a:pt x="4661" y="16432"/>
                  </a:lnTo>
                  <a:lnTo>
                    <a:pt x="6740" y="17069"/>
                  </a:lnTo>
                  <a:lnTo>
                    <a:pt x="9188" y="17337"/>
                  </a:lnTo>
                  <a:lnTo>
                    <a:pt x="10529" y="17237"/>
                  </a:lnTo>
                  <a:lnTo>
                    <a:pt x="11535" y="17136"/>
                  </a:lnTo>
                  <a:lnTo>
                    <a:pt x="13816" y="16532"/>
                  </a:lnTo>
                  <a:lnTo>
                    <a:pt x="17538" y="15191"/>
                  </a:lnTo>
                  <a:lnTo>
                    <a:pt x="24178" y="12039"/>
                  </a:lnTo>
                  <a:lnTo>
                    <a:pt x="25385" y="11335"/>
                  </a:lnTo>
                  <a:lnTo>
                    <a:pt x="25385" y="12508"/>
                  </a:lnTo>
                  <a:lnTo>
                    <a:pt x="25854" y="18477"/>
                  </a:lnTo>
                  <a:lnTo>
                    <a:pt x="26424" y="21529"/>
                  </a:lnTo>
                  <a:lnTo>
                    <a:pt x="26927" y="23239"/>
                  </a:lnTo>
                  <a:lnTo>
                    <a:pt x="27263" y="23910"/>
                  </a:lnTo>
                  <a:lnTo>
                    <a:pt x="27632" y="24580"/>
                  </a:lnTo>
                  <a:lnTo>
                    <a:pt x="28839" y="26224"/>
                  </a:lnTo>
                  <a:lnTo>
                    <a:pt x="31320" y="29141"/>
                  </a:lnTo>
                  <a:lnTo>
                    <a:pt x="35344" y="33232"/>
                  </a:lnTo>
                  <a:lnTo>
                    <a:pt x="39100" y="36585"/>
                  </a:lnTo>
                  <a:lnTo>
                    <a:pt x="40475" y="37558"/>
                  </a:lnTo>
                  <a:lnTo>
                    <a:pt x="45069" y="40710"/>
                  </a:lnTo>
                  <a:lnTo>
                    <a:pt x="51574" y="45338"/>
                  </a:lnTo>
                  <a:lnTo>
                    <a:pt x="51943" y="44063"/>
                  </a:lnTo>
                  <a:lnTo>
                    <a:pt x="52882" y="42018"/>
                  </a:lnTo>
                  <a:lnTo>
                    <a:pt x="53922" y="40442"/>
                  </a:lnTo>
                  <a:lnTo>
                    <a:pt x="54894" y="39369"/>
                  </a:lnTo>
                  <a:lnTo>
                    <a:pt x="55297" y="39000"/>
                  </a:lnTo>
                  <a:lnTo>
                    <a:pt x="54291" y="37927"/>
                  </a:lnTo>
                  <a:lnTo>
                    <a:pt x="50837" y="33567"/>
                  </a:lnTo>
                  <a:lnTo>
                    <a:pt x="46712" y="27766"/>
                  </a:lnTo>
                  <a:lnTo>
                    <a:pt x="42889" y="21831"/>
                  </a:lnTo>
                  <a:lnTo>
                    <a:pt x="41481" y="19282"/>
                  </a:lnTo>
                  <a:lnTo>
                    <a:pt x="39804" y="15962"/>
                  </a:lnTo>
                  <a:lnTo>
                    <a:pt x="37557" y="10932"/>
                  </a:lnTo>
                  <a:lnTo>
                    <a:pt x="36115" y="7344"/>
                  </a:lnTo>
                  <a:lnTo>
                    <a:pt x="34942" y="4595"/>
                  </a:lnTo>
                  <a:lnTo>
                    <a:pt x="34271" y="3320"/>
                  </a:lnTo>
                  <a:lnTo>
                    <a:pt x="33902" y="2717"/>
                  </a:lnTo>
                  <a:lnTo>
                    <a:pt x="33131" y="1744"/>
                  </a:lnTo>
                  <a:lnTo>
                    <a:pt x="32226" y="1006"/>
                  </a:lnTo>
                  <a:lnTo>
                    <a:pt x="31220" y="503"/>
                  </a:lnTo>
                  <a:lnTo>
                    <a:pt x="30147" y="168"/>
                  </a:lnTo>
                  <a:lnTo>
                    <a:pt x="2893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a:off x="5699575" y="2717125"/>
              <a:ext cx="1382425" cy="1133450"/>
            </a:xfrm>
            <a:custGeom>
              <a:avLst/>
              <a:gdLst/>
              <a:ahLst/>
              <a:cxnLst/>
              <a:rect l="l" t="t" r="r" b="b"/>
              <a:pathLst>
                <a:path w="55297" h="45338" extrusionOk="0">
                  <a:moveTo>
                    <a:pt x="26961" y="0"/>
                  </a:moveTo>
                  <a:lnTo>
                    <a:pt x="25485" y="135"/>
                  </a:lnTo>
                  <a:lnTo>
                    <a:pt x="23842" y="302"/>
                  </a:lnTo>
                  <a:lnTo>
                    <a:pt x="19651" y="939"/>
                  </a:lnTo>
                  <a:lnTo>
                    <a:pt x="15794" y="1878"/>
                  </a:lnTo>
                  <a:lnTo>
                    <a:pt x="12977" y="2750"/>
                  </a:lnTo>
                  <a:lnTo>
                    <a:pt x="9959" y="3957"/>
                  </a:lnTo>
                  <a:lnTo>
                    <a:pt x="6774" y="5466"/>
                  </a:lnTo>
                  <a:lnTo>
                    <a:pt x="5097" y="6405"/>
                  </a:lnTo>
                  <a:lnTo>
                    <a:pt x="4628" y="6674"/>
                  </a:lnTo>
                  <a:lnTo>
                    <a:pt x="2247" y="8283"/>
                  </a:lnTo>
                  <a:lnTo>
                    <a:pt x="704" y="9759"/>
                  </a:lnTo>
                  <a:lnTo>
                    <a:pt x="168" y="10530"/>
                  </a:lnTo>
                  <a:lnTo>
                    <a:pt x="0" y="10966"/>
                  </a:lnTo>
                  <a:lnTo>
                    <a:pt x="67" y="12005"/>
                  </a:lnTo>
                  <a:lnTo>
                    <a:pt x="570" y="13146"/>
                  </a:lnTo>
                  <a:lnTo>
                    <a:pt x="1543" y="14353"/>
                  </a:lnTo>
                  <a:lnTo>
                    <a:pt x="2884" y="15493"/>
                  </a:lnTo>
                  <a:lnTo>
                    <a:pt x="4661" y="16432"/>
                  </a:lnTo>
                  <a:lnTo>
                    <a:pt x="6740" y="17069"/>
                  </a:lnTo>
                  <a:lnTo>
                    <a:pt x="9188" y="17337"/>
                  </a:lnTo>
                  <a:lnTo>
                    <a:pt x="10529" y="17237"/>
                  </a:lnTo>
                  <a:lnTo>
                    <a:pt x="11535" y="17136"/>
                  </a:lnTo>
                  <a:lnTo>
                    <a:pt x="13816" y="16532"/>
                  </a:lnTo>
                  <a:lnTo>
                    <a:pt x="17538" y="15191"/>
                  </a:lnTo>
                  <a:lnTo>
                    <a:pt x="24178" y="12039"/>
                  </a:lnTo>
                  <a:lnTo>
                    <a:pt x="25385" y="11335"/>
                  </a:lnTo>
                  <a:lnTo>
                    <a:pt x="25385" y="12508"/>
                  </a:lnTo>
                  <a:lnTo>
                    <a:pt x="25854" y="18477"/>
                  </a:lnTo>
                  <a:lnTo>
                    <a:pt x="26424" y="21529"/>
                  </a:lnTo>
                  <a:lnTo>
                    <a:pt x="26927" y="23239"/>
                  </a:lnTo>
                  <a:lnTo>
                    <a:pt x="27263" y="23910"/>
                  </a:lnTo>
                  <a:lnTo>
                    <a:pt x="27632" y="24580"/>
                  </a:lnTo>
                  <a:lnTo>
                    <a:pt x="28839" y="26224"/>
                  </a:lnTo>
                  <a:lnTo>
                    <a:pt x="31320" y="29141"/>
                  </a:lnTo>
                  <a:lnTo>
                    <a:pt x="35344" y="33232"/>
                  </a:lnTo>
                  <a:lnTo>
                    <a:pt x="39100" y="36585"/>
                  </a:lnTo>
                  <a:lnTo>
                    <a:pt x="40475" y="37558"/>
                  </a:lnTo>
                  <a:lnTo>
                    <a:pt x="45069" y="40710"/>
                  </a:lnTo>
                  <a:lnTo>
                    <a:pt x="51574" y="45338"/>
                  </a:lnTo>
                  <a:lnTo>
                    <a:pt x="51943" y="44063"/>
                  </a:lnTo>
                  <a:lnTo>
                    <a:pt x="52882" y="42018"/>
                  </a:lnTo>
                  <a:lnTo>
                    <a:pt x="53922" y="40442"/>
                  </a:lnTo>
                  <a:lnTo>
                    <a:pt x="54894" y="39369"/>
                  </a:lnTo>
                  <a:lnTo>
                    <a:pt x="55297" y="39000"/>
                  </a:lnTo>
                  <a:lnTo>
                    <a:pt x="54291" y="37927"/>
                  </a:lnTo>
                  <a:lnTo>
                    <a:pt x="50837" y="33567"/>
                  </a:lnTo>
                  <a:lnTo>
                    <a:pt x="46712" y="27766"/>
                  </a:lnTo>
                  <a:lnTo>
                    <a:pt x="42889" y="21831"/>
                  </a:lnTo>
                  <a:lnTo>
                    <a:pt x="41481" y="19282"/>
                  </a:lnTo>
                  <a:lnTo>
                    <a:pt x="39804" y="15962"/>
                  </a:lnTo>
                  <a:lnTo>
                    <a:pt x="37557" y="10932"/>
                  </a:lnTo>
                  <a:lnTo>
                    <a:pt x="36115" y="7344"/>
                  </a:lnTo>
                  <a:lnTo>
                    <a:pt x="34942" y="4595"/>
                  </a:lnTo>
                  <a:lnTo>
                    <a:pt x="34271" y="3320"/>
                  </a:lnTo>
                  <a:lnTo>
                    <a:pt x="33902" y="2717"/>
                  </a:lnTo>
                  <a:lnTo>
                    <a:pt x="33131" y="1744"/>
                  </a:lnTo>
                  <a:lnTo>
                    <a:pt x="32226" y="1006"/>
                  </a:lnTo>
                  <a:lnTo>
                    <a:pt x="31220" y="503"/>
                  </a:lnTo>
                  <a:lnTo>
                    <a:pt x="30147" y="168"/>
                  </a:lnTo>
                  <a:lnTo>
                    <a:pt x="28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5702075" y="2770775"/>
              <a:ext cx="1322925" cy="1079800"/>
            </a:xfrm>
            <a:custGeom>
              <a:avLst/>
              <a:gdLst/>
              <a:ahLst/>
              <a:cxnLst/>
              <a:rect l="l" t="t" r="r" b="b"/>
              <a:pathLst>
                <a:path w="52917" h="43192" extrusionOk="0">
                  <a:moveTo>
                    <a:pt x="24882" y="1"/>
                  </a:moveTo>
                  <a:lnTo>
                    <a:pt x="24078" y="168"/>
                  </a:lnTo>
                  <a:lnTo>
                    <a:pt x="22837" y="470"/>
                  </a:lnTo>
                  <a:lnTo>
                    <a:pt x="19986" y="1375"/>
                  </a:lnTo>
                  <a:lnTo>
                    <a:pt x="15191" y="3153"/>
                  </a:lnTo>
                  <a:lnTo>
                    <a:pt x="5165" y="7479"/>
                  </a:lnTo>
                  <a:lnTo>
                    <a:pt x="1" y="9926"/>
                  </a:lnTo>
                  <a:lnTo>
                    <a:pt x="135" y="10396"/>
                  </a:lnTo>
                  <a:lnTo>
                    <a:pt x="705" y="11368"/>
                  </a:lnTo>
                  <a:lnTo>
                    <a:pt x="1543" y="12307"/>
                  </a:lnTo>
                  <a:lnTo>
                    <a:pt x="2616" y="13213"/>
                  </a:lnTo>
                  <a:lnTo>
                    <a:pt x="3958" y="14018"/>
                  </a:lnTo>
                  <a:lnTo>
                    <a:pt x="5534" y="14621"/>
                  </a:lnTo>
                  <a:lnTo>
                    <a:pt x="7311" y="15057"/>
                  </a:lnTo>
                  <a:lnTo>
                    <a:pt x="9323" y="15158"/>
                  </a:lnTo>
                  <a:lnTo>
                    <a:pt x="10396" y="15091"/>
                  </a:lnTo>
                  <a:lnTo>
                    <a:pt x="11402" y="14990"/>
                  </a:lnTo>
                  <a:lnTo>
                    <a:pt x="13716" y="14386"/>
                  </a:lnTo>
                  <a:lnTo>
                    <a:pt x="17404" y="13045"/>
                  </a:lnTo>
                  <a:lnTo>
                    <a:pt x="24044" y="9893"/>
                  </a:lnTo>
                  <a:lnTo>
                    <a:pt x="25251" y="9189"/>
                  </a:lnTo>
                  <a:lnTo>
                    <a:pt x="25251" y="10362"/>
                  </a:lnTo>
                  <a:lnTo>
                    <a:pt x="25754" y="16331"/>
                  </a:lnTo>
                  <a:lnTo>
                    <a:pt x="26291" y="19383"/>
                  </a:lnTo>
                  <a:lnTo>
                    <a:pt x="26827" y="21093"/>
                  </a:lnTo>
                  <a:lnTo>
                    <a:pt x="27129" y="21764"/>
                  </a:lnTo>
                  <a:lnTo>
                    <a:pt x="27532" y="22434"/>
                  </a:lnTo>
                  <a:lnTo>
                    <a:pt x="28739" y="24078"/>
                  </a:lnTo>
                  <a:lnTo>
                    <a:pt x="31220" y="26995"/>
                  </a:lnTo>
                  <a:lnTo>
                    <a:pt x="35211" y="31086"/>
                  </a:lnTo>
                  <a:lnTo>
                    <a:pt x="38966" y="34439"/>
                  </a:lnTo>
                  <a:lnTo>
                    <a:pt x="40341" y="35412"/>
                  </a:lnTo>
                  <a:lnTo>
                    <a:pt x="44969" y="38564"/>
                  </a:lnTo>
                  <a:lnTo>
                    <a:pt x="51441" y="43192"/>
                  </a:lnTo>
                  <a:lnTo>
                    <a:pt x="51709" y="42253"/>
                  </a:lnTo>
                  <a:lnTo>
                    <a:pt x="52447" y="40509"/>
                  </a:lnTo>
                  <a:lnTo>
                    <a:pt x="52916" y="39671"/>
                  </a:lnTo>
                  <a:lnTo>
                    <a:pt x="49932" y="37457"/>
                  </a:lnTo>
                  <a:lnTo>
                    <a:pt x="43963" y="32696"/>
                  </a:lnTo>
                  <a:lnTo>
                    <a:pt x="39972" y="29141"/>
                  </a:lnTo>
                  <a:lnTo>
                    <a:pt x="37659" y="26861"/>
                  </a:lnTo>
                  <a:lnTo>
                    <a:pt x="35814" y="24748"/>
                  </a:lnTo>
                  <a:lnTo>
                    <a:pt x="34506" y="22803"/>
                  </a:lnTo>
                  <a:lnTo>
                    <a:pt x="34138" y="21965"/>
                  </a:lnTo>
                  <a:lnTo>
                    <a:pt x="33568" y="20389"/>
                  </a:lnTo>
                  <a:lnTo>
                    <a:pt x="32796" y="16834"/>
                  </a:lnTo>
                  <a:lnTo>
                    <a:pt x="31891" y="10966"/>
                  </a:lnTo>
                  <a:lnTo>
                    <a:pt x="30818" y="5567"/>
                  </a:lnTo>
                  <a:lnTo>
                    <a:pt x="30013" y="3320"/>
                  </a:lnTo>
                  <a:lnTo>
                    <a:pt x="29309" y="2080"/>
                  </a:lnTo>
                  <a:lnTo>
                    <a:pt x="28470" y="1074"/>
                  </a:lnTo>
                  <a:lnTo>
                    <a:pt x="27464" y="369"/>
                  </a:lnTo>
                  <a:lnTo>
                    <a:pt x="2629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a:off x="6325800" y="2864675"/>
              <a:ext cx="7575" cy="135825"/>
            </a:xfrm>
            <a:custGeom>
              <a:avLst/>
              <a:gdLst/>
              <a:ahLst/>
              <a:cxnLst/>
              <a:rect l="l" t="t" r="r" b="b"/>
              <a:pathLst>
                <a:path w="303" h="5433" fill="none" extrusionOk="0">
                  <a:moveTo>
                    <a:pt x="302" y="5433"/>
                  </a:moveTo>
                  <a:lnTo>
                    <a:pt x="0" y="0"/>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a:off x="5699575" y="2717125"/>
              <a:ext cx="1382425" cy="1133450"/>
            </a:xfrm>
            <a:custGeom>
              <a:avLst/>
              <a:gdLst/>
              <a:ahLst/>
              <a:cxnLst/>
              <a:rect l="l" t="t" r="r" b="b"/>
              <a:pathLst>
                <a:path w="55297" h="45338" fill="none" extrusionOk="0">
                  <a:moveTo>
                    <a:pt x="55297" y="39000"/>
                  </a:moveTo>
                  <a:lnTo>
                    <a:pt x="54291" y="37927"/>
                  </a:lnTo>
                  <a:lnTo>
                    <a:pt x="50837" y="33567"/>
                  </a:lnTo>
                  <a:lnTo>
                    <a:pt x="46712" y="27766"/>
                  </a:lnTo>
                  <a:lnTo>
                    <a:pt x="42889" y="21831"/>
                  </a:lnTo>
                  <a:lnTo>
                    <a:pt x="41481" y="19282"/>
                  </a:lnTo>
                  <a:lnTo>
                    <a:pt x="39804" y="15962"/>
                  </a:lnTo>
                  <a:lnTo>
                    <a:pt x="37557" y="10932"/>
                  </a:lnTo>
                  <a:lnTo>
                    <a:pt x="36115" y="7344"/>
                  </a:lnTo>
                  <a:lnTo>
                    <a:pt x="34942" y="4595"/>
                  </a:lnTo>
                  <a:lnTo>
                    <a:pt x="34271" y="3320"/>
                  </a:lnTo>
                  <a:lnTo>
                    <a:pt x="33902" y="2717"/>
                  </a:lnTo>
                  <a:lnTo>
                    <a:pt x="33131" y="1744"/>
                  </a:lnTo>
                  <a:lnTo>
                    <a:pt x="32226" y="1006"/>
                  </a:lnTo>
                  <a:lnTo>
                    <a:pt x="31220" y="503"/>
                  </a:lnTo>
                  <a:lnTo>
                    <a:pt x="30147" y="168"/>
                  </a:lnTo>
                  <a:lnTo>
                    <a:pt x="28939" y="0"/>
                  </a:lnTo>
                  <a:lnTo>
                    <a:pt x="26961" y="0"/>
                  </a:lnTo>
                  <a:lnTo>
                    <a:pt x="25485" y="135"/>
                  </a:lnTo>
                  <a:lnTo>
                    <a:pt x="23842" y="302"/>
                  </a:lnTo>
                  <a:lnTo>
                    <a:pt x="19651" y="939"/>
                  </a:lnTo>
                  <a:lnTo>
                    <a:pt x="15794" y="1878"/>
                  </a:lnTo>
                  <a:lnTo>
                    <a:pt x="12977" y="2750"/>
                  </a:lnTo>
                  <a:lnTo>
                    <a:pt x="9959" y="3957"/>
                  </a:lnTo>
                  <a:lnTo>
                    <a:pt x="6774" y="5466"/>
                  </a:lnTo>
                  <a:lnTo>
                    <a:pt x="5097" y="6405"/>
                  </a:lnTo>
                  <a:lnTo>
                    <a:pt x="4628" y="6674"/>
                  </a:lnTo>
                  <a:lnTo>
                    <a:pt x="2247" y="8283"/>
                  </a:lnTo>
                  <a:lnTo>
                    <a:pt x="704" y="9759"/>
                  </a:lnTo>
                  <a:lnTo>
                    <a:pt x="168" y="10530"/>
                  </a:lnTo>
                  <a:lnTo>
                    <a:pt x="0" y="10966"/>
                  </a:lnTo>
                  <a:lnTo>
                    <a:pt x="67" y="12005"/>
                  </a:lnTo>
                  <a:lnTo>
                    <a:pt x="570" y="13146"/>
                  </a:lnTo>
                  <a:lnTo>
                    <a:pt x="1543" y="14353"/>
                  </a:lnTo>
                  <a:lnTo>
                    <a:pt x="2884" y="15493"/>
                  </a:lnTo>
                  <a:lnTo>
                    <a:pt x="4661" y="16432"/>
                  </a:lnTo>
                  <a:lnTo>
                    <a:pt x="6740" y="17069"/>
                  </a:lnTo>
                  <a:lnTo>
                    <a:pt x="9188" y="17337"/>
                  </a:lnTo>
                  <a:lnTo>
                    <a:pt x="10529" y="17237"/>
                  </a:lnTo>
                  <a:lnTo>
                    <a:pt x="11535" y="17136"/>
                  </a:lnTo>
                  <a:lnTo>
                    <a:pt x="13816" y="16532"/>
                  </a:lnTo>
                  <a:lnTo>
                    <a:pt x="17538" y="15191"/>
                  </a:lnTo>
                  <a:lnTo>
                    <a:pt x="24178" y="12039"/>
                  </a:lnTo>
                  <a:lnTo>
                    <a:pt x="25385" y="11335"/>
                  </a:lnTo>
                  <a:lnTo>
                    <a:pt x="25385" y="12508"/>
                  </a:lnTo>
                  <a:lnTo>
                    <a:pt x="25854" y="18477"/>
                  </a:lnTo>
                  <a:lnTo>
                    <a:pt x="26424" y="21529"/>
                  </a:lnTo>
                  <a:lnTo>
                    <a:pt x="26927" y="23239"/>
                  </a:lnTo>
                  <a:lnTo>
                    <a:pt x="27263" y="23910"/>
                  </a:lnTo>
                  <a:lnTo>
                    <a:pt x="27632" y="24580"/>
                  </a:lnTo>
                  <a:lnTo>
                    <a:pt x="28839" y="26224"/>
                  </a:lnTo>
                  <a:lnTo>
                    <a:pt x="31320" y="29141"/>
                  </a:lnTo>
                  <a:lnTo>
                    <a:pt x="35344" y="33232"/>
                  </a:lnTo>
                  <a:lnTo>
                    <a:pt x="39100" y="36585"/>
                  </a:lnTo>
                  <a:lnTo>
                    <a:pt x="40475" y="37558"/>
                  </a:lnTo>
                  <a:lnTo>
                    <a:pt x="45069" y="40710"/>
                  </a:lnTo>
                  <a:lnTo>
                    <a:pt x="51574" y="45338"/>
                  </a:lnTo>
                  <a:lnTo>
                    <a:pt x="51943" y="44063"/>
                  </a:lnTo>
                  <a:lnTo>
                    <a:pt x="52882" y="42018"/>
                  </a:lnTo>
                  <a:lnTo>
                    <a:pt x="53922" y="40442"/>
                  </a:lnTo>
                  <a:lnTo>
                    <a:pt x="54894" y="39369"/>
                  </a:lnTo>
                  <a:lnTo>
                    <a:pt x="55297" y="3900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
            <p:cNvSpPr/>
            <p:nvPr/>
          </p:nvSpPr>
          <p:spPr>
            <a:xfrm>
              <a:off x="7089525" y="3421325"/>
              <a:ext cx="481225" cy="606150"/>
            </a:xfrm>
            <a:custGeom>
              <a:avLst/>
              <a:gdLst/>
              <a:ahLst/>
              <a:cxnLst/>
              <a:rect l="l" t="t" r="r" b="b"/>
              <a:pathLst>
                <a:path w="19249" h="24246" extrusionOk="0">
                  <a:moveTo>
                    <a:pt x="18175" y="0"/>
                  </a:moveTo>
                  <a:lnTo>
                    <a:pt x="16901" y="705"/>
                  </a:lnTo>
                  <a:lnTo>
                    <a:pt x="15962" y="1509"/>
                  </a:lnTo>
                  <a:lnTo>
                    <a:pt x="13749" y="3119"/>
                  </a:lnTo>
                  <a:lnTo>
                    <a:pt x="4226" y="9457"/>
                  </a:lnTo>
                  <a:lnTo>
                    <a:pt x="2146" y="10731"/>
                  </a:lnTo>
                  <a:lnTo>
                    <a:pt x="1744" y="10932"/>
                  </a:lnTo>
                  <a:lnTo>
                    <a:pt x="1375" y="11100"/>
                  </a:lnTo>
                  <a:lnTo>
                    <a:pt x="1140" y="11569"/>
                  </a:lnTo>
                  <a:lnTo>
                    <a:pt x="906" y="12374"/>
                  </a:lnTo>
                  <a:lnTo>
                    <a:pt x="906" y="12911"/>
                  </a:lnTo>
                  <a:lnTo>
                    <a:pt x="973" y="13146"/>
                  </a:lnTo>
                  <a:lnTo>
                    <a:pt x="1174" y="13514"/>
                  </a:lnTo>
                  <a:lnTo>
                    <a:pt x="1845" y="14252"/>
                  </a:lnTo>
                  <a:lnTo>
                    <a:pt x="2951" y="15191"/>
                  </a:lnTo>
                  <a:lnTo>
                    <a:pt x="3152" y="15359"/>
                  </a:lnTo>
                  <a:lnTo>
                    <a:pt x="0" y="20121"/>
                  </a:lnTo>
                  <a:lnTo>
                    <a:pt x="671" y="20590"/>
                  </a:lnTo>
                  <a:lnTo>
                    <a:pt x="2113" y="21663"/>
                  </a:lnTo>
                  <a:lnTo>
                    <a:pt x="4594" y="23407"/>
                  </a:lnTo>
                  <a:lnTo>
                    <a:pt x="5869" y="24145"/>
                  </a:lnTo>
                  <a:lnTo>
                    <a:pt x="6238" y="24245"/>
                  </a:lnTo>
                  <a:lnTo>
                    <a:pt x="6405" y="24212"/>
                  </a:lnTo>
                  <a:lnTo>
                    <a:pt x="7277" y="23440"/>
                  </a:lnTo>
                  <a:lnTo>
                    <a:pt x="9256" y="21261"/>
                  </a:lnTo>
                  <a:lnTo>
                    <a:pt x="12609" y="17203"/>
                  </a:lnTo>
                  <a:lnTo>
                    <a:pt x="15526" y="13280"/>
                  </a:lnTo>
                  <a:lnTo>
                    <a:pt x="16398" y="11905"/>
                  </a:lnTo>
                  <a:lnTo>
                    <a:pt x="17035" y="10597"/>
                  </a:lnTo>
                  <a:lnTo>
                    <a:pt x="18209" y="7344"/>
                  </a:lnTo>
                  <a:lnTo>
                    <a:pt x="19014" y="4024"/>
                  </a:lnTo>
                  <a:lnTo>
                    <a:pt x="19248" y="1979"/>
                  </a:lnTo>
                  <a:lnTo>
                    <a:pt x="19215" y="1006"/>
                  </a:lnTo>
                  <a:lnTo>
                    <a:pt x="19114" y="671"/>
                  </a:lnTo>
                  <a:lnTo>
                    <a:pt x="18980" y="436"/>
                  </a:lnTo>
                  <a:lnTo>
                    <a:pt x="18712" y="101"/>
                  </a:lnTo>
                  <a:lnTo>
                    <a:pt x="18175"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7200175" y="3421325"/>
              <a:ext cx="370575" cy="606150"/>
            </a:xfrm>
            <a:custGeom>
              <a:avLst/>
              <a:gdLst/>
              <a:ahLst/>
              <a:cxnLst/>
              <a:rect l="l" t="t" r="r" b="b"/>
              <a:pathLst>
                <a:path w="14823" h="24246" extrusionOk="0">
                  <a:moveTo>
                    <a:pt x="13783" y="0"/>
                  </a:moveTo>
                  <a:lnTo>
                    <a:pt x="13313" y="168"/>
                  </a:lnTo>
                  <a:lnTo>
                    <a:pt x="13079" y="302"/>
                  </a:lnTo>
                  <a:lnTo>
                    <a:pt x="13213" y="1107"/>
                  </a:lnTo>
                  <a:lnTo>
                    <a:pt x="13179" y="3186"/>
                  </a:lnTo>
                  <a:lnTo>
                    <a:pt x="12676" y="5735"/>
                  </a:lnTo>
                  <a:lnTo>
                    <a:pt x="11670" y="8585"/>
                  </a:lnTo>
                  <a:lnTo>
                    <a:pt x="10899" y="10128"/>
                  </a:lnTo>
                  <a:lnTo>
                    <a:pt x="10061" y="11569"/>
                  </a:lnTo>
                  <a:lnTo>
                    <a:pt x="7412" y="15057"/>
                  </a:lnTo>
                  <a:lnTo>
                    <a:pt x="2616" y="20523"/>
                  </a:lnTo>
                  <a:lnTo>
                    <a:pt x="1" y="23273"/>
                  </a:lnTo>
                  <a:lnTo>
                    <a:pt x="873" y="23843"/>
                  </a:lnTo>
                  <a:lnTo>
                    <a:pt x="1812" y="24245"/>
                  </a:lnTo>
                  <a:lnTo>
                    <a:pt x="1979" y="24212"/>
                  </a:lnTo>
                  <a:lnTo>
                    <a:pt x="2851" y="23440"/>
                  </a:lnTo>
                  <a:lnTo>
                    <a:pt x="4830" y="21261"/>
                  </a:lnTo>
                  <a:lnTo>
                    <a:pt x="8183" y="17203"/>
                  </a:lnTo>
                  <a:lnTo>
                    <a:pt x="11100" y="13280"/>
                  </a:lnTo>
                  <a:lnTo>
                    <a:pt x="11972" y="11905"/>
                  </a:lnTo>
                  <a:lnTo>
                    <a:pt x="12609" y="10597"/>
                  </a:lnTo>
                  <a:lnTo>
                    <a:pt x="13783" y="7344"/>
                  </a:lnTo>
                  <a:lnTo>
                    <a:pt x="14588" y="4024"/>
                  </a:lnTo>
                  <a:lnTo>
                    <a:pt x="14822" y="1979"/>
                  </a:lnTo>
                  <a:lnTo>
                    <a:pt x="14789" y="1006"/>
                  </a:lnTo>
                  <a:lnTo>
                    <a:pt x="14688" y="671"/>
                  </a:lnTo>
                  <a:lnTo>
                    <a:pt x="14554" y="403"/>
                  </a:lnTo>
                  <a:lnTo>
                    <a:pt x="14185" y="68"/>
                  </a:lnTo>
                  <a:lnTo>
                    <a:pt x="137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a:off x="7200175" y="3929350"/>
              <a:ext cx="114875" cy="98125"/>
            </a:xfrm>
            <a:custGeom>
              <a:avLst/>
              <a:gdLst/>
              <a:ahLst/>
              <a:cxnLst/>
              <a:rect l="l" t="t" r="r" b="b"/>
              <a:pathLst>
                <a:path w="4595" h="3925" extrusionOk="0">
                  <a:moveTo>
                    <a:pt x="2784" y="1"/>
                  </a:moveTo>
                  <a:lnTo>
                    <a:pt x="1241" y="1644"/>
                  </a:lnTo>
                  <a:lnTo>
                    <a:pt x="1" y="2952"/>
                  </a:lnTo>
                  <a:lnTo>
                    <a:pt x="269" y="3153"/>
                  </a:lnTo>
                  <a:lnTo>
                    <a:pt x="303" y="3153"/>
                  </a:lnTo>
                  <a:lnTo>
                    <a:pt x="571" y="3321"/>
                  </a:lnTo>
                  <a:lnTo>
                    <a:pt x="1007" y="3555"/>
                  </a:lnTo>
                  <a:lnTo>
                    <a:pt x="1107" y="3622"/>
                  </a:lnTo>
                  <a:lnTo>
                    <a:pt x="1208" y="3689"/>
                  </a:lnTo>
                  <a:lnTo>
                    <a:pt x="1342" y="3756"/>
                  </a:lnTo>
                  <a:lnTo>
                    <a:pt x="1443" y="3824"/>
                  </a:lnTo>
                  <a:lnTo>
                    <a:pt x="1510" y="3857"/>
                  </a:lnTo>
                  <a:lnTo>
                    <a:pt x="1577" y="3857"/>
                  </a:lnTo>
                  <a:lnTo>
                    <a:pt x="1644" y="3891"/>
                  </a:lnTo>
                  <a:lnTo>
                    <a:pt x="1711" y="3924"/>
                  </a:lnTo>
                  <a:lnTo>
                    <a:pt x="1912" y="3924"/>
                  </a:lnTo>
                  <a:lnTo>
                    <a:pt x="1979" y="3857"/>
                  </a:lnTo>
                  <a:lnTo>
                    <a:pt x="2013" y="3857"/>
                  </a:lnTo>
                  <a:lnTo>
                    <a:pt x="2080" y="3790"/>
                  </a:lnTo>
                  <a:lnTo>
                    <a:pt x="2147" y="3756"/>
                  </a:lnTo>
                  <a:lnTo>
                    <a:pt x="2214" y="3689"/>
                  </a:lnTo>
                  <a:lnTo>
                    <a:pt x="2348" y="3589"/>
                  </a:lnTo>
                  <a:lnTo>
                    <a:pt x="2415" y="3522"/>
                  </a:lnTo>
                  <a:lnTo>
                    <a:pt x="2549" y="3388"/>
                  </a:lnTo>
                  <a:lnTo>
                    <a:pt x="2650" y="3287"/>
                  </a:lnTo>
                  <a:lnTo>
                    <a:pt x="2818" y="3153"/>
                  </a:lnTo>
                  <a:lnTo>
                    <a:pt x="2918" y="3019"/>
                  </a:lnTo>
                  <a:lnTo>
                    <a:pt x="3019" y="2918"/>
                  </a:lnTo>
                  <a:lnTo>
                    <a:pt x="3321" y="2616"/>
                  </a:lnTo>
                  <a:lnTo>
                    <a:pt x="3388" y="2549"/>
                  </a:lnTo>
                  <a:lnTo>
                    <a:pt x="3555" y="2348"/>
                  </a:lnTo>
                  <a:lnTo>
                    <a:pt x="3656" y="2281"/>
                  </a:lnTo>
                  <a:lnTo>
                    <a:pt x="3991" y="1912"/>
                  </a:lnTo>
                  <a:lnTo>
                    <a:pt x="4327" y="1510"/>
                  </a:lnTo>
                  <a:lnTo>
                    <a:pt x="4327" y="1476"/>
                  </a:lnTo>
                  <a:lnTo>
                    <a:pt x="4595" y="1174"/>
                  </a:lnTo>
                  <a:lnTo>
                    <a:pt x="2784" y="1"/>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
            <p:cNvSpPr/>
            <p:nvPr/>
          </p:nvSpPr>
          <p:spPr>
            <a:xfrm>
              <a:off x="7200175" y="3929350"/>
              <a:ext cx="114875" cy="98125"/>
            </a:xfrm>
            <a:custGeom>
              <a:avLst/>
              <a:gdLst/>
              <a:ahLst/>
              <a:cxnLst/>
              <a:rect l="l" t="t" r="r" b="b"/>
              <a:pathLst>
                <a:path w="4595" h="3925" extrusionOk="0">
                  <a:moveTo>
                    <a:pt x="2784" y="1"/>
                  </a:moveTo>
                  <a:lnTo>
                    <a:pt x="1241" y="1644"/>
                  </a:lnTo>
                  <a:lnTo>
                    <a:pt x="1" y="2952"/>
                  </a:lnTo>
                  <a:lnTo>
                    <a:pt x="269" y="3153"/>
                  </a:lnTo>
                  <a:lnTo>
                    <a:pt x="303" y="3153"/>
                  </a:lnTo>
                  <a:lnTo>
                    <a:pt x="571" y="3321"/>
                  </a:lnTo>
                  <a:lnTo>
                    <a:pt x="1007" y="3555"/>
                  </a:lnTo>
                  <a:lnTo>
                    <a:pt x="1107" y="3622"/>
                  </a:lnTo>
                  <a:lnTo>
                    <a:pt x="1208" y="3689"/>
                  </a:lnTo>
                  <a:lnTo>
                    <a:pt x="1342" y="3756"/>
                  </a:lnTo>
                  <a:lnTo>
                    <a:pt x="1443" y="3824"/>
                  </a:lnTo>
                  <a:lnTo>
                    <a:pt x="1510" y="3857"/>
                  </a:lnTo>
                  <a:lnTo>
                    <a:pt x="1577" y="3857"/>
                  </a:lnTo>
                  <a:lnTo>
                    <a:pt x="1644" y="3891"/>
                  </a:lnTo>
                  <a:lnTo>
                    <a:pt x="1711" y="3924"/>
                  </a:lnTo>
                  <a:lnTo>
                    <a:pt x="1912" y="3924"/>
                  </a:lnTo>
                  <a:lnTo>
                    <a:pt x="1979" y="3857"/>
                  </a:lnTo>
                  <a:lnTo>
                    <a:pt x="2013" y="3857"/>
                  </a:lnTo>
                  <a:lnTo>
                    <a:pt x="2080" y="3790"/>
                  </a:lnTo>
                  <a:lnTo>
                    <a:pt x="2147" y="3756"/>
                  </a:lnTo>
                  <a:lnTo>
                    <a:pt x="2214" y="3689"/>
                  </a:lnTo>
                  <a:lnTo>
                    <a:pt x="2348" y="3589"/>
                  </a:lnTo>
                  <a:lnTo>
                    <a:pt x="2415" y="3522"/>
                  </a:lnTo>
                  <a:lnTo>
                    <a:pt x="2549" y="3388"/>
                  </a:lnTo>
                  <a:lnTo>
                    <a:pt x="2650" y="3287"/>
                  </a:lnTo>
                  <a:lnTo>
                    <a:pt x="2818" y="3153"/>
                  </a:lnTo>
                  <a:lnTo>
                    <a:pt x="2918" y="3019"/>
                  </a:lnTo>
                  <a:lnTo>
                    <a:pt x="3019" y="2918"/>
                  </a:lnTo>
                  <a:lnTo>
                    <a:pt x="3321" y="2616"/>
                  </a:lnTo>
                  <a:lnTo>
                    <a:pt x="3388" y="2549"/>
                  </a:lnTo>
                  <a:lnTo>
                    <a:pt x="3555" y="2348"/>
                  </a:lnTo>
                  <a:lnTo>
                    <a:pt x="3656" y="2281"/>
                  </a:lnTo>
                  <a:lnTo>
                    <a:pt x="3991" y="1912"/>
                  </a:lnTo>
                  <a:lnTo>
                    <a:pt x="4327" y="1510"/>
                  </a:lnTo>
                  <a:lnTo>
                    <a:pt x="4327" y="1476"/>
                  </a:lnTo>
                  <a:lnTo>
                    <a:pt x="4595" y="1174"/>
                  </a:lnTo>
                  <a:lnTo>
                    <a:pt x="278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
            <p:cNvSpPr/>
            <p:nvPr/>
          </p:nvSpPr>
          <p:spPr>
            <a:xfrm>
              <a:off x="7200175" y="3421325"/>
              <a:ext cx="370575" cy="606150"/>
            </a:xfrm>
            <a:custGeom>
              <a:avLst/>
              <a:gdLst/>
              <a:ahLst/>
              <a:cxnLst/>
              <a:rect l="l" t="t" r="r" b="b"/>
              <a:pathLst>
                <a:path w="14823" h="24246" fill="none" extrusionOk="0">
                  <a:moveTo>
                    <a:pt x="11972" y="11905"/>
                  </a:moveTo>
                  <a:lnTo>
                    <a:pt x="12609" y="10597"/>
                  </a:lnTo>
                  <a:lnTo>
                    <a:pt x="13783" y="7344"/>
                  </a:lnTo>
                  <a:lnTo>
                    <a:pt x="14588" y="4024"/>
                  </a:lnTo>
                  <a:lnTo>
                    <a:pt x="14822" y="1979"/>
                  </a:lnTo>
                  <a:lnTo>
                    <a:pt x="14789" y="1006"/>
                  </a:lnTo>
                  <a:lnTo>
                    <a:pt x="14688" y="671"/>
                  </a:lnTo>
                  <a:lnTo>
                    <a:pt x="14554" y="403"/>
                  </a:lnTo>
                  <a:lnTo>
                    <a:pt x="14185" y="68"/>
                  </a:lnTo>
                  <a:lnTo>
                    <a:pt x="13783" y="0"/>
                  </a:lnTo>
                  <a:lnTo>
                    <a:pt x="13313" y="168"/>
                  </a:lnTo>
                  <a:lnTo>
                    <a:pt x="13079" y="302"/>
                  </a:lnTo>
                  <a:lnTo>
                    <a:pt x="13213" y="1107"/>
                  </a:lnTo>
                  <a:lnTo>
                    <a:pt x="13179" y="3186"/>
                  </a:lnTo>
                  <a:lnTo>
                    <a:pt x="12676" y="5735"/>
                  </a:lnTo>
                  <a:lnTo>
                    <a:pt x="11670" y="8585"/>
                  </a:lnTo>
                  <a:lnTo>
                    <a:pt x="10899" y="10128"/>
                  </a:lnTo>
                  <a:lnTo>
                    <a:pt x="10061" y="11569"/>
                  </a:lnTo>
                  <a:lnTo>
                    <a:pt x="7412" y="15057"/>
                  </a:lnTo>
                  <a:lnTo>
                    <a:pt x="2616" y="20523"/>
                  </a:lnTo>
                  <a:lnTo>
                    <a:pt x="1" y="23273"/>
                  </a:lnTo>
                  <a:lnTo>
                    <a:pt x="873" y="23843"/>
                  </a:lnTo>
                  <a:lnTo>
                    <a:pt x="1812" y="24245"/>
                  </a:lnTo>
                  <a:lnTo>
                    <a:pt x="1979" y="24212"/>
                  </a:lnTo>
                  <a:lnTo>
                    <a:pt x="2851" y="23440"/>
                  </a:lnTo>
                  <a:lnTo>
                    <a:pt x="4830" y="21261"/>
                  </a:lnTo>
                  <a:lnTo>
                    <a:pt x="8183" y="17203"/>
                  </a:lnTo>
                  <a:lnTo>
                    <a:pt x="11100" y="13280"/>
                  </a:lnTo>
                  <a:lnTo>
                    <a:pt x="11972" y="11905"/>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
            <p:cNvSpPr/>
            <p:nvPr/>
          </p:nvSpPr>
          <p:spPr>
            <a:xfrm>
              <a:off x="6594075" y="3743250"/>
              <a:ext cx="547450" cy="473675"/>
            </a:xfrm>
            <a:custGeom>
              <a:avLst/>
              <a:gdLst/>
              <a:ahLst/>
              <a:cxnLst/>
              <a:rect l="l" t="t" r="r" b="b"/>
              <a:pathLst>
                <a:path w="21898" h="18947" extrusionOk="0">
                  <a:moveTo>
                    <a:pt x="3186" y="0"/>
                  </a:moveTo>
                  <a:lnTo>
                    <a:pt x="2079" y="906"/>
                  </a:lnTo>
                  <a:lnTo>
                    <a:pt x="704" y="2079"/>
                  </a:lnTo>
                  <a:lnTo>
                    <a:pt x="168" y="2784"/>
                  </a:lnTo>
                  <a:lnTo>
                    <a:pt x="34" y="3119"/>
                  </a:lnTo>
                  <a:lnTo>
                    <a:pt x="0" y="3421"/>
                  </a:lnTo>
                  <a:lnTo>
                    <a:pt x="134" y="4427"/>
                  </a:lnTo>
                  <a:lnTo>
                    <a:pt x="604" y="5735"/>
                  </a:lnTo>
                  <a:lnTo>
                    <a:pt x="1409" y="7311"/>
                  </a:lnTo>
                  <a:lnTo>
                    <a:pt x="2515" y="9054"/>
                  </a:lnTo>
                  <a:lnTo>
                    <a:pt x="3991" y="10899"/>
                  </a:lnTo>
                  <a:lnTo>
                    <a:pt x="5835" y="12743"/>
                  </a:lnTo>
                  <a:lnTo>
                    <a:pt x="8015" y="14520"/>
                  </a:lnTo>
                  <a:lnTo>
                    <a:pt x="9255" y="15359"/>
                  </a:lnTo>
                  <a:lnTo>
                    <a:pt x="10496" y="16163"/>
                  </a:lnTo>
                  <a:lnTo>
                    <a:pt x="12642" y="17337"/>
                  </a:lnTo>
                  <a:lnTo>
                    <a:pt x="14453" y="18175"/>
                  </a:lnTo>
                  <a:lnTo>
                    <a:pt x="15962" y="18645"/>
                  </a:lnTo>
                  <a:lnTo>
                    <a:pt x="17806" y="18947"/>
                  </a:lnTo>
                  <a:lnTo>
                    <a:pt x="19617" y="18779"/>
                  </a:lnTo>
                  <a:lnTo>
                    <a:pt x="20355" y="18611"/>
                  </a:lnTo>
                  <a:lnTo>
                    <a:pt x="20724" y="18511"/>
                  </a:lnTo>
                  <a:lnTo>
                    <a:pt x="21294" y="18175"/>
                  </a:lnTo>
                  <a:lnTo>
                    <a:pt x="21696" y="17706"/>
                  </a:lnTo>
                  <a:lnTo>
                    <a:pt x="21897" y="17136"/>
                  </a:lnTo>
                  <a:lnTo>
                    <a:pt x="21830" y="16432"/>
                  </a:lnTo>
                  <a:lnTo>
                    <a:pt x="21529" y="15694"/>
                  </a:lnTo>
                  <a:lnTo>
                    <a:pt x="20958" y="14923"/>
                  </a:lnTo>
                  <a:lnTo>
                    <a:pt x="20120" y="14151"/>
                  </a:lnTo>
                  <a:lnTo>
                    <a:pt x="19550" y="13783"/>
                  </a:lnTo>
                  <a:lnTo>
                    <a:pt x="18946" y="13380"/>
                  </a:lnTo>
                  <a:lnTo>
                    <a:pt x="17739" y="12341"/>
                  </a:lnTo>
                  <a:lnTo>
                    <a:pt x="16029" y="10429"/>
                  </a:lnTo>
                  <a:lnTo>
                    <a:pt x="14084" y="7646"/>
                  </a:lnTo>
                  <a:lnTo>
                    <a:pt x="13112" y="5735"/>
                  </a:lnTo>
                  <a:lnTo>
                    <a:pt x="12776" y="4729"/>
                  </a:lnTo>
                  <a:lnTo>
                    <a:pt x="12743" y="4360"/>
                  </a:lnTo>
                  <a:lnTo>
                    <a:pt x="12743" y="4058"/>
                  </a:lnTo>
                  <a:lnTo>
                    <a:pt x="12776" y="3756"/>
                  </a:lnTo>
                  <a:lnTo>
                    <a:pt x="12307" y="3790"/>
                  </a:lnTo>
                  <a:lnTo>
                    <a:pt x="11435" y="4091"/>
                  </a:lnTo>
                  <a:lnTo>
                    <a:pt x="11066" y="4360"/>
                  </a:lnTo>
                  <a:lnTo>
                    <a:pt x="10060" y="3488"/>
                  </a:lnTo>
                  <a:lnTo>
                    <a:pt x="8048" y="1878"/>
                  </a:lnTo>
                  <a:lnTo>
                    <a:pt x="6975" y="1107"/>
                  </a:lnTo>
                  <a:lnTo>
                    <a:pt x="6070" y="637"/>
                  </a:lnTo>
                  <a:lnTo>
                    <a:pt x="4192" y="67"/>
                  </a:lnTo>
                  <a:lnTo>
                    <a:pt x="3186"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
            <p:cNvSpPr/>
            <p:nvPr/>
          </p:nvSpPr>
          <p:spPr>
            <a:xfrm>
              <a:off x="6594075" y="3791875"/>
              <a:ext cx="547450" cy="425050"/>
            </a:xfrm>
            <a:custGeom>
              <a:avLst/>
              <a:gdLst/>
              <a:ahLst/>
              <a:cxnLst/>
              <a:rect l="l" t="t" r="r" b="b"/>
              <a:pathLst>
                <a:path w="21898" h="17002" extrusionOk="0">
                  <a:moveTo>
                    <a:pt x="906" y="0"/>
                  </a:move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
            <p:cNvSpPr/>
            <p:nvPr/>
          </p:nvSpPr>
          <p:spPr>
            <a:xfrm>
              <a:off x="6594075" y="3791875"/>
              <a:ext cx="547450" cy="425050"/>
            </a:xfrm>
            <a:custGeom>
              <a:avLst/>
              <a:gdLst/>
              <a:ahLst/>
              <a:cxnLst/>
              <a:rect l="l" t="t" r="r" b="b"/>
              <a:pathLst>
                <a:path w="21898" h="17002" extrusionOk="0">
                  <a:moveTo>
                    <a:pt x="906" y="0"/>
                  </a:move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close/>
                </a:path>
              </a:pathLst>
            </a:custGeom>
            <a:solidFill>
              <a:srgbClr val="6EDB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
            <p:cNvSpPr/>
            <p:nvPr/>
          </p:nvSpPr>
          <p:spPr>
            <a:xfrm>
              <a:off x="6594075" y="3791875"/>
              <a:ext cx="547450" cy="425050"/>
            </a:xfrm>
            <a:custGeom>
              <a:avLst/>
              <a:gdLst/>
              <a:ahLst/>
              <a:cxnLst/>
              <a:rect l="l" t="t" r="r" b="b"/>
              <a:pathLst>
                <a:path w="21898" h="17002" extrusionOk="0">
                  <a:moveTo>
                    <a:pt x="906" y="0"/>
                  </a:move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
            <p:cNvSpPr/>
            <p:nvPr/>
          </p:nvSpPr>
          <p:spPr>
            <a:xfrm>
              <a:off x="6594075" y="3791875"/>
              <a:ext cx="547450" cy="425050"/>
            </a:xfrm>
            <a:custGeom>
              <a:avLst/>
              <a:gdLst/>
              <a:ahLst/>
              <a:cxnLst/>
              <a:rect l="l" t="t" r="r" b="b"/>
              <a:pathLst>
                <a:path w="21898" h="17002" fill="none" extrusionOk="0">
                  <a:moveTo>
                    <a:pt x="19550" y="11838"/>
                  </a:move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lnTo>
                    <a:pt x="906" y="0"/>
                  </a:ln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6594075" y="3812825"/>
              <a:ext cx="546600" cy="404100"/>
            </a:xfrm>
            <a:custGeom>
              <a:avLst/>
              <a:gdLst/>
              <a:ahLst/>
              <a:cxnLst/>
              <a:rect l="l" t="t" r="r" b="b"/>
              <a:pathLst>
                <a:path w="21864" h="16164" extrusionOk="0">
                  <a:moveTo>
                    <a:pt x="1174" y="1"/>
                  </a:moveTo>
                  <a:lnTo>
                    <a:pt x="403" y="168"/>
                  </a:lnTo>
                  <a:lnTo>
                    <a:pt x="67" y="369"/>
                  </a:lnTo>
                  <a:lnTo>
                    <a:pt x="0" y="705"/>
                  </a:lnTo>
                  <a:lnTo>
                    <a:pt x="168" y="1711"/>
                  </a:lnTo>
                  <a:lnTo>
                    <a:pt x="671" y="3019"/>
                  </a:lnTo>
                  <a:lnTo>
                    <a:pt x="1442" y="4595"/>
                  </a:lnTo>
                  <a:lnTo>
                    <a:pt x="2582" y="6305"/>
                  </a:lnTo>
                  <a:lnTo>
                    <a:pt x="4058" y="8149"/>
                  </a:lnTo>
                  <a:lnTo>
                    <a:pt x="5868" y="9960"/>
                  </a:lnTo>
                  <a:lnTo>
                    <a:pt x="8048" y="11737"/>
                  </a:lnTo>
                  <a:lnTo>
                    <a:pt x="9289" y="12576"/>
                  </a:lnTo>
                  <a:lnTo>
                    <a:pt x="10496" y="13347"/>
                  </a:lnTo>
                  <a:lnTo>
                    <a:pt x="12642" y="14554"/>
                  </a:lnTo>
                  <a:lnTo>
                    <a:pt x="14453" y="15359"/>
                  </a:lnTo>
                  <a:lnTo>
                    <a:pt x="15962" y="15862"/>
                  </a:lnTo>
                  <a:lnTo>
                    <a:pt x="17806" y="16164"/>
                  </a:lnTo>
                  <a:lnTo>
                    <a:pt x="19617" y="15996"/>
                  </a:lnTo>
                  <a:lnTo>
                    <a:pt x="20388" y="15828"/>
                  </a:lnTo>
                  <a:lnTo>
                    <a:pt x="20858" y="15694"/>
                  </a:lnTo>
                  <a:lnTo>
                    <a:pt x="21529" y="15191"/>
                  </a:lnTo>
                  <a:lnTo>
                    <a:pt x="21864" y="14453"/>
                  </a:lnTo>
                  <a:lnTo>
                    <a:pt x="21797" y="13548"/>
                  </a:lnTo>
                  <a:lnTo>
                    <a:pt x="21596" y="13079"/>
                  </a:lnTo>
                  <a:lnTo>
                    <a:pt x="21260" y="12676"/>
                  </a:lnTo>
                  <a:lnTo>
                    <a:pt x="20489" y="12006"/>
                  </a:lnTo>
                  <a:lnTo>
                    <a:pt x="20053" y="11737"/>
                  </a:lnTo>
                  <a:lnTo>
                    <a:pt x="18946" y="11167"/>
                  </a:lnTo>
                  <a:lnTo>
                    <a:pt x="16063" y="10094"/>
                  </a:lnTo>
                  <a:lnTo>
                    <a:pt x="12810" y="8954"/>
                  </a:lnTo>
                  <a:lnTo>
                    <a:pt x="9624" y="7579"/>
                  </a:lnTo>
                  <a:lnTo>
                    <a:pt x="8216" y="6707"/>
                  </a:lnTo>
                  <a:lnTo>
                    <a:pt x="7579" y="6271"/>
                  </a:lnTo>
                  <a:lnTo>
                    <a:pt x="6640" y="5399"/>
                  </a:lnTo>
                  <a:lnTo>
                    <a:pt x="5667" y="4125"/>
                  </a:lnTo>
                  <a:lnTo>
                    <a:pt x="4862" y="2583"/>
                  </a:lnTo>
                  <a:lnTo>
                    <a:pt x="4158" y="1510"/>
                  </a:lnTo>
                  <a:lnTo>
                    <a:pt x="3454" y="839"/>
                  </a:lnTo>
                  <a:lnTo>
                    <a:pt x="2985" y="537"/>
                  </a:lnTo>
                  <a:lnTo>
                    <a:pt x="2649" y="302"/>
                  </a:lnTo>
                  <a:lnTo>
                    <a:pt x="1912" y="34"/>
                  </a:lnTo>
                  <a:lnTo>
                    <a:pt x="117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
            <p:cNvSpPr/>
            <p:nvPr/>
          </p:nvSpPr>
          <p:spPr>
            <a:xfrm>
              <a:off x="6594075" y="3812825"/>
              <a:ext cx="546600" cy="404100"/>
            </a:xfrm>
            <a:custGeom>
              <a:avLst/>
              <a:gdLst/>
              <a:ahLst/>
              <a:cxnLst/>
              <a:rect l="l" t="t" r="r" b="b"/>
              <a:pathLst>
                <a:path w="21864" h="16164" extrusionOk="0">
                  <a:moveTo>
                    <a:pt x="1174" y="1"/>
                  </a:moveTo>
                  <a:lnTo>
                    <a:pt x="403" y="168"/>
                  </a:lnTo>
                  <a:lnTo>
                    <a:pt x="67" y="369"/>
                  </a:lnTo>
                  <a:lnTo>
                    <a:pt x="0" y="705"/>
                  </a:lnTo>
                  <a:lnTo>
                    <a:pt x="168" y="1711"/>
                  </a:lnTo>
                  <a:lnTo>
                    <a:pt x="671" y="3019"/>
                  </a:lnTo>
                  <a:lnTo>
                    <a:pt x="1442" y="4595"/>
                  </a:lnTo>
                  <a:lnTo>
                    <a:pt x="2582" y="6305"/>
                  </a:lnTo>
                  <a:lnTo>
                    <a:pt x="4058" y="8149"/>
                  </a:lnTo>
                  <a:lnTo>
                    <a:pt x="5868" y="9960"/>
                  </a:lnTo>
                  <a:lnTo>
                    <a:pt x="8048" y="11737"/>
                  </a:lnTo>
                  <a:lnTo>
                    <a:pt x="9289" y="12576"/>
                  </a:lnTo>
                  <a:lnTo>
                    <a:pt x="10496" y="13347"/>
                  </a:lnTo>
                  <a:lnTo>
                    <a:pt x="12642" y="14554"/>
                  </a:lnTo>
                  <a:lnTo>
                    <a:pt x="14453" y="15359"/>
                  </a:lnTo>
                  <a:lnTo>
                    <a:pt x="15962" y="15862"/>
                  </a:lnTo>
                  <a:lnTo>
                    <a:pt x="17806" y="16164"/>
                  </a:lnTo>
                  <a:lnTo>
                    <a:pt x="19617" y="15996"/>
                  </a:lnTo>
                  <a:lnTo>
                    <a:pt x="20388" y="15828"/>
                  </a:lnTo>
                  <a:lnTo>
                    <a:pt x="20858" y="15694"/>
                  </a:lnTo>
                  <a:lnTo>
                    <a:pt x="21529" y="15191"/>
                  </a:lnTo>
                  <a:lnTo>
                    <a:pt x="21864" y="14453"/>
                  </a:lnTo>
                  <a:lnTo>
                    <a:pt x="21797" y="13548"/>
                  </a:lnTo>
                  <a:lnTo>
                    <a:pt x="21596" y="13079"/>
                  </a:lnTo>
                  <a:lnTo>
                    <a:pt x="21260" y="12676"/>
                  </a:lnTo>
                  <a:lnTo>
                    <a:pt x="20489" y="12006"/>
                  </a:lnTo>
                  <a:lnTo>
                    <a:pt x="20053" y="11737"/>
                  </a:lnTo>
                  <a:lnTo>
                    <a:pt x="18946" y="11167"/>
                  </a:lnTo>
                  <a:lnTo>
                    <a:pt x="16063" y="10094"/>
                  </a:lnTo>
                  <a:lnTo>
                    <a:pt x="12810" y="8954"/>
                  </a:lnTo>
                  <a:lnTo>
                    <a:pt x="9624" y="7579"/>
                  </a:lnTo>
                  <a:lnTo>
                    <a:pt x="8216" y="6707"/>
                  </a:lnTo>
                  <a:lnTo>
                    <a:pt x="7579" y="6271"/>
                  </a:lnTo>
                  <a:lnTo>
                    <a:pt x="6640" y="5399"/>
                  </a:lnTo>
                  <a:lnTo>
                    <a:pt x="5667" y="4125"/>
                  </a:lnTo>
                  <a:lnTo>
                    <a:pt x="4862" y="2583"/>
                  </a:lnTo>
                  <a:lnTo>
                    <a:pt x="4158" y="1510"/>
                  </a:lnTo>
                  <a:lnTo>
                    <a:pt x="3454" y="839"/>
                  </a:lnTo>
                  <a:lnTo>
                    <a:pt x="2985" y="537"/>
                  </a:lnTo>
                  <a:lnTo>
                    <a:pt x="2649" y="302"/>
                  </a:lnTo>
                  <a:lnTo>
                    <a:pt x="1912" y="34"/>
                  </a:lnTo>
                  <a:lnTo>
                    <a:pt x="1174" y="1"/>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
            <p:cNvSpPr/>
            <p:nvPr/>
          </p:nvSpPr>
          <p:spPr>
            <a:xfrm>
              <a:off x="6594075" y="3812825"/>
              <a:ext cx="546600" cy="404100"/>
            </a:xfrm>
            <a:custGeom>
              <a:avLst/>
              <a:gdLst/>
              <a:ahLst/>
              <a:cxnLst/>
              <a:rect l="l" t="t" r="r" b="b"/>
              <a:pathLst>
                <a:path w="21864" h="16164" fill="none" extrusionOk="0">
                  <a:moveTo>
                    <a:pt x="20053" y="11737"/>
                  </a:moveTo>
                  <a:lnTo>
                    <a:pt x="18946" y="11167"/>
                  </a:lnTo>
                  <a:lnTo>
                    <a:pt x="16063" y="10094"/>
                  </a:lnTo>
                  <a:lnTo>
                    <a:pt x="12810" y="8954"/>
                  </a:lnTo>
                  <a:lnTo>
                    <a:pt x="9624" y="7579"/>
                  </a:lnTo>
                  <a:lnTo>
                    <a:pt x="8216" y="6707"/>
                  </a:lnTo>
                  <a:lnTo>
                    <a:pt x="7579" y="6271"/>
                  </a:lnTo>
                  <a:lnTo>
                    <a:pt x="6640" y="5399"/>
                  </a:lnTo>
                  <a:lnTo>
                    <a:pt x="5667" y="4125"/>
                  </a:lnTo>
                  <a:lnTo>
                    <a:pt x="4862" y="2583"/>
                  </a:lnTo>
                  <a:lnTo>
                    <a:pt x="4158" y="1510"/>
                  </a:lnTo>
                  <a:lnTo>
                    <a:pt x="3454" y="839"/>
                  </a:lnTo>
                  <a:lnTo>
                    <a:pt x="2985" y="537"/>
                  </a:lnTo>
                  <a:lnTo>
                    <a:pt x="2649" y="302"/>
                  </a:lnTo>
                  <a:lnTo>
                    <a:pt x="1912" y="34"/>
                  </a:lnTo>
                  <a:lnTo>
                    <a:pt x="1174" y="1"/>
                  </a:lnTo>
                  <a:lnTo>
                    <a:pt x="403" y="168"/>
                  </a:lnTo>
                  <a:lnTo>
                    <a:pt x="67" y="369"/>
                  </a:lnTo>
                  <a:lnTo>
                    <a:pt x="0" y="705"/>
                  </a:lnTo>
                  <a:lnTo>
                    <a:pt x="168" y="1711"/>
                  </a:lnTo>
                  <a:lnTo>
                    <a:pt x="671" y="3019"/>
                  </a:lnTo>
                  <a:lnTo>
                    <a:pt x="1442" y="4595"/>
                  </a:lnTo>
                  <a:lnTo>
                    <a:pt x="2582" y="6305"/>
                  </a:lnTo>
                  <a:lnTo>
                    <a:pt x="4058" y="8149"/>
                  </a:lnTo>
                  <a:lnTo>
                    <a:pt x="5868" y="9960"/>
                  </a:lnTo>
                  <a:lnTo>
                    <a:pt x="8048" y="11737"/>
                  </a:lnTo>
                  <a:lnTo>
                    <a:pt x="9289" y="12576"/>
                  </a:lnTo>
                  <a:lnTo>
                    <a:pt x="10496" y="13347"/>
                  </a:lnTo>
                  <a:lnTo>
                    <a:pt x="12642" y="14554"/>
                  </a:lnTo>
                  <a:lnTo>
                    <a:pt x="14453" y="15359"/>
                  </a:lnTo>
                  <a:lnTo>
                    <a:pt x="15962" y="15862"/>
                  </a:lnTo>
                  <a:lnTo>
                    <a:pt x="17806" y="16164"/>
                  </a:lnTo>
                  <a:lnTo>
                    <a:pt x="19617" y="15996"/>
                  </a:lnTo>
                  <a:lnTo>
                    <a:pt x="20388" y="15828"/>
                  </a:lnTo>
                  <a:lnTo>
                    <a:pt x="20858" y="15694"/>
                  </a:lnTo>
                  <a:lnTo>
                    <a:pt x="21529" y="15191"/>
                  </a:lnTo>
                  <a:lnTo>
                    <a:pt x="21864" y="14453"/>
                  </a:lnTo>
                  <a:lnTo>
                    <a:pt x="21797" y="13548"/>
                  </a:lnTo>
                  <a:lnTo>
                    <a:pt x="21596" y="13079"/>
                  </a:lnTo>
                  <a:lnTo>
                    <a:pt x="21260" y="12676"/>
                  </a:lnTo>
                  <a:lnTo>
                    <a:pt x="20489" y="12006"/>
                  </a:lnTo>
                  <a:lnTo>
                    <a:pt x="20053" y="11737"/>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
            <p:cNvSpPr/>
            <p:nvPr/>
          </p:nvSpPr>
          <p:spPr>
            <a:xfrm>
              <a:off x="5754050" y="3573900"/>
              <a:ext cx="95600" cy="192850"/>
            </a:xfrm>
            <a:custGeom>
              <a:avLst/>
              <a:gdLst/>
              <a:ahLst/>
              <a:cxnLst/>
              <a:rect l="l" t="t" r="r" b="b"/>
              <a:pathLst>
                <a:path w="3824" h="7714" extrusionOk="0">
                  <a:moveTo>
                    <a:pt x="2885" y="1"/>
                  </a:moveTo>
                  <a:lnTo>
                    <a:pt x="1711" y="939"/>
                  </a:lnTo>
                  <a:lnTo>
                    <a:pt x="1443" y="1241"/>
                  </a:lnTo>
                  <a:lnTo>
                    <a:pt x="1007" y="2549"/>
                  </a:lnTo>
                  <a:lnTo>
                    <a:pt x="1241" y="2516"/>
                  </a:lnTo>
                  <a:lnTo>
                    <a:pt x="2080" y="2884"/>
                  </a:lnTo>
                  <a:lnTo>
                    <a:pt x="2281" y="3522"/>
                  </a:lnTo>
                  <a:lnTo>
                    <a:pt x="2247" y="4159"/>
                  </a:lnTo>
                  <a:lnTo>
                    <a:pt x="2180" y="4561"/>
                  </a:lnTo>
                  <a:lnTo>
                    <a:pt x="1946" y="5299"/>
                  </a:lnTo>
                  <a:lnTo>
                    <a:pt x="1510" y="5869"/>
                  </a:lnTo>
                  <a:lnTo>
                    <a:pt x="973" y="5601"/>
                  </a:lnTo>
                  <a:lnTo>
                    <a:pt x="873" y="5433"/>
                  </a:lnTo>
                  <a:lnTo>
                    <a:pt x="1" y="6573"/>
                  </a:lnTo>
                  <a:lnTo>
                    <a:pt x="101" y="6808"/>
                  </a:lnTo>
                  <a:lnTo>
                    <a:pt x="839" y="7646"/>
                  </a:lnTo>
                  <a:lnTo>
                    <a:pt x="1443" y="7713"/>
                  </a:lnTo>
                  <a:lnTo>
                    <a:pt x="1912" y="7512"/>
                  </a:lnTo>
                  <a:lnTo>
                    <a:pt x="2180" y="7277"/>
                  </a:lnTo>
                  <a:lnTo>
                    <a:pt x="2415" y="7043"/>
                  </a:lnTo>
                  <a:lnTo>
                    <a:pt x="2885" y="6372"/>
                  </a:lnTo>
                  <a:lnTo>
                    <a:pt x="3388" y="5131"/>
                  </a:lnTo>
                  <a:lnTo>
                    <a:pt x="3756" y="3253"/>
                  </a:lnTo>
                  <a:lnTo>
                    <a:pt x="3823" y="1442"/>
                  </a:lnTo>
                  <a:lnTo>
                    <a:pt x="3756" y="671"/>
                  </a:lnTo>
                  <a:lnTo>
                    <a:pt x="3689" y="369"/>
                  </a:lnTo>
                  <a:lnTo>
                    <a:pt x="3421" y="34"/>
                  </a:lnTo>
                  <a:lnTo>
                    <a:pt x="2885"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
            <p:cNvSpPr/>
            <p:nvPr/>
          </p:nvSpPr>
          <p:spPr>
            <a:xfrm>
              <a:off x="5541950" y="3563000"/>
              <a:ext cx="263275" cy="287575"/>
            </a:xfrm>
            <a:custGeom>
              <a:avLst/>
              <a:gdLst/>
              <a:ahLst/>
              <a:cxnLst/>
              <a:rect l="l" t="t" r="r" b="b"/>
              <a:pathLst>
                <a:path w="10531" h="11503" extrusionOk="0">
                  <a:moveTo>
                    <a:pt x="34" y="1"/>
                  </a:moveTo>
                  <a:lnTo>
                    <a:pt x="1" y="1141"/>
                  </a:lnTo>
                  <a:lnTo>
                    <a:pt x="235" y="5701"/>
                  </a:lnTo>
                  <a:lnTo>
                    <a:pt x="537" y="7546"/>
                  </a:lnTo>
                  <a:lnTo>
                    <a:pt x="1007" y="9222"/>
                  </a:lnTo>
                  <a:lnTo>
                    <a:pt x="1677" y="10497"/>
                  </a:lnTo>
                  <a:lnTo>
                    <a:pt x="2147" y="10899"/>
                  </a:lnTo>
                  <a:lnTo>
                    <a:pt x="2650" y="11201"/>
                  </a:lnTo>
                  <a:lnTo>
                    <a:pt x="4327" y="11503"/>
                  </a:lnTo>
                  <a:lnTo>
                    <a:pt x="6204" y="11503"/>
                  </a:lnTo>
                  <a:lnTo>
                    <a:pt x="7848" y="11201"/>
                  </a:lnTo>
                  <a:lnTo>
                    <a:pt x="8384" y="10899"/>
                  </a:lnTo>
                  <a:lnTo>
                    <a:pt x="8854" y="10497"/>
                  </a:lnTo>
                  <a:lnTo>
                    <a:pt x="9524" y="9222"/>
                  </a:lnTo>
                  <a:lnTo>
                    <a:pt x="9994" y="7546"/>
                  </a:lnTo>
                  <a:lnTo>
                    <a:pt x="10295" y="5701"/>
                  </a:lnTo>
                  <a:lnTo>
                    <a:pt x="10530" y="1141"/>
                  </a:lnTo>
                  <a:lnTo>
                    <a:pt x="10463"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
            <p:cNvSpPr/>
            <p:nvPr/>
          </p:nvSpPr>
          <p:spPr>
            <a:xfrm>
              <a:off x="5571300" y="3235225"/>
              <a:ext cx="26850" cy="284200"/>
            </a:xfrm>
            <a:custGeom>
              <a:avLst/>
              <a:gdLst/>
              <a:ahLst/>
              <a:cxnLst/>
              <a:rect l="l" t="t" r="r" b="b"/>
              <a:pathLst>
                <a:path w="1074" h="11368" fill="none" extrusionOk="0">
                  <a:moveTo>
                    <a:pt x="0" y="11368"/>
                  </a:moveTo>
                  <a:lnTo>
                    <a:pt x="34" y="10965"/>
                  </a:lnTo>
                  <a:lnTo>
                    <a:pt x="336" y="10429"/>
                  </a:lnTo>
                  <a:lnTo>
                    <a:pt x="738" y="9993"/>
                  </a:lnTo>
                  <a:lnTo>
                    <a:pt x="1040" y="9490"/>
                  </a:lnTo>
                  <a:lnTo>
                    <a:pt x="1073" y="9088"/>
                  </a:lnTo>
                  <a:lnTo>
                    <a:pt x="1040" y="8685"/>
                  </a:lnTo>
                  <a:lnTo>
                    <a:pt x="738" y="8149"/>
                  </a:lnTo>
                  <a:lnTo>
                    <a:pt x="336" y="7746"/>
                  </a:lnTo>
                  <a:lnTo>
                    <a:pt x="34" y="7210"/>
                  </a:lnTo>
                  <a:lnTo>
                    <a:pt x="0" y="6807"/>
                  </a:lnTo>
                  <a:lnTo>
                    <a:pt x="34" y="6438"/>
                  </a:lnTo>
                  <a:lnTo>
                    <a:pt x="336" y="5902"/>
                  </a:lnTo>
                  <a:lnTo>
                    <a:pt x="738" y="5466"/>
                  </a:lnTo>
                  <a:lnTo>
                    <a:pt x="1040" y="4929"/>
                  </a:lnTo>
                  <a:lnTo>
                    <a:pt x="1073" y="4527"/>
                  </a:lnTo>
                  <a:lnTo>
                    <a:pt x="1040" y="4158"/>
                  </a:lnTo>
                  <a:lnTo>
                    <a:pt x="738" y="3622"/>
                  </a:lnTo>
                  <a:lnTo>
                    <a:pt x="336" y="3186"/>
                  </a:lnTo>
                  <a:lnTo>
                    <a:pt x="34" y="2649"/>
                  </a:lnTo>
                  <a:lnTo>
                    <a:pt x="0" y="2280"/>
                  </a:lnTo>
                  <a:lnTo>
                    <a:pt x="34" y="1878"/>
                  </a:lnTo>
                  <a:lnTo>
                    <a:pt x="336" y="1341"/>
                  </a:lnTo>
                  <a:lnTo>
                    <a:pt x="738" y="939"/>
                  </a:lnTo>
                  <a:lnTo>
                    <a:pt x="1040" y="402"/>
                  </a:lnTo>
                  <a:lnTo>
                    <a:pt x="1073"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
            <p:cNvSpPr/>
            <p:nvPr/>
          </p:nvSpPr>
          <p:spPr>
            <a:xfrm>
              <a:off x="5661850" y="3303125"/>
              <a:ext cx="26000" cy="216300"/>
            </a:xfrm>
            <a:custGeom>
              <a:avLst/>
              <a:gdLst/>
              <a:ahLst/>
              <a:cxnLst/>
              <a:rect l="l" t="t" r="r" b="b"/>
              <a:pathLst>
                <a:path w="1040" h="8652" fill="none" extrusionOk="0">
                  <a:moveTo>
                    <a:pt x="0" y="8652"/>
                  </a:moveTo>
                  <a:lnTo>
                    <a:pt x="0" y="8350"/>
                  </a:lnTo>
                  <a:lnTo>
                    <a:pt x="302" y="7948"/>
                  </a:lnTo>
                  <a:lnTo>
                    <a:pt x="704" y="7612"/>
                  </a:lnTo>
                  <a:lnTo>
                    <a:pt x="1006" y="7210"/>
                  </a:lnTo>
                  <a:lnTo>
                    <a:pt x="1040" y="6908"/>
                  </a:lnTo>
                  <a:lnTo>
                    <a:pt x="1006" y="6606"/>
                  </a:lnTo>
                  <a:lnTo>
                    <a:pt x="704" y="6204"/>
                  </a:lnTo>
                  <a:lnTo>
                    <a:pt x="302" y="5869"/>
                  </a:lnTo>
                  <a:lnTo>
                    <a:pt x="0" y="5500"/>
                  </a:lnTo>
                  <a:lnTo>
                    <a:pt x="0" y="5198"/>
                  </a:lnTo>
                  <a:lnTo>
                    <a:pt x="0" y="4896"/>
                  </a:lnTo>
                  <a:lnTo>
                    <a:pt x="302" y="4494"/>
                  </a:lnTo>
                  <a:lnTo>
                    <a:pt x="704" y="4158"/>
                  </a:lnTo>
                  <a:lnTo>
                    <a:pt x="1006" y="3756"/>
                  </a:lnTo>
                  <a:lnTo>
                    <a:pt x="1040" y="3454"/>
                  </a:lnTo>
                  <a:lnTo>
                    <a:pt x="1006" y="3186"/>
                  </a:lnTo>
                  <a:lnTo>
                    <a:pt x="704" y="2750"/>
                  </a:lnTo>
                  <a:lnTo>
                    <a:pt x="302" y="2448"/>
                  </a:lnTo>
                  <a:lnTo>
                    <a:pt x="0" y="2046"/>
                  </a:lnTo>
                  <a:lnTo>
                    <a:pt x="0" y="1744"/>
                  </a:lnTo>
                  <a:lnTo>
                    <a:pt x="0" y="1442"/>
                  </a:lnTo>
                  <a:lnTo>
                    <a:pt x="302" y="1040"/>
                  </a:lnTo>
                  <a:lnTo>
                    <a:pt x="704" y="704"/>
                  </a:lnTo>
                  <a:lnTo>
                    <a:pt x="1006" y="302"/>
                  </a:lnTo>
                  <a:lnTo>
                    <a:pt x="1040"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
            <p:cNvSpPr/>
            <p:nvPr/>
          </p:nvSpPr>
          <p:spPr>
            <a:xfrm>
              <a:off x="5760750" y="3235225"/>
              <a:ext cx="26025" cy="284200"/>
            </a:xfrm>
            <a:custGeom>
              <a:avLst/>
              <a:gdLst/>
              <a:ahLst/>
              <a:cxnLst/>
              <a:rect l="l" t="t" r="r" b="b"/>
              <a:pathLst>
                <a:path w="1041" h="11368" fill="none" extrusionOk="0">
                  <a:moveTo>
                    <a:pt x="1" y="11368"/>
                  </a:moveTo>
                  <a:lnTo>
                    <a:pt x="34" y="10965"/>
                  </a:lnTo>
                  <a:lnTo>
                    <a:pt x="303" y="10429"/>
                  </a:lnTo>
                  <a:lnTo>
                    <a:pt x="705" y="9993"/>
                  </a:lnTo>
                  <a:lnTo>
                    <a:pt x="1007" y="9490"/>
                  </a:lnTo>
                  <a:lnTo>
                    <a:pt x="1040" y="9088"/>
                  </a:lnTo>
                  <a:lnTo>
                    <a:pt x="1007" y="8685"/>
                  </a:lnTo>
                  <a:lnTo>
                    <a:pt x="705" y="8149"/>
                  </a:lnTo>
                  <a:lnTo>
                    <a:pt x="303" y="7746"/>
                  </a:lnTo>
                  <a:lnTo>
                    <a:pt x="34" y="7210"/>
                  </a:lnTo>
                  <a:lnTo>
                    <a:pt x="1" y="6807"/>
                  </a:lnTo>
                  <a:lnTo>
                    <a:pt x="34" y="6438"/>
                  </a:lnTo>
                  <a:lnTo>
                    <a:pt x="303" y="5902"/>
                  </a:lnTo>
                  <a:lnTo>
                    <a:pt x="705" y="5466"/>
                  </a:lnTo>
                  <a:lnTo>
                    <a:pt x="1007" y="4929"/>
                  </a:lnTo>
                  <a:lnTo>
                    <a:pt x="1040" y="4527"/>
                  </a:lnTo>
                  <a:lnTo>
                    <a:pt x="1007" y="4158"/>
                  </a:lnTo>
                  <a:lnTo>
                    <a:pt x="705" y="3622"/>
                  </a:lnTo>
                  <a:lnTo>
                    <a:pt x="303" y="3186"/>
                  </a:lnTo>
                  <a:lnTo>
                    <a:pt x="34" y="2649"/>
                  </a:lnTo>
                  <a:lnTo>
                    <a:pt x="1" y="2280"/>
                  </a:lnTo>
                  <a:lnTo>
                    <a:pt x="34" y="1878"/>
                  </a:lnTo>
                  <a:lnTo>
                    <a:pt x="303" y="1341"/>
                  </a:lnTo>
                  <a:lnTo>
                    <a:pt x="705" y="939"/>
                  </a:lnTo>
                  <a:lnTo>
                    <a:pt x="1007" y="402"/>
                  </a:lnTo>
                  <a:lnTo>
                    <a:pt x="1040"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
            <p:cNvSpPr/>
            <p:nvPr/>
          </p:nvSpPr>
          <p:spPr>
            <a:xfrm>
              <a:off x="5542800" y="3551275"/>
              <a:ext cx="260750" cy="23500"/>
            </a:xfrm>
            <a:custGeom>
              <a:avLst/>
              <a:gdLst/>
              <a:ahLst/>
              <a:cxnLst/>
              <a:rect l="l" t="t" r="r" b="b"/>
              <a:pathLst>
                <a:path w="10430" h="940" extrusionOk="0">
                  <a:moveTo>
                    <a:pt x="5231" y="0"/>
                  </a:moveTo>
                  <a:lnTo>
                    <a:pt x="3119" y="34"/>
                  </a:lnTo>
                  <a:lnTo>
                    <a:pt x="872" y="201"/>
                  </a:lnTo>
                  <a:lnTo>
                    <a:pt x="101" y="369"/>
                  </a:lnTo>
                  <a:lnTo>
                    <a:pt x="0" y="470"/>
                  </a:lnTo>
                  <a:lnTo>
                    <a:pt x="101" y="570"/>
                  </a:lnTo>
                  <a:lnTo>
                    <a:pt x="872" y="738"/>
                  </a:lnTo>
                  <a:lnTo>
                    <a:pt x="3119" y="939"/>
                  </a:lnTo>
                  <a:lnTo>
                    <a:pt x="7311" y="939"/>
                  </a:lnTo>
                  <a:lnTo>
                    <a:pt x="9557" y="738"/>
                  </a:lnTo>
                  <a:lnTo>
                    <a:pt x="10362" y="570"/>
                  </a:lnTo>
                  <a:lnTo>
                    <a:pt x="10429" y="470"/>
                  </a:lnTo>
                  <a:lnTo>
                    <a:pt x="10362" y="369"/>
                  </a:lnTo>
                  <a:lnTo>
                    <a:pt x="9557" y="201"/>
                  </a:lnTo>
                  <a:lnTo>
                    <a:pt x="7311" y="34"/>
                  </a:lnTo>
                  <a:lnTo>
                    <a:pt x="5231"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
            <p:cNvSpPr/>
            <p:nvPr/>
          </p:nvSpPr>
          <p:spPr>
            <a:xfrm>
              <a:off x="6044125" y="1938300"/>
              <a:ext cx="184450" cy="474525"/>
            </a:xfrm>
            <a:custGeom>
              <a:avLst/>
              <a:gdLst/>
              <a:ahLst/>
              <a:cxnLst/>
              <a:rect l="l" t="t" r="r" b="b"/>
              <a:pathLst>
                <a:path w="7378" h="18981" extrusionOk="0">
                  <a:moveTo>
                    <a:pt x="235" y="1"/>
                  </a:moveTo>
                  <a:lnTo>
                    <a:pt x="67" y="34"/>
                  </a:lnTo>
                  <a:lnTo>
                    <a:pt x="0" y="135"/>
                  </a:lnTo>
                  <a:lnTo>
                    <a:pt x="235" y="2784"/>
                  </a:lnTo>
                  <a:lnTo>
                    <a:pt x="704" y="7110"/>
                  </a:lnTo>
                  <a:lnTo>
                    <a:pt x="872" y="8753"/>
                  </a:lnTo>
                  <a:lnTo>
                    <a:pt x="1476" y="13582"/>
                  </a:lnTo>
                  <a:lnTo>
                    <a:pt x="1845" y="15158"/>
                  </a:lnTo>
                  <a:lnTo>
                    <a:pt x="2113" y="15795"/>
                  </a:lnTo>
                  <a:lnTo>
                    <a:pt x="3052" y="17204"/>
                  </a:lnTo>
                  <a:lnTo>
                    <a:pt x="4158" y="18444"/>
                  </a:lnTo>
                  <a:lnTo>
                    <a:pt x="4863" y="18914"/>
                  </a:lnTo>
                  <a:lnTo>
                    <a:pt x="5131" y="18981"/>
                  </a:lnTo>
                  <a:lnTo>
                    <a:pt x="5198" y="18880"/>
                  </a:lnTo>
                  <a:lnTo>
                    <a:pt x="5533" y="17941"/>
                  </a:lnTo>
                  <a:lnTo>
                    <a:pt x="6204" y="14689"/>
                  </a:lnTo>
                  <a:lnTo>
                    <a:pt x="6372" y="12375"/>
                  </a:lnTo>
                  <a:lnTo>
                    <a:pt x="6237" y="11335"/>
                  </a:lnTo>
                  <a:lnTo>
                    <a:pt x="5902" y="9457"/>
                  </a:lnTo>
                  <a:lnTo>
                    <a:pt x="5701" y="7211"/>
                  </a:lnTo>
                  <a:lnTo>
                    <a:pt x="5768" y="6171"/>
                  </a:lnTo>
                  <a:lnTo>
                    <a:pt x="5869" y="5903"/>
                  </a:lnTo>
                  <a:lnTo>
                    <a:pt x="6237" y="5400"/>
                  </a:lnTo>
                  <a:lnTo>
                    <a:pt x="7210" y="4595"/>
                  </a:lnTo>
                  <a:lnTo>
                    <a:pt x="7378" y="4494"/>
                  </a:lnTo>
                  <a:lnTo>
                    <a:pt x="5366" y="3421"/>
                  </a:lnTo>
                  <a:lnTo>
                    <a:pt x="3421" y="2214"/>
                  </a:lnTo>
                  <a:lnTo>
                    <a:pt x="2113" y="1275"/>
                  </a:lnTo>
                  <a:lnTo>
                    <a:pt x="704" y="202"/>
                  </a:lnTo>
                  <a:lnTo>
                    <a:pt x="2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
            <p:cNvSpPr/>
            <p:nvPr/>
          </p:nvSpPr>
          <p:spPr>
            <a:xfrm>
              <a:off x="6044125" y="1938300"/>
              <a:ext cx="184450" cy="474525"/>
            </a:xfrm>
            <a:custGeom>
              <a:avLst/>
              <a:gdLst/>
              <a:ahLst/>
              <a:cxnLst/>
              <a:rect l="l" t="t" r="r" b="b"/>
              <a:pathLst>
                <a:path w="7378" h="18981" fill="none" extrusionOk="0">
                  <a:moveTo>
                    <a:pt x="0" y="135"/>
                  </a:moveTo>
                  <a:lnTo>
                    <a:pt x="235" y="2784"/>
                  </a:lnTo>
                  <a:lnTo>
                    <a:pt x="704" y="7110"/>
                  </a:lnTo>
                  <a:lnTo>
                    <a:pt x="872" y="8753"/>
                  </a:lnTo>
                  <a:lnTo>
                    <a:pt x="1476" y="13582"/>
                  </a:lnTo>
                  <a:lnTo>
                    <a:pt x="1845" y="15158"/>
                  </a:lnTo>
                  <a:lnTo>
                    <a:pt x="2113" y="15795"/>
                  </a:lnTo>
                  <a:lnTo>
                    <a:pt x="3052" y="17204"/>
                  </a:lnTo>
                  <a:lnTo>
                    <a:pt x="4158" y="18444"/>
                  </a:lnTo>
                  <a:lnTo>
                    <a:pt x="4863" y="18914"/>
                  </a:lnTo>
                  <a:lnTo>
                    <a:pt x="5131" y="18981"/>
                  </a:lnTo>
                  <a:lnTo>
                    <a:pt x="5198" y="18880"/>
                  </a:lnTo>
                  <a:lnTo>
                    <a:pt x="5533" y="17941"/>
                  </a:lnTo>
                  <a:lnTo>
                    <a:pt x="6204" y="14689"/>
                  </a:lnTo>
                  <a:lnTo>
                    <a:pt x="6372" y="12375"/>
                  </a:lnTo>
                  <a:lnTo>
                    <a:pt x="6237" y="11335"/>
                  </a:lnTo>
                  <a:lnTo>
                    <a:pt x="5902" y="9457"/>
                  </a:lnTo>
                  <a:lnTo>
                    <a:pt x="5701" y="7211"/>
                  </a:lnTo>
                  <a:lnTo>
                    <a:pt x="5768" y="6171"/>
                  </a:lnTo>
                  <a:lnTo>
                    <a:pt x="5869" y="5903"/>
                  </a:lnTo>
                  <a:lnTo>
                    <a:pt x="6237" y="5400"/>
                  </a:lnTo>
                  <a:lnTo>
                    <a:pt x="7210" y="4595"/>
                  </a:lnTo>
                  <a:lnTo>
                    <a:pt x="7378" y="4494"/>
                  </a:lnTo>
                  <a:lnTo>
                    <a:pt x="5366" y="3421"/>
                  </a:lnTo>
                  <a:lnTo>
                    <a:pt x="3421" y="2214"/>
                  </a:lnTo>
                  <a:lnTo>
                    <a:pt x="2113" y="1275"/>
                  </a:lnTo>
                  <a:lnTo>
                    <a:pt x="704" y="202"/>
                  </a:lnTo>
                  <a:lnTo>
                    <a:pt x="235" y="1"/>
                  </a:lnTo>
                  <a:lnTo>
                    <a:pt x="67" y="34"/>
                  </a:lnTo>
                  <a:lnTo>
                    <a:pt x="0" y="135"/>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
            <p:cNvSpPr/>
            <p:nvPr/>
          </p:nvSpPr>
          <p:spPr>
            <a:xfrm>
              <a:off x="5982075" y="1638200"/>
              <a:ext cx="352975" cy="424200"/>
            </a:xfrm>
            <a:custGeom>
              <a:avLst/>
              <a:gdLst/>
              <a:ahLst/>
              <a:cxnLst/>
              <a:rect l="l" t="t" r="r" b="b"/>
              <a:pathLst>
                <a:path w="14119" h="16968" extrusionOk="0">
                  <a:moveTo>
                    <a:pt x="6473" y="0"/>
                  </a:moveTo>
                  <a:lnTo>
                    <a:pt x="4394" y="503"/>
                  </a:lnTo>
                  <a:lnTo>
                    <a:pt x="2247" y="1509"/>
                  </a:lnTo>
                  <a:lnTo>
                    <a:pt x="1007" y="2481"/>
                  </a:lnTo>
                  <a:lnTo>
                    <a:pt x="437" y="3219"/>
                  </a:lnTo>
                  <a:lnTo>
                    <a:pt x="269" y="3588"/>
                  </a:lnTo>
                  <a:lnTo>
                    <a:pt x="34" y="4393"/>
                  </a:lnTo>
                  <a:lnTo>
                    <a:pt x="1" y="6137"/>
                  </a:lnTo>
                  <a:lnTo>
                    <a:pt x="504" y="8786"/>
                  </a:lnTo>
                  <a:lnTo>
                    <a:pt x="1007" y="10228"/>
                  </a:lnTo>
                  <a:lnTo>
                    <a:pt x="1241" y="10932"/>
                  </a:lnTo>
                  <a:lnTo>
                    <a:pt x="1912" y="12273"/>
                  </a:lnTo>
                  <a:lnTo>
                    <a:pt x="2281" y="12910"/>
                  </a:lnTo>
                  <a:lnTo>
                    <a:pt x="2683" y="13212"/>
                  </a:lnTo>
                  <a:lnTo>
                    <a:pt x="4897" y="14855"/>
                  </a:lnTo>
                  <a:lnTo>
                    <a:pt x="6741" y="15962"/>
                  </a:lnTo>
                  <a:lnTo>
                    <a:pt x="7613" y="16331"/>
                  </a:lnTo>
                  <a:lnTo>
                    <a:pt x="8518" y="16666"/>
                  </a:lnTo>
                  <a:lnTo>
                    <a:pt x="10530" y="16968"/>
                  </a:lnTo>
                  <a:lnTo>
                    <a:pt x="12375" y="16901"/>
                  </a:lnTo>
                  <a:lnTo>
                    <a:pt x="13414" y="16565"/>
                  </a:lnTo>
                  <a:lnTo>
                    <a:pt x="13884" y="16230"/>
                  </a:lnTo>
                  <a:lnTo>
                    <a:pt x="13984" y="15995"/>
                  </a:lnTo>
                  <a:lnTo>
                    <a:pt x="14085" y="15727"/>
                  </a:lnTo>
                  <a:lnTo>
                    <a:pt x="14118" y="14587"/>
                  </a:lnTo>
                  <a:lnTo>
                    <a:pt x="13884" y="11971"/>
                  </a:lnTo>
                  <a:lnTo>
                    <a:pt x="13246" y="7713"/>
                  </a:lnTo>
                  <a:lnTo>
                    <a:pt x="12375" y="3923"/>
                  </a:lnTo>
                  <a:lnTo>
                    <a:pt x="11939" y="2783"/>
                  </a:lnTo>
                  <a:lnTo>
                    <a:pt x="11469" y="1911"/>
                  </a:lnTo>
                  <a:lnTo>
                    <a:pt x="10497" y="838"/>
                  </a:lnTo>
                  <a:lnTo>
                    <a:pt x="9424" y="302"/>
                  </a:lnTo>
                  <a:lnTo>
                    <a:pt x="8116" y="101"/>
                  </a:lnTo>
                  <a:lnTo>
                    <a:pt x="7345" y="34"/>
                  </a:lnTo>
                  <a:lnTo>
                    <a:pt x="6473"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
            <p:cNvSpPr/>
            <p:nvPr/>
          </p:nvSpPr>
          <p:spPr>
            <a:xfrm>
              <a:off x="5982075" y="1638200"/>
              <a:ext cx="352975" cy="424200"/>
            </a:xfrm>
            <a:custGeom>
              <a:avLst/>
              <a:gdLst/>
              <a:ahLst/>
              <a:cxnLst/>
              <a:rect l="l" t="t" r="r" b="b"/>
              <a:pathLst>
                <a:path w="14119" h="16968" fill="none" extrusionOk="0">
                  <a:moveTo>
                    <a:pt x="2281" y="12910"/>
                  </a:moveTo>
                  <a:lnTo>
                    <a:pt x="2683" y="13212"/>
                  </a:lnTo>
                  <a:lnTo>
                    <a:pt x="4897" y="14855"/>
                  </a:lnTo>
                  <a:lnTo>
                    <a:pt x="6741" y="15962"/>
                  </a:lnTo>
                  <a:lnTo>
                    <a:pt x="7613" y="16331"/>
                  </a:lnTo>
                  <a:lnTo>
                    <a:pt x="8518" y="16666"/>
                  </a:lnTo>
                  <a:lnTo>
                    <a:pt x="10530" y="16968"/>
                  </a:lnTo>
                  <a:lnTo>
                    <a:pt x="12375" y="16901"/>
                  </a:lnTo>
                  <a:lnTo>
                    <a:pt x="13414" y="16565"/>
                  </a:lnTo>
                  <a:lnTo>
                    <a:pt x="13884" y="16230"/>
                  </a:lnTo>
                  <a:lnTo>
                    <a:pt x="13984" y="15995"/>
                  </a:lnTo>
                  <a:lnTo>
                    <a:pt x="14085" y="15727"/>
                  </a:lnTo>
                  <a:lnTo>
                    <a:pt x="14118" y="14587"/>
                  </a:lnTo>
                  <a:lnTo>
                    <a:pt x="13884" y="11971"/>
                  </a:lnTo>
                  <a:lnTo>
                    <a:pt x="13246" y="7713"/>
                  </a:lnTo>
                  <a:lnTo>
                    <a:pt x="12375" y="3923"/>
                  </a:lnTo>
                  <a:lnTo>
                    <a:pt x="11939" y="2783"/>
                  </a:lnTo>
                  <a:lnTo>
                    <a:pt x="11469" y="1911"/>
                  </a:lnTo>
                  <a:lnTo>
                    <a:pt x="10497" y="838"/>
                  </a:lnTo>
                  <a:lnTo>
                    <a:pt x="9424" y="302"/>
                  </a:lnTo>
                  <a:lnTo>
                    <a:pt x="8116" y="101"/>
                  </a:lnTo>
                  <a:lnTo>
                    <a:pt x="7345" y="34"/>
                  </a:lnTo>
                  <a:lnTo>
                    <a:pt x="6473" y="0"/>
                  </a:lnTo>
                  <a:lnTo>
                    <a:pt x="4394" y="503"/>
                  </a:lnTo>
                  <a:lnTo>
                    <a:pt x="2247" y="1509"/>
                  </a:lnTo>
                  <a:lnTo>
                    <a:pt x="1007" y="2481"/>
                  </a:lnTo>
                  <a:lnTo>
                    <a:pt x="437" y="3219"/>
                  </a:lnTo>
                  <a:lnTo>
                    <a:pt x="269" y="3588"/>
                  </a:lnTo>
                  <a:lnTo>
                    <a:pt x="34" y="4393"/>
                  </a:lnTo>
                  <a:lnTo>
                    <a:pt x="1" y="6137"/>
                  </a:lnTo>
                  <a:lnTo>
                    <a:pt x="504" y="8786"/>
                  </a:lnTo>
                  <a:lnTo>
                    <a:pt x="1007" y="10228"/>
                  </a:lnTo>
                  <a:lnTo>
                    <a:pt x="1241" y="10932"/>
                  </a:lnTo>
                  <a:lnTo>
                    <a:pt x="1912" y="12273"/>
                  </a:lnTo>
                  <a:lnTo>
                    <a:pt x="2281" y="1291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
            <p:cNvSpPr/>
            <p:nvPr/>
          </p:nvSpPr>
          <p:spPr>
            <a:xfrm>
              <a:off x="6197525" y="1753050"/>
              <a:ext cx="88050" cy="109000"/>
            </a:xfrm>
            <a:custGeom>
              <a:avLst/>
              <a:gdLst/>
              <a:ahLst/>
              <a:cxnLst/>
              <a:rect l="l" t="t" r="r" b="b"/>
              <a:pathLst>
                <a:path w="3522" h="4360" fill="none" extrusionOk="0">
                  <a:moveTo>
                    <a:pt x="3522" y="2113"/>
                  </a:moveTo>
                  <a:lnTo>
                    <a:pt x="3522" y="2549"/>
                  </a:lnTo>
                  <a:lnTo>
                    <a:pt x="3287" y="3353"/>
                  </a:lnTo>
                  <a:lnTo>
                    <a:pt x="2818" y="3957"/>
                  </a:lnTo>
                  <a:lnTo>
                    <a:pt x="2214" y="4292"/>
                  </a:lnTo>
                  <a:lnTo>
                    <a:pt x="1845" y="4359"/>
                  </a:lnTo>
                  <a:lnTo>
                    <a:pt x="1510" y="4326"/>
                  </a:lnTo>
                  <a:lnTo>
                    <a:pt x="839" y="4024"/>
                  </a:lnTo>
                  <a:lnTo>
                    <a:pt x="336" y="3454"/>
                  </a:lnTo>
                  <a:lnTo>
                    <a:pt x="34" y="2683"/>
                  </a:lnTo>
                  <a:lnTo>
                    <a:pt x="1" y="2247"/>
                  </a:lnTo>
                  <a:lnTo>
                    <a:pt x="1" y="1811"/>
                  </a:lnTo>
                  <a:lnTo>
                    <a:pt x="236" y="1006"/>
                  </a:lnTo>
                  <a:lnTo>
                    <a:pt x="705" y="402"/>
                  </a:lnTo>
                  <a:lnTo>
                    <a:pt x="1309" y="34"/>
                  </a:lnTo>
                  <a:lnTo>
                    <a:pt x="1677" y="0"/>
                  </a:lnTo>
                  <a:lnTo>
                    <a:pt x="2013" y="0"/>
                  </a:lnTo>
                  <a:lnTo>
                    <a:pt x="2683" y="302"/>
                  </a:lnTo>
                  <a:lnTo>
                    <a:pt x="3186" y="872"/>
                  </a:lnTo>
                  <a:lnTo>
                    <a:pt x="3488" y="1643"/>
                  </a:lnTo>
                  <a:lnTo>
                    <a:pt x="3522" y="2113"/>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
            <p:cNvSpPr/>
            <p:nvPr/>
          </p:nvSpPr>
          <p:spPr>
            <a:xfrm>
              <a:off x="6297300" y="1739625"/>
              <a:ext cx="47800" cy="109850"/>
            </a:xfrm>
            <a:custGeom>
              <a:avLst/>
              <a:gdLst/>
              <a:ahLst/>
              <a:cxnLst/>
              <a:rect l="l" t="t" r="r" b="b"/>
              <a:pathLst>
                <a:path w="1912" h="4394" fill="none" extrusionOk="0">
                  <a:moveTo>
                    <a:pt x="1912" y="2180"/>
                  </a:moveTo>
                  <a:lnTo>
                    <a:pt x="1878" y="3052"/>
                  </a:lnTo>
                  <a:lnTo>
                    <a:pt x="1576" y="3991"/>
                  </a:lnTo>
                  <a:lnTo>
                    <a:pt x="1241" y="4360"/>
                  </a:lnTo>
                  <a:lnTo>
                    <a:pt x="1040" y="4393"/>
                  </a:lnTo>
                  <a:lnTo>
                    <a:pt x="839" y="4360"/>
                  </a:lnTo>
                  <a:lnTo>
                    <a:pt x="503" y="4058"/>
                  </a:lnTo>
                  <a:lnTo>
                    <a:pt x="101" y="3119"/>
                  </a:lnTo>
                  <a:lnTo>
                    <a:pt x="0" y="2247"/>
                  </a:lnTo>
                  <a:lnTo>
                    <a:pt x="34" y="1375"/>
                  </a:lnTo>
                  <a:lnTo>
                    <a:pt x="336" y="403"/>
                  </a:lnTo>
                  <a:lnTo>
                    <a:pt x="671" y="68"/>
                  </a:lnTo>
                  <a:lnTo>
                    <a:pt x="872" y="1"/>
                  </a:lnTo>
                  <a:lnTo>
                    <a:pt x="1073" y="34"/>
                  </a:lnTo>
                  <a:lnTo>
                    <a:pt x="1409" y="369"/>
                  </a:lnTo>
                  <a:lnTo>
                    <a:pt x="1811" y="1275"/>
                  </a:lnTo>
                  <a:lnTo>
                    <a:pt x="1912" y="218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
            <p:cNvSpPr/>
            <p:nvPr/>
          </p:nvSpPr>
          <p:spPr>
            <a:xfrm>
              <a:off x="6288900" y="1794125"/>
              <a:ext cx="78850" cy="81325"/>
            </a:xfrm>
            <a:custGeom>
              <a:avLst/>
              <a:gdLst/>
              <a:ahLst/>
              <a:cxnLst/>
              <a:rect l="l" t="t" r="r" b="b"/>
              <a:pathLst>
                <a:path w="3154" h="3253" fill="none" extrusionOk="0">
                  <a:moveTo>
                    <a:pt x="1" y="0"/>
                  </a:moveTo>
                  <a:lnTo>
                    <a:pt x="437" y="101"/>
                  </a:lnTo>
                  <a:lnTo>
                    <a:pt x="2315" y="671"/>
                  </a:lnTo>
                  <a:lnTo>
                    <a:pt x="2985" y="1040"/>
                  </a:lnTo>
                  <a:lnTo>
                    <a:pt x="3153" y="1342"/>
                  </a:lnTo>
                  <a:lnTo>
                    <a:pt x="3120" y="1509"/>
                  </a:lnTo>
                  <a:lnTo>
                    <a:pt x="2952" y="1811"/>
                  </a:lnTo>
                  <a:lnTo>
                    <a:pt x="2147" y="2415"/>
                  </a:lnTo>
                  <a:lnTo>
                    <a:pt x="739" y="3119"/>
                  </a:lnTo>
                  <a:lnTo>
                    <a:pt x="470" y="32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
            <p:cNvSpPr/>
            <p:nvPr/>
          </p:nvSpPr>
          <p:spPr>
            <a:xfrm>
              <a:off x="6288900" y="1794125"/>
              <a:ext cx="78850" cy="81325"/>
            </a:xfrm>
            <a:custGeom>
              <a:avLst/>
              <a:gdLst/>
              <a:ahLst/>
              <a:cxnLst/>
              <a:rect l="l" t="t" r="r" b="b"/>
              <a:pathLst>
                <a:path w="3154" h="3253" fill="none" extrusionOk="0">
                  <a:moveTo>
                    <a:pt x="1" y="0"/>
                  </a:moveTo>
                  <a:lnTo>
                    <a:pt x="437" y="101"/>
                  </a:lnTo>
                  <a:lnTo>
                    <a:pt x="2315" y="671"/>
                  </a:lnTo>
                  <a:lnTo>
                    <a:pt x="2985" y="1040"/>
                  </a:lnTo>
                  <a:lnTo>
                    <a:pt x="3153" y="1342"/>
                  </a:lnTo>
                  <a:lnTo>
                    <a:pt x="3120" y="1509"/>
                  </a:lnTo>
                  <a:lnTo>
                    <a:pt x="2952" y="1811"/>
                  </a:lnTo>
                  <a:lnTo>
                    <a:pt x="2147" y="2415"/>
                  </a:lnTo>
                  <a:lnTo>
                    <a:pt x="739" y="3119"/>
                  </a:lnTo>
                  <a:lnTo>
                    <a:pt x="470" y="3253"/>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
            <p:cNvSpPr/>
            <p:nvPr/>
          </p:nvSpPr>
          <p:spPr>
            <a:xfrm>
              <a:off x="6283875" y="1778200"/>
              <a:ext cx="14275" cy="6725"/>
            </a:xfrm>
            <a:custGeom>
              <a:avLst/>
              <a:gdLst/>
              <a:ahLst/>
              <a:cxnLst/>
              <a:rect l="l" t="t" r="r" b="b"/>
              <a:pathLst>
                <a:path w="571" h="269" fill="none" extrusionOk="0">
                  <a:moveTo>
                    <a:pt x="1" y="268"/>
                  </a:moveTo>
                  <a:lnTo>
                    <a:pt x="1" y="201"/>
                  </a:lnTo>
                  <a:lnTo>
                    <a:pt x="235" y="0"/>
                  </a:lnTo>
                  <a:lnTo>
                    <a:pt x="571" y="10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
            <p:cNvSpPr/>
            <p:nvPr/>
          </p:nvSpPr>
          <p:spPr>
            <a:xfrm>
              <a:off x="6037400" y="1813400"/>
              <a:ext cx="157650" cy="62050"/>
            </a:xfrm>
            <a:custGeom>
              <a:avLst/>
              <a:gdLst/>
              <a:ahLst/>
              <a:cxnLst/>
              <a:rect l="l" t="t" r="r" b="b"/>
              <a:pathLst>
                <a:path w="6306" h="2482" fill="none" extrusionOk="0">
                  <a:moveTo>
                    <a:pt x="6305" y="0"/>
                  </a:moveTo>
                  <a:lnTo>
                    <a:pt x="1" y="2482"/>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
            <p:cNvSpPr/>
            <p:nvPr/>
          </p:nvSpPr>
          <p:spPr>
            <a:xfrm>
              <a:off x="6196700" y="1738800"/>
              <a:ext cx="39425" cy="24325"/>
            </a:xfrm>
            <a:custGeom>
              <a:avLst/>
              <a:gdLst/>
              <a:ahLst/>
              <a:cxnLst/>
              <a:rect l="l" t="t" r="r" b="b"/>
              <a:pathLst>
                <a:path w="1577" h="973" fill="none" extrusionOk="0">
                  <a:moveTo>
                    <a:pt x="0" y="972"/>
                  </a:moveTo>
                  <a:lnTo>
                    <a:pt x="235" y="537"/>
                  </a:lnTo>
                  <a:lnTo>
                    <a:pt x="1073" y="34"/>
                  </a:lnTo>
                  <a:lnTo>
                    <a:pt x="1576" y="0"/>
                  </a:lnTo>
                </a:path>
              </a:pathLst>
            </a:custGeom>
            <a:solidFill>
              <a:schemeClr val="dk2"/>
            </a:solidFill>
            <a:ln w="20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
            <p:cNvSpPr/>
            <p:nvPr/>
          </p:nvSpPr>
          <p:spPr>
            <a:xfrm>
              <a:off x="6277175" y="1739625"/>
              <a:ext cx="24325" cy="9250"/>
            </a:xfrm>
            <a:custGeom>
              <a:avLst/>
              <a:gdLst/>
              <a:ahLst/>
              <a:cxnLst/>
              <a:rect l="l" t="t" r="r" b="b"/>
              <a:pathLst>
                <a:path w="973" h="370" fill="none" extrusionOk="0">
                  <a:moveTo>
                    <a:pt x="973" y="1"/>
                  </a:moveTo>
                  <a:lnTo>
                    <a:pt x="0" y="369"/>
                  </a:lnTo>
                </a:path>
              </a:pathLst>
            </a:custGeom>
            <a:solidFill>
              <a:schemeClr val="dk2"/>
            </a:solidFill>
            <a:ln w="20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
            <p:cNvSpPr/>
            <p:nvPr/>
          </p:nvSpPr>
          <p:spPr>
            <a:xfrm>
              <a:off x="6226875" y="1914000"/>
              <a:ext cx="48650" cy="11750"/>
            </a:xfrm>
            <a:custGeom>
              <a:avLst/>
              <a:gdLst/>
              <a:ahLst/>
              <a:cxnLst/>
              <a:rect l="l" t="t" r="r" b="b"/>
              <a:pathLst>
                <a:path w="1946" h="470" fill="none" extrusionOk="0">
                  <a:moveTo>
                    <a:pt x="0" y="68"/>
                  </a:moveTo>
                  <a:lnTo>
                    <a:pt x="135" y="34"/>
                  </a:lnTo>
                  <a:lnTo>
                    <a:pt x="1040" y="0"/>
                  </a:lnTo>
                  <a:lnTo>
                    <a:pt x="1677" y="235"/>
                  </a:lnTo>
                  <a:lnTo>
                    <a:pt x="1945" y="470"/>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
            <p:cNvSpPr/>
            <p:nvPr/>
          </p:nvSpPr>
          <p:spPr>
            <a:xfrm>
              <a:off x="6232750" y="1793275"/>
              <a:ext cx="15100" cy="37750"/>
            </a:xfrm>
            <a:custGeom>
              <a:avLst/>
              <a:gdLst/>
              <a:ahLst/>
              <a:cxnLst/>
              <a:rect l="l" t="t" r="r" b="b"/>
              <a:pathLst>
                <a:path w="604" h="1510" extrusionOk="0">
                  <a:moveTo>
                    <a:pt x="201" y="1"/>
                  </a:moveTo>
                  <a:lnTo>
                    <a:pt x="67" y="34"/>
                  </a:lnTo>
                  <a:lnTo>
                    <a:pt x="0" y="470"/>
                  </a:lnTo>
                  <a:lnTo>
                    <a:pt x="0" y="772"/>
                  </a:lnTo>
                  <a:lnTo>
                    <a:pt x="67" y="1074"/>
                  </a:lnTo>
                  <a:lnTo>
                    <a:pt x="268" y="1476"/>
                  </a:lnTo>
                  <a:lnTo>
                    <a:pt x="403" y="1510"/>
                  </a:lnTo>
                  <a:lnTo>
                    <a:pt x="503" y="1443"/>
                  </a:lnTo>
                  <a:lnTo>
                    <a:pt x="604" y="1007"/>
                  </a:lnTo>
                  <a:lnTo>
                    <a:pt x="570" y="705"/>
                  </a:lnTo>
                  <a:lnTo>
                    <a:pt x="503" y="403"/>
                  </a:lnTo>
                  <a:lnTo>
                    <a:pt x="30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
            <p:cNvSpPr/>
            <p:nvPr/>
          </p:nvSpPr>
          <p:spPr>
            <a:xfrm>
              <a:off x="5895725" y="1466325"/>
              <a:ext cx="472850" cy="446850"/>
            </a:xfrm>
            <a:custGeom>
              <a:avLst/>
              <a:gdLst/>
              <a:ahLst/>
              <a:cxnLst/>
              <a:rect l="l" t="t" r="r" b="b"/>
              <a:pathLst>
                <a:path w="18914" h="17874" extrusionOk="0">
                  <a:moveTo>
                    <a:pt x="16365" y="1"/>
                  </a:moveTo>
                  <a:lnTo>
                    <a:pt x="15929" y="34"/>
                  </a:lnTo>
                  <a:lnTo>
                    <a:pt x="15024" y="168"/>
                  </a:lnTo>
                  <a:lnTo>
                    <a:pt x="13414" y="839"/>
                  </a:lnTo>
                  <a:lnTo>
                    <a:pt x="12073" y="1744"/>
                  </a:lnTo>
                  <a:lnTo>
                    <a:pt x="10966" y="2415"/>
                  </a:lnTo>
                  <a:lnTo>
                    <a:pt x="10530" y="2549"/>
                  </a:lnTo>
                  <a:lnTo>
                    <a:pt x="9558" y="2482"/>
                  </a:lnTo>
                  <a:lnTo>
                    <a:pt x="7512" y="2113"/>
                  </a:lnTo>
                  <a:lnTo>
                    <a:pt x="6406" y="2147"/>
                  </a:lnTo>
                  <a:lnTo>
                    <a:pt x="5701" y="2348"/>
                  </a:lnTo>
                  <a:lnTo>
                    <a:pt x="5333" y="2549"/>
                  </a:lnTo>
                  <a:lnTo>
                    <a:pt x="4997" y="2750"/>
                  </a:lnTo>
                  <a:lnTo>
                    <a:pt x="4461" y="3320"/>
                  </a:lnTo>
                  <a:lnTo>
                    <a:pt x="3891" y="4326"/>
                  </a:lnTo>
                  <a:lnTo>
                    <a:pt x="3354" y="6372"/>
                  </a:lnTo>
                  <a:lnTo>
                    <a:pt x="3254" y="7009"/>
                  </a:lnTo>
                  <a:lnTo>
                    <a:pt x="2818" y="7311"/>
                  </a:lnTo>
                  <a:lnTo>
                    <a:pt x="1242" y="8350"/>
                  </a:lnTo>
                  <a:lnTo>
                    <a:pt x="537" y="9256"/>
                  </a:lnTo>
                  <a:lnTo>
                    <a:pt x="202" y="10027"/>
                  </a:lnTo>
                  <a:lnTo>
                    <a:pt x="101" y="10497"/>
                  </a:lnTo>
                  <a:lnTo>
                    <a:pt x="1" y="11301"/>
                  </a:lnTo>
                  <a:lnTo>
                    <a:pt x="101" y="12844"/>
                  </a:lnTo>
                  <a:lnTo>
                    <a:pt x="571" y="14319"/>
                  </a:lnTo>
                  <a:lnTo>
                    <a:pt x="1342" y="15694"/>
                  </a:lnTo>
                  <a:lnTo>
                    <a:pt x="1879" y="16298"/>
                  </a:lnTo>
                  <a:lnTo>
                    <a:pt x="3153" y="17639"/>
                  </a:lnTo>
                  <a:lnTo>
                    <a:pt x="3388" y="17874"/>
                  </a:lnTo>
                  <a:lnTo>
                    <a:pt x="6238" y="16398"/>
                  </a:lnTo>
                  <a:lnTo>
                    <a:pt x="6204" y="16499"/>
                  </a:lnTo>
                  <a:lnTo>
                    <a:pt x="6238" y="16969"/>
                  </a:lnTo>
                  <a:lnTo>
                    <a:pt x="6607" y="17237"/>
                  </a:lnTo>
                  <a:lnTo>
                    <a:pt x="7009" y="17270"/>
                  </a:lnTo>
                  <a:lnTo>
                    <a:pt x="7445" y="17270"/>
                  </a:lnTo>
                  <a:lnTo>
                    <a:pt x="8149" y="17069"/>
                  </a:lnTo>
                  <a:lnTo>
                    <a:pt x="8552" y="16734"/>
                  </a:lnTo>
                  <a:lnTo>
                    <a:pt x="8585" y="16264"/>
                  </a:lnTo>
                  <a:lnTo>
                    <a:pt x="8418" y="15996"/>
                  </a:lnTo>
                  <a:lnTo>
                    <a:pt x="7948" y="15460"/>
                  </a:lnTo>
                  <a:lnTo>
                    <a:pt x="7479" y="14621"/>
                  </a:lnTo>
                  <a:lnTo>
                    <a:pt x="7613" y="14018"/>
                  </a:lnTo>
                  <a:lnTo>
                    <a:pt x="7881" y="13649"/>
                  </a:lnTo>
                  <a:lnTo>
                    <a:pt x="8619" y="12978"/>
                  </a:lnTo>
                  <a:lnTo>
                    <a:pt x="9658" y="11972"/>
                  </a:lnTo>
                  <a:lnTo>
                    <a:pt x="9793" y="11436"/>
                  </a:lnTo>
                  <a:lnTo>
                    <a:pt x="9658" y="11067"/>
                  </a:lnTo>
                  <a:lnTo>
                    <a:pt x="9491" y="10865"/>
                  </a:lnTo>
                  <a:lnTo>
                    <a:pt x="9290" y="10664"/>
                  </a:lnTo>
                  <a:lnTo>
                    <a:pt x="8753" y="10430"/>
                  </a:lnTo>
                  <a:lnTo>
                    <a:pt x="7713" y="10295"/>
                  </a:lnTo>
                  <a:lnTo>
                    <a:pt x="6372" y="10295"/>
                  </a:lnTo>
                  <a:lnTo>
                    <a:pt x="5802" y="10228"/>
                  </a:lnTo>
                  <a:lnTo>
                    <a:pt x="5769" y="10061"/>
                  </a:lnTo>
                  <a:lnTo>
                    <a:pt x="5903" y="9893"/>
                  </a:lnTo>
                  <a:lnTo>
                    <a:pt x="6339" y="9591"/>
                  </a:lnTo>
                  <a:lnTo>
                    <a:pt x="7948" y="8988"/>
                  </a:lnTo>
                  <a:lnTo>
                    <a:pt x="9960" y="8518"/>
                  </a:lnTo>
                  <a:lnTo>
                    <a:pt x="11905" y="8250"/>
                  </a:lnTo>
                  <a:lnTo>
                    <a:pt x="12676" y="8283"/>
                  </a:lnTo>
                  <a:lnTo>
                    <a:pt x="13414" y="8250"/>
                  </a:lnTo>
                  <a:lnTo>
                    <a:pt x="15191" y="7814"/>
                  </a:lnTo>
                  <a:lnTo>
                    <a:pt x="16935" y="6976"/>
                  </a:lnTo>
                  <a:lnTo>
                    <a:pt x="18008" y="6104"/>
                  </a:lnTo>
                  <a:lnTo>
                    <a:pt x="18511" y="5467"/>
                  </a:lnTo>
                  <a:lnTo>
                    <a:pt x="18679" y="5098"/>
                  </a:lnTo>
                  <a:lnTo>
                    <a:pt x="18780" y="4762"/>
                  </a:lnTo>
                  <a:lnTo>
                    <a:pt x="18914" y="3958"/>
                  </a:lnTo>
                  <a:lnTo>
                    <a:pt x="18847" y="3086"/>
                  </a:lnTo>
                  <a:lnTo>
                    <a:pt x="18645" y="2214"/>
                  </a:lnTo>
                  <a:lnTo>
                    <a:pt x="18310" y="1409"/>
                  </a:lnTo>
                  <a:lnTo>
                    <a:pt x="17807" y="738"/>
                  </a:lnTo>
                  <a:lnTo>
                    <a:pt x="17136" y="269"/>
                  </a:lnTo>
                  <a:lnTo>
                    <a:pt x="16365"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p:nvPr/>
          </p:nvSpPr>
          <p:spPr>
            <a:xfrm>
              <a:off x="5918375" y="1759750"/>
              <a:ext cx="6725" cy="27675"/>
            </a:xfrm>
            <a:custGeom>
              <a:avLst/>
              <a:gdLst/>
              <a:ahLst/>
              <a:cxnLst/>
              <a:rect l="l" t="t" r="r" b="b"/>
              <a:pathLst>
                <a:path w="269" h="1107" fill="none" extrusionOk="0">
                  <a:moveTo>
                    <a:pt x="0" y="0"/>
                  </a:moveTo>
                  <a:lnTo>
                    <a:pt x="0" y="302"/>
                  </a:lnTo>
                  <a:lnTo>
                    <a:pt x="134" y="872"/>
                  </a:lnTo>
                  <a:lnTo>
                    <a:pt x="268" y="1107"/>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
            <p:cNvSpPr/>
            <p:nvPr/>
          </p:nvSpPr>
          <p:spPr>
            <a:xfrm>
              <a:off x="5928425" y="1544300"/>
              <a:ext cx="340400" cy="189475"/>
            </a:xfrm>
            <a:custGeom>
              <a:avLst/>
              <a:gdLst/>
              <a:ahLst/>
              <a:cxnLst/>
              <a:rect l="l" t="t" r="r" b="b"/>
              <a:pathLst>
                <a:path w="13616" h="7579" fill="none" extrusionOk="0">
                  <a:moveTo>
                    <a:pt x="10295" y="1979"/>
                  </a:moveTo>
                  <a:lnTo>
                    <a:pt x="10161" y="1744"/>
                  </a:lnTo>
                  <a:lnTo>
                    <a:pt x="10161" y="805"/>
                  </a:lnTo>
                  <a:lnTo>
                    <a:pt x="10329" y="436"/>
                  </a:lnTo>
                  <a:lnTo>
                    <a:pt x="10698" y="168"/>
                  </a:lnTo>
                  <a:lnTo>
                    <a:pt x="11301" y="0"/>
                  </a:lnTo>
                  <a:lnTo>
                    <a:pt x="11704" y="0"/>
                  </a:lnTo>
                  <a:lnTo>
                    <a:pt x="12140" y="0"/>
                  </a:lnTo>
                  <a:lnTo>
                    <a:pt x="12810" y="269"/>
                  </a:lnTo>
                  <a:lnTo>
                    <a:pt x="13280" y="704"/>
                  </a:lnTo>
                  <a:lnTo>
                    <a:pt x="13582" y="1275"/>
                  </a:lnTo>
                  <a:lnTo>
                    <a:pt x="13615" y="1912"/>
                  </a:lnTo>
                  <a:lnTo>
                    <a:pt x="13447" y="2582"/>
                  </a:lnTo>
                  <a:lnTo>
                    <a:pt x="13045" y="3219"/>
                  </a:lnTo>
                  <a:lnTo>
                    <a:pt x="12374" y="3756"/>
                  </a:lnTo>
                  <a:lnTo>
                    <a:pt x="11972" y="3991"/>
                  </a:lnTo>
                  <a:lnTo>
                    <a:pt x="10966" y="4360"/>
                  </a:lnTo>
                  <a:lnTo>
                    <a:pt x="8350" y="4930"/>
                  </a:lnTo>
                  <a:lnTo>
                    <a:pt x="5399" y="5466"/>
                  </a:lnTo>
                  <a:lnTo>
                    <a:pt x="2583" y="6137"/>
                  </a:lnTo>
                  <a:lnTo>
                    <a:pt x="1443" y="6573"/>
                  </a:lnTo>
                  <a:lnTo>
                    <a:pt x="1040" y="6740"/>
                  </a:lnTo>
                  <a:lnTo>
                    <a:pt x="336" y="7277"/>
                  </a:lnTo>
                  <a:lnTo>
                    <a:pt x="1" y="7579"/>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
            <p:cNvSpPr/>
            <p:nvPr/>
          </p:nvSpPr>
          <p:spPr>
            <a:xfrm>
              <a:off x="5956925" y="1771475"/>
              <a:ext cx="123275" cy="84700"/>
            </a:xfrm>
            <a:custGeom>
              <a:avLst/>
              <a:gdLst/>
              <a:ahLst/>
              <a:cxnLst/>
              <a:rect l="l" t="t" r="r" b="b"/>
              <a:pathLst>
                <a:path w="4931" h="3388" fill="none" extrusionOk="0">
                  <a:moveTo>
                    <a:pt x="4930" y="1"/>
                  </a:moveTo>
                  <a:lnTo>
                    <a:pt x="3555" y="504"/>
                  </a:lnTo>
                  <a:lnTo>
                    <a:pt x="1912" y="1242"/>
                  </a:lnTo>
                  <a:lnTo>
                    <a:pt x="1107" y="1644"/>
                  </a:lnTo>
                  <a:lnTo>
                    <a:pt x="269" y="2415"/>
                  </a:lnTo>
                  <a:lnTo>
                    <a:pt x="1" y="3254"/>
                  </a:lnTo>
                  <a:lnTo>
                    <a:pt x="68" y="3388"/>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
            <p:cNvSpPr/>
            <p:nvPr/>
          </p:nvSpPr>
          <p:spPr>
            <a:xfrm>
              <a:off x="6105325" y="1758900"/>
              <a:ext cx="13425" cy="4225"/>
            </a:xfrm>
            <a:custGeom>
              <a:avLst/>
              <a:gdLst/>
              <a:ahLst/>
              <a:cxnLst/>
              <a:rect l="l" t="t" r="r" b="b"/>
              <a:pathLst>
                <a:path w="537" h="169" fill="none" extrusionOk="0">
                  <a:moveTo>
                    <a:pt x="537" y="1"/>
                  </a:moveTo>
                  <a:lnTo>
                    <a:pt x="436" y="34"/>
                  </a:lnTo>
                  <a:lnTo>
                    <a:pt x="0" y="168"/>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
            <p:cNvSpPr/>
            <p:nvPr/>
          </p:nvSpPr>
          <p:spPr>
            <a:xfrm>
              <a:off x="5974525" y="1864550"/>
              <a:ext cx="98950" cy="124925"/>
            </a:xfrm>
            <a:custGeom>
              <a:avLst/>
              <a:gdLst/>
              <a:ahLst/>
              <a:cxnLst/>
              <a:rect l="l" t="t" r="r" b="b"/>
              <a:pathLst>
                <a:path w="3958" h="4997" fill="none" extrusionOk="0">
                  <a:moveTo>
                    <a:pt x="3488" y="1341"/>
                  </a:moveTo>
                  <a:lnTo>
                    <a:pt x="3321" y="1107"/>
                  </a:lnTo>
                  <a:lnTo>
                    <a:pt x="2214" y="201"/>
                  </a:lnTo>
                  <a:lnTo>
                    <a:pt x="1510" y="0"/>
                  </a:lnTo>
                  <a:lnTo>
                    <a:pt x="973" y="67"/>
                  </a:lnTo>
                  <a:lnTo>
                    <a:pt x="705" y="201"/>
                  </a:lnTo>
                  <a:lnTo>
                    <a:pt x="470" y="335"/>
                  </a:lnTo>
                  <a:lnTo>
                    <a:pt x="169" y="805"/>
                  </a:lnTo>
                  <a:lnTo>
                    <a:pt x="1" y="1710"/>
                  </a:lnTo>
                  <a:lnTo>
                    <a:pt x="303" y="3085"/>
                  </a:lnTo>
                  <a:lnTo>
                    <a:pt x="940" y="4292"/>
                  </a:lnTo>
                  <a:lnTo>
                    <a:pt x="1242" y="4728"/>
                  </a:lnTo>
                  <a:lnTo>
                    <a:pt x="1409" y="4896"/>
                  </a:lnTo>
                  <a:lnTo>
                    <a:pt x="1812" y="4996"/>
                  </a:lnTo>
                  <a:lnTo>
                    <a:pt x="2449" y="4896"/>
                  </a:lnTo>
                  <a:lnTo>
                    <a:pt x="3254" y="4292"/>
                  </a:lnTo>
                  <a:lnTo>
                    <a:pt x="3824" y="3655"/>
                  </a:lnTo>
                  <a:lnTo>
                    <a:pt x="3958" y="342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
            <p:cNvSpPr/>
            <p:nvPr/>
          </p:nvSpPr>
          <p:spPr>
            <a:xfrm>
              <a:off x="5974525" y="1864550"/>
              <a:ext cx="98950" cy="124925"/>
            </a:xfrm>
            <a:custGeom>
              <a:avLst/>
              <a:gdLst/>
              <a:ahLst/>
              <a:cxnLst/>
              <a:rect l="l" t="t" r="r" b="b"/>
              <a:pathLst>
                <a:path w="3958" h="4997" fill="none" extrusionOk="0">
                  <a:moveTo>
                    <a:pt x="3488" y="1341"/>
                  </a:moveTo>
                  <a:lnTo>
                    <a:pt x="3321" y="1107"/>
                  </a:lnTo>
                  <a:lnTo>
                    <a:pt x="2214" y="201"/>
                  </a:lnTo>
                  <a:lnTo>
                    <a:pt x="1510" y="0"/>
                  </a:lnTo>
                  <a:lnTo>
                    <a:pt x="973" y="67"/>
                  </a:lnTo>
                  <a:lnTo>
                    <a:pt x="705" y="201"/>
                  </a:lnTo>
                  <a:lnTo>
                    <a:pt x="470" y="335"/>
                  </a:lnTo>
                  <a:lnTo>
                    <a:pt x="169" y="805"/>
                  </a:lnTo>
                  <a:lnTo>
                    <a:pt x="1" y="1710"/>
                  </a:lnTo>
                  <a:lnTo>
                    <a:pt x="303" y="3085"/>
                  </a:lnTo>
                  <a:lnTo>
                    <a:pt x="940" y="4292"/>
                  </a:lnTo>
                  <a:lnTo>
                    <a:pt x="1242" y="4728"/>
                  </a:lnTo>
                  <a:lnTo>
                    <a:pt x="1409" y="4896"/>
                  </a:lnTo>
                  <a:lnTo>
                    <a:pt x="1812" y="4996"/>
                  </a:lnTo>
                  <a:lnTo>
                    <a:pt x="2449" y="4896"/>
                  </a:lnTo>
                  <a:lnTo>
                    <a:pt x="3254" y="4292"/>
                  </a:lnTo>
                  <a:lnTo>
                    <a:pt x="3824" y="3655"/>
                  </a:lnTo>
                  <a:lnTo>
                    <a:pt x="3958" y="342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
            <p:cNvSpPr/>
            <p:nvPr/>
          </p:nvSpPr>
          <p:spPr>
            <a:xfrm>
              <a:off x="4829375" y="1853650"/>
              <a:ext cx="858475" cy="656425"/>
            </a:xfrm>
            <a:custGeom>
              <a:avLst/>
              <a:gdLst/>
              <a:ahLst/>
              <a:cxnLst/>
              <a:rect l="l" t="t" r="r" b="b"/>
              <a:pathLst>
                <a:path w="34339" h="26257" extrusionOk="0">
                  <a:moveTo>
                    <a:pt x="2147" y="0"/>
                  </a:moveTo>
                  <a:lnTo>
                    <a:pt x="1711" y="34"/>
                  </a:lnTo>
                  <a:lnTo>
                    <a:pt x="939" y="369"/>
                  </a:lnTo>
                  <a:lnTo>
                    <a:pt x="369" y="939"/>
                  </a:lnTo>
                  <a:lnTo>
                    <a:pt x="34" y="1710"/>
                  </a:lnTo>
                  <a:lnTo>
                    <a:pt x="0" y="2146"/>
                  </a:lnTo>
                  <a:lnTo>
                    <a:pt x="0" y="24111"/>
                  </a:lnTo>
                  <a:lnTo>
                    <a:pt x="34" y="24547"/>
                  </a:lnTo>
                  <a:lnTo>
                    <a:pt x="369" y="25318"/>
                  </a:lnTo>
                  <a:lnTo>
                    <a:pt x="939" y="25921"/>
                  </a:lnTo>
                  <a:lnTo>
                    <a:pt x="1711" y="26223"/>
                  </a:lnTo>
                  <a:lnTo>
                    <a:pt x="2147" y="26257"/>
                  </a:lnTo>
                  <a:lnTo>
                    <a:pt x="32192" y="26257"/>
                  </a:lnTo>
                  <a:lnTo>
                    <a:pt x="32628" y="26223"/>
                  </a:lnTo>
                  <a:lnTo>
                    <a:pt x="33400" y="25921"/>
                  </a:lnTo>
                  <a:lnTo>
                    <a:pt x="34003" y="25318"/>
                  </a:lnTo>
                  <a:lnTo>
                    <a:pt x="34305" y="24547"/>
                  </a:lnTo>
                  <a:lnTo>
                    <a:pt x="34339" y="24111"/>
                  </a:lnTo>
                  <a:lnTo>
                    <a:pt x="34339" y="2146"/>
                  </a:lnTo>
                  <a:lnTo>
                    <a:pt x="34305" y="1710"/>
                  </a:lnTo>
                  <a:lnTo>
                    <a:pt x="34003" y="939"/>
                  </a:lnTo>
                  <a:lnTo>
                    <a:pt x="33400" y="369"/>
                  </a:lnTo>
                  <a:lnTo>
                    <a:pt x="32628" y="34"/>
                  </a:lnTo>
                  <a:lnTo>
                    <a:pt x="32192"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
            <p:cNvSpPr/>
            <p:nvPr/>
          </p:nvSpPr>
          <p:spPr>
            <a:xfrm>
              <a:off x="4898950" y="1916525"/>
              <a:ext cx="202075" cy="530675"/>
            </a:xfrm>
            <a:custGeom>
              <a:avLst/>
              <a:gdLst/>
              <a:ahLst/>
              <a:cxnLst/>
              <a:rect l="l" t="t" r="r" b="b"/>
              <a:pathLst>
                <a:path w="8083" h="21227" extrusionOk="0">
                  <a:moveTo>
                    <a:pt x="1" y="0"/>
                  </a:moveTo>
                  <a:lnTo>
                    <a:pt x="1" y="21227"/>
                  </a:lnTo>
                  <a:lnTo>
                    <a:pt x="8082" y="21227"/>
                  </a:lnTo>
                  <a:lnTo>
                    <a:pt x="8082" y="0"/>
                  </a:lnTo>
                  <a:close/>
                </a:path>
              </a:pathLst>
            </a:custGeom>
            <a:solidFill>
              <a:schemeClr val="accent3"/>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
            <p:cNvSpPr/>
            <p:nvPr/>
          </p:nvSpPr>
          <p:spPr>
            <a:xfrm>
              <a:off x="5618250" y="1916525"/>
              <a:ext cx="25175" cy="530675"/>
            </a:xfrm>
            <a:custGeom>
              <a:avLst/>
              <a:gdLst/>
              <a:ahLst/>
              <a:cxnLst/>
              <a:rect l="l" t="t" r="r" b="b"/>
              <a:pathLst>
                <a:path w="1007" h="21227" extrusionOk="0">
                  <a:moveTo>
                    <a:pt x="0" y="0"/>
                  </a:moveTo>
                  <a:lnTo>
                    <a:pt x="0" y="21227"/>
                  </a:lnTo>
                  <a:lnTo>
                    <a:pt x="1006" y="21227"/>
                  </a:lnTo>
                  <a:lnTo>
                    <a:pt x="1006" y="0"/>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
            <p:cNvSpPr/>
            <p:nvPr/>
          </p:nvSpPr>
          <p:spPr>
            <a:xfrm>
              <a:off x="5618250" y="2159625"/>
              <a:ext cx="25175" cy="45300"/>
            </a:xfrm>
            <a:custGeom>
              <a:avLst/>
              <a:gdLst/>
              <a:ahLst/>
              <a:cxnLst/>
              <a:rect l="l" t="t" r="r" b="b"/>
              <a:pathLst>
                <a:path w="1007" h="1812" extrusionOk="0">
                  <a:moveTo>
                    <a:pt x="0" y="1"/>
                  </a:moveTo>
                  <a:lnTo>
                    <a:pt x="0" y="1812"/>
                  </a:lnTo>
                  <a:lnTo>
                    <a:pt x="1006" y="1812"/>
                  </a:lnTo>
                  <a:lnTo>
                    <a:pt x="1006"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
            <p:cNvSpPr/>
            <p:nvPr/>
          </p:nvSpPr>
          <p:spPr>
            <a:xfrm>
              <a:off x="5163875" y="1929100"/>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
            <p:cNvSpPr/>
            <p:nvPr/>
          </p:nvSpPr>
          <p:spPr>
            <a:xfrm>
              <a:off x="5163875" y="1929100"/>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5163875" y="1986100"/>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5163875" y="1986100"/>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5163875" y="2043100"/>
              <a:ext cx="398225" cy="25"/>
            </a:xfrm>
            <a:custGeom>
              <a:avLst/>
              <a:gdLst/>
              <a:ahLst/>
              <a:cxnLst/>
              <a:rect l="l" t="t" r="r" b="b"/>
              <a:pathLst>
                <a:path w="15929" h="1" fill="none" extrusionOk="0">
                  <a:moveTo>
                    <a:pt x="0" y="1"/>
                  </a:moveTo>
                  <a:lnTo>
                    <a:pt x="1592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
            <p:cNvSpPr/>
            <p:nvPr/>
          </p:nvSpPr>
          <p:spPr>
            <a:xfrm>
              <a:off x="5163875" y="2043100"/>
              <a:ext cx="398225" cy="25"/>
            </a:xfrm>
            <a:custGeom>
              <a:avLst/>
              <a:gdLst/>
              <a:ahLst/>
              <a:cxnLst/>
              <a:rect l="l" t="t" r="r" b="b"/>
              <a:pathLst>
                <a:path w="15929" h="1" fill="none" extrusionOk="0">
                  <a:moveTo>
                    <a:pt x="0" y="1"/>
                  </a:moveTo>
                  <a:lnTo>
                    <a:pt x="15929"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
            <p:cNvSpPr/>
            <p:nvPr/>
          </p:nvSpPr>
          <p:spPr>
            <a:xfrm>
              <a:off x="5163875" y="2100100"/>
              <a:ext cx="398225" cy="25"/>
            </a:xfrm>
            <a:custGeom>
              <a:avLst/>
              <a:gdLst/>
              <a:ahLst/>
              <a:cxnLst/>
              <a:rect l="l" t="t" r="r" b="b"/>
              <a:pathLst>
                <a:path w="15929" h="1" fill="none" extrusionOk="0">
                  <a:moveTo>
                    <a:pt x="0" y="1"/>
                  </a:moveTo>
                  <a:lnTo>
                    <a:pt x="1592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
            <p:cNvSpPr/>
            <p:nvPr/>
          </p:nvSpPr>
          <p:spPr>
            <a:xfrm>
              <a:off x="5163875" y="2100100"/>
              <a:ext cx="398225" cy="25"/>
            </a:xfrm>
            <a:custGeom>
              <a:avLst/>
              <a:gdLst/>
              <a:ahLst/>
              <a:cxnLst/>
              <a:rect l="l" t="t" r="r" b="b"/>
              <a:pathLst>
                <a:path w="15929" h="1" fill="none" extrusionOk="0">
                  <a:moveTo>
                    <a:pt x="0" y="1"/>
                  </a:moveTo>
                  <a:lnTo>
                    <a:pt x="15929"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
            <p:cNvSpPr/>
            <p:nvPr/>
          </p:nvSpPr>
          <p:spPr>
            <a:xfrm>
              <a:off x="5163875" y="22392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
            <p:cNvSpPr/>
            <p:nvPr/>
          </p:nvSpPr>
          <p:spPr>
            <a:xfrm>
              <a:off x="5163875" y="22392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
            <p:cNvSpPr/>
            <p:nvPr/>
          </p:nvSpPr>
          <p:spPr>
            <a:xfrm>
              <a:off x="5163875" y="22895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
            <p:cNvSpPr/>
            <p:nvPr/>
          </p:nvSpPr>
          <p:spPr>
            <a:xfrm>
              <a:off x="5163875" y="22895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
            <p:cNvSpPr/>
            <p:nvPr/>
          </p:nvSpPr>
          <p:spPr>
            <a:xfrm>
              <a:off x="5163875" y="23398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
            <p:cNvSpPr/>
            <p:nvPr/>
          </p:nvSpPr>
          <p:spPr>
            <a:xfrm>
              <a:off x="5163875" y="23398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
            <p:cNvSpPr/>
            <p:nvPr/>
          </p:nvSpPr>
          <p:spPr>
            <a:xfrm>
              <a:off x="5163875" y="24446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
            <p:cNvSpPr/>
            <p:nvPr/>
          </p:nvSpPr>
          <p:spPr>
            <a:xfrm>
              <a:off x="5163875" y="24446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
            <p:cNvSpPr/>
            <p:nvPr/>
          </p:nvSpPr>
          <p:spPr>
            <a:xfrm>
              <a:off x="4898950" y="1916525"/>
              <a:ext cx="202075" cy="530675"/>
            </a:xfrm>
            <a:custGeom>
              <a:avLst/>
              <a:gdLst/>
              <a:ahLst/>
              <a:cxnLst/>
              <a:rect l="l" t="t" r="r" b="b"/>
              <a:pathLst>
                <a:path w="8083" h="21227" fill="none" extrusionOk="0">
                  <a:moveTo>
                    <a:pt x="1" y="21227"/>
                  </a:moveTo>
                  <a:lnTo>
                    <a:pt x="8082"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8" name="Google Shape;418;p2"/>
          <p:cNvSpPr/>
          <p:nvPr/>
        </p:nvSpPr>
        <p:spPr>
          <a:xfrm>
            <a:off x="617621" y="3235225"/>
            <a:ext cx="3568680" cy="1120901"/>
          </a:xfrm>
          <a:prstGeom prst="rect">
            <a:avLst/>
          </a:prstGeom>
          <a:solidFill>
            <a:srgbClr val="05799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9" name="Google Shape;419;p2"/>
          <p:cNvSpPr txBox="1">
            <a:spLocks noGrp="1"/>
          </p:cNvSpPr>
          <p:nvPr>
            <p:ph type="subTitle" idx="1"/>
          </p:nvPr>
        </p:nvSpPr>
        <p:spPr>
          <a:xfrm>
            <a:off x="504575" y="1532442"/>
            <a:ext cx="4028826" cy="2518332"/>
          </a:xfrm>
          <a:prstGeom prst="rect">
            <a:avLst/>
          </a:prstGeom>
          <a:noFill/>
          <a:ln>
            <a:noFill/>
          </a:ln>
        </p:spPr>
        <p:txBody>
          <a:bodyPr spcFirstLastPara="1" wrap="square" lIns="91425" tIns="91425" rIns="91425" bIns="91425" anchor="t" anchorCtr="0">
            <a:noAutofit/>
          </a:bodyPr>
          <a:lstStyle/>
          <a:p>
            <a:pPr marL="342900" lvl="0" indent="-342900" algn="l" rtl="0">
              <a:lnSpc>
                <a:spcPct val="200000"/>
              </a:lnSpc>
              <a:spcBef>
                <a:spcPts val="0"/>
              </a:spcBef>
              <a:spcAft>
                <a:spcPts val="0"/>
              </a:spcAft>
              <a:buClr>
                <a:schemeClr val="lt1"/>
              </a:buClr>
              <a:buSzPts val="1800"/>
              <a:buFont typeface="Noto Sans Symbols"/>
              <a:buChar char="❖"/>
            </a:pPr>
            <a:r>
              <a:rPr lang="vi-VN" sz="2800" b="1" err="1">
                <a:solidFill>
                  <a:schemeClr val="lt1"/>
                </a:solidFill>
                <a:latin typeface="Roboto"/>
                <a:ea typeface="Arial"/>
                <a:cs typeface="Arial"/>
                <a:sym typeface="Arial"/>
              </a:rPr>
              <a:t>Lữ</a:t>
            </a:r>
            <a:r>
              <a:rPr lang="vi-VN" sz="2800" b="1">
                <a:solidFill>
                  <a:schemeClr val="lt1"/>
                </a:solidFill>
                <a:latin typeface="Roboto"/>
                <a:ea typeface="Arial"/>
                <a:cs typeface="Arial"/>
                <a:sym typeface="Arial"/>
              </a:rPr>
              <a:t> </a:t>
            </a:r>
            <a:r>
              <a:rPr lang="vi-VN" sz="2800" b="1" err="1">
                <a:solidFill>
                  <a:schemeClr val="lt1"/>
                </a:solidFill>
                <a:latin typeface="Roboto"/>
                <a:ea typeface="Arial"/>
                <a:cs typeface="Arial"/>
                <a:sym typeface="Arial"/>
              </a:rPr>
              <a:t>Thị</a:t>
            </a:r>
            <a:r>
              <a:rPr lang="vi-VN" sz="2800" b="1">
                <a:solidFill>
                  <a:schemeClr val="lt1"/>
                </a:solidFill>
                <a:latin typeface="Roboto"/>
                <a:ea typeface="Arial"/>
                <a:cs typeface="Arial"/>
                <a:sym typeface="Arial"/>
              </a:rPr>
              <a:t> </a:t>
            </a:r>
            <a:r>
              <a:rPr lang="vi-VN" sz="2800" b="1" err="1">
                <a:solidFill>
                  <a:schemeClr val="lt1"/>
                </a:solidFill>
                <a:latin typeface="Roboto"/>
                <a:ea typeface="Arial"/>
                <a:cs typeface="Arial"/>
                <a:sym typeface="Arial"/>
              </a:rPr>
              <a:t>Thúy</a:t>
            </a:r>
            <a:r>
              <a:rPr lang="vi-VN" sz="2800" b="1">
                <a:solidFill>
                  <a:schemeClr val="lt1"/>
                </a:solidFill>
                <a:latin typeface="Roboto"/>
                <a:ea typeface="Arial"/>
                <a:cs typeface="Arial"/>
                <a:sym typeface="Arial"/>
              </a:rPr>
              <a:t> </a:t>
            </a:r>
            <a:r>
              <a:rPr lang="vi-VN" sz="2800" b="1" err="1">
                <a:solidFill>
                  <a:schemeClr val="lt1"/>
                </a:solidFill>
                <a:latin typeface="Roboto"/>
                <a:ea typeface="Arial"/>
                <a:cs typeface="Arial"/>
                <a:sym typeface="Arial"/>
              </a:rPr>
              <a:t>Quỳnh</a:t>
            </a:r>
            <a:endParaRPr lang="vi-VN" err="1">
              <a:solidFill>
                <a:schemeClr val="lt1"/>
              </a:solidFill>
              <a:latin typeface="Roboto"/>
            </a:endParaRPr>
          </a:p>
          <a:p>
            <a:pPr marL="342900">
              <a:lnSpc>
                <a:spcPct val="200000"/>
              </a:lnSpc>
              <a:buClr>
                <a:schemeClr val="lt1"/>
              </a:buClr>
              <a:buFont typeface="Noto Sans Symbols"/>
              <a:buChar char="❖"/>
            </a:pPr>
            <a:r>
              <a:rPr lang="vi-VN" sz="2800" b="1" err="1">
                <a:solidFill>
                  <a:schemeClr val="lt1"/>
                </a:solidFill>
                <a:latin typeface="Roboto"/>
                <a:ea typeface="Arial"/>
                <a:cs typeface="Arial"/>
                <a:sym typeface="Arial"/>
              </a:rPr>
              <a:t>Bùi</a:t>
            </a:r>
            <a:r>
              <a:rPr lang="vi-VN" sz="2800" b="1">
                <a:solidFill>
                  <a:schemeClr val="lt1"/>
                </a:solidFill>
                <a:latin typeface="Roboto"/>
                <a:ea typeface="Arial"/>
                <a:cs typeface="Arial"/>
                <a:sym typeface="Arial"/>
              </a:rPr>
              <a:t> Văn </a:t>
            </a:r>
            <a:r>
              <a:rPr lang="vi-VN" sz="2800" b="1" err="1">
                <a:solidFill>
                  <a:schemeClr val="lt1"/>
                </a:solidFill>
                <a:latin typeface="Roboto"/>
                <a:ea typeface="Arial"/>
                <a:cs typeface="Arial"/>
                <a:sym typeface="Arial"/>
              </a:rPr>
              <a:t>Thuận</a:t>
            </a:r>
            <a:r>
              <a:rPr lang="vi-VN" sz="2800" b="1">
                <a:solidFill>
                  <a:schemeClr val="lt1"/>
                </a:solidFill>
                <a:latin typeface="Roboto"/>
                <a:ea typeface="Arial"/>
                <a:cs typeface="Arial"/>
                <a:sym typeface="Arial"/>
              </a:rPr>
              <a:t> </a:t>
            </a:r>
            <a:endParaRPr lang="vi-VN">
              <a:latin typeface="Roboto"/>
            </a:endParaRPr>
          </a:p>
          <a:p>
            <a:pPr marL="342900" lvl="0" indent="-342900" algn="l" rtl="0">
              <a:lnSpc>
                <a:spcPct val="200000"/>
              </a:lnSpc>
              <a:spcBef>
                <a:spcPts val="0"/>
              </a:spcBef>
              <a:spcAft>
                <a:spcPts val="0"/>
              </a:spcAft>
              <a:buClr>
                <a:schemeClr val="lt1"/>
              </a:buClr>
              <a:buSzPts val="1800"/>
              <a:buFont typeface="Noto Sans Symbols"/>
              <a:buChar char="❖"/>
            </a:pPr>
            <a:r>
              <a:rPr lang="vi-VN" sz="2800" b="1">
                <a:solidFill>
                  <a:schemeClr val="lt1"/>
                </a:solidFill>
                <a:latin typeface="Roboto"/>
                <a:ea typeface="Arial"/>
                <a:cs typeface="Arial"/>
                <a:sym typeface="Arial"/>
              </a:rPr>
              <a:t>Lê </a:t>
            </a:r>
            <a:r>
              <a:rPr lang="vi-VN" sz="2800" b="1" err="1">
                <a:solidFill>
                  <a:schemeClr val="lt1"/>
                </a:solidFill>
                <a:latin typeface="Roboto"/>
                <a:ea typeface="Arial"/>
                <a:cs typeface="Arial"/>
                <a:sym typeface="Arial"/>
              </a:rPr>
              <a:t>Trần</a:t>
            </a:r>
            <a:r>
              <a:rPr lang="vi-VN" sz="2800" b="1">
                <a:solidFill>
                  <a:schemeClr val="lt1"/>
                </a:solidFill>
                <a:latin typeface="Roboto"/>
                <a:ea typeface="Arial"/>
                <a:cs typeface="Arial"/>
                <a:sym typeface="Arial"/>
              </a:rPr>
              <a:t> </a:t>
            </a:r>
            <a:r>
              <a:rPr lang="vi-VN" sz="2800" b="1" err="1">
                <a:solidFill>
                  <a:schemeClr val="lt1"/>
                </a:solidFill>
                <a:latin typeface="Roboto"/>
                <a:ea typeface="Arial"/>
                <a:cs typeface="Arial"/>
                <a:sym typeface="Arial"/>
              </a:rPr>
              <a:t>Hữu</a:t>
            </a:r>
            <a:r>
              <a:rPr lang="vi-VN" sz="2800" b="1">
                <a:solidFill>
                  <a:schemeClr val="lt1"/>
                </a:solidFill>
                <a:latin typeface="Roboto"/>
                <a:ea typeface="Arial"/>
                <a:cs typeface="Arial"/>
                <a:sym typeface="Arial"/>
              </a:rPr>
              <a:t> </a:t>
            </a:r>
            <a:r>
              <a:rPr lang="vi-VN" sz="2800" b="1" err="1">
                <a:solidFill>
                  <a:schemeClr val="lt1"/>
                </a:solidFill>
                <a:latin typeface="Roboto"/>
                <a:ea typeface="Arial"/>
                <a:cs typeface="Arial"/>
                <a:sym typeface="Arial"/>
              </a:rPr>
              <a:t>Phước</a:t>
            </a:r>
            <a:endParaRPr lang="vi-VN" sz="2800" b="1" err="1">
              <a:solidFill>
                <a:schemeClr val="lt1"/>
              </a:solidFill>
              <a:latin typeface="Roboto"/>
              <a:ea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 calcmode="lin" valueType="num">
                                      <p:cBhvr additive="base">
                                        <p:cTn id="7" dur="500"/>
                                        <p:tgtEl>
                                          <p:spTgt spid="30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19">
                                            <p:txEl>
                                              <p:pRg st="0" end="0"/>
                                            </p:txEl>
                                          </p:spTgt>
                                        </p:tgtEl>
                                        <p:attrNameLst>
                                          <p:attrName>style.visibility</p:attrName>
                                        </p:attrNameLst>
                                      </p:cBhvr>
                                      <p:to>
                                        <p:strVal val="visible"/>
                                      </p:to>
                                    </p:set>
                                    <p:anim calcmode="lin" valueType="num">
                                      <p:cBhvr additive="base">
                                        <p:cTn id="10" dur="500"/>
                                        <p:tgtEl>
                                          <p:spTgt spid="419">
                                            <p:txEl>
                                              <p:pRg st="0" end="0"/>
                                            </p:txEl>
                                          </p:spTgt>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419">
                                            <p:txEl>
                                              <p:pRg st="1" end="1"/>
                                            </p:txEl>
                                          </p:spTgt>
                                        </p:tgtEl>
                                        <p:attrNameLst>
                                          <p:attrName>style.visibility</p:attrName>
                                        </p:attrNameLst>
                                      </p:cBhvr>
                                      <p:to>
                                        <p:strVal val="visible"/>
                                      </p:to>
                                    </p:set>
                                    <p:anim calcmode="lin" valueType="num">
                                      <p:cBhvr additive="base">
                                        <p:cTn id="13" dur="500"/>
                                        <p:tgtEl>
                                          <p:spTgt spid="419">
                                            <p:txEl>
                                              <p:pRg st="1" end="1"/>
                                            </p:txEl>
                                          </p:spTgt>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19">
                                            <p:txEl>
                                              <p:pRg st="2" end="2"/>
                                            </p:txEl>
                                          </p:spTgt>
                                        </p:tgtEl>
                                        <p:attrNameLst>
                                          <p:attrName>style.visibility</p:attrName>
                                        </p:attrNameLst>
                                      </p:cBhvr>
                                      <p:to>
                                        <p:strVal val="visible"/>
                                      </p:to>
                                    </p:set>
                                    <p:anim calcmode="lin" valueType="num">
                                      <p:cBhvr additive="base">
                                        <p:cTn id="16" dur="500"/>
                                        <p:tgtEl>
                                          <p:spTgt spid="4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5"/>
          <p:cNvGrpSpPr/>
          <p:nvPr/>
        </p:nvGrpSpPr>
        <p:grpSpPr>
          <a:xfrm>
            <a:off x="4432377" y="1048825"/>
            <a:ext cx="225450" cy="226451"/>
            <a:chOff x="2600577" y="-942975"/>
            <a:chExt cx="225450" cy="226451"/>
          </a:xfrm>
        </p:grpSpPr>
        <p:sp>
          <p:nvSpPr>
            <p:cNvPr id="650" name="Google Shape;65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4705515" y="4448925"/>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245797" y="128116"/>
            <a:ext cx="8592818"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Backpropagation Through Time</a:t>
            </a:r>
            <a:endParaRPr sz="3600">
              <a:solidFill>
                <a:schemeClr val="dk1"/>
              </a:solidFill>
              <a:latin typeface="Signika"/>
              <a:ea typeface="Signika"/>
              <a:cs typeface="Signika"/>
              <a:sym typeface="Signika"/>
            </a:endParaRPr>
          </a:p>
        </p:txBody>
      </p:sp>
      <p:graphicFrame>
        <p:nvGraphicFramePr>
          <p:cNvPr id="12" name="Đối tượng 11">
            <a:extLst>
              <a:ext uri="{FF2B5EF4-FFF2-40B4-BE49-F238E27FC236}">
                <a16:creationId xmlns:a16="http://schemas.microsoft.com/office/drawing/2014/main" id="{72CC4365-C968-461B-BAB3-C3239896C1C6}"/>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8196" name="Equation" r:id="rId4" imgW="914400" imgH="198720" progId="Equation.DSMT4">
                  <p:embed/>
                </p:oleObj>
              </mc:Choice>
              <mc:Fallback>
                <p:oleObj name="Equation" r:id="rId4" imgW="914400" imgH="198720" progId="Equation.DSMT4">
                  <p:embed/>
                  <p:pic>
                    <p:nvPicPr>
                      <p:cNvPr id="12" name="Đối tượng 11">
                        <a:extLst>
                          <a:ext uri="{FF2B5EF4-FFF2-40B4-BE49-F238E27FC236}">
                            <a16:creationId xmlns:a16="http://schemas.microsoft.com/office/drawing/2014/main" id="{72CC4365-C968-461B-BAB3-C3239896C1C6}"/>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Hình ảnh 4">
            <a:extLst>
              <a:ext uri="{FF2B5EF4-FFF2-40B4-BE49-F238E27FC236}">
                <a16:creationId xmlns:a16="http://schemas.microsoft.com/office/drawing/2014/main" id="{D34EA05D-0A7C-4B63-9878-14274DC00054}"/>
              </a:ext>
            </a:extLst>
          </p:cNvPr>
          <p:cNvPicPr>
            <a:picLocks noChangeAspect="1"/>
          </p:cNvPicPr>
          <p:nvPr/>
        </p:nvPicPr>
        <p:blipFill>
          <a:blip r:embed="rId6"/>
          <a:stretch>
            <a:fillRect/>
          </a:stretch>
        </p:blipFill>
        <p:spPr>
          <a:xfrm>
            <a:off x="768889" y="1030064"/>
            <a:ext cx="7777875" cy="3190461"/>
          </a:xfrm>
          <a:prstGeom prst="rect">
            <a:avLst/>
          </a:prstGeom>
        </p:spPr>
      </p:pic>
    </p:spTree>
    <p:extLst>
      <p:ext uri="{BB962C8B-B14F-4D97-AF65-F5344CB8AC3E}">
        <p14:creationId xmlns:p14="http://schemas.microsoft.com/office/powerpoint/2010/main" val="375504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5"/>
          <p:cNvGrpSpPr/>
          <p:nvPr/>
        </p:nvGrpSpPr>
        <p:grpSpPr>
          <a:xfrm>
            <a:off x="4355229" y="1071214"/>
            <a:ext cx="225450" cy="226451"/>
            <a:chOff x="2600577" y="-942975"/>
            <a:chExt cx="225450" cy="226451"/>
          </a:xfrm>
        </p:grpSpPr>
        <p:sp>
          <p:nvSpPr>
            <p:cNvPr id="650" name="Google Shape;65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8525541" y="997365"/>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rot="1560000">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245797" y="128116"/>
            <a:ext cx="8592818"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Backpropagation Through Time in detail</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371587" y="31337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Hộp Văn bản 3">
            <a:extLst>
              <a:ext uri="{FF2B5EF4-FFF2-40B4-BE49-F238E27FC236}">
                <a16:creationId xmlns:a16="http://schemas.microsoft.com/office/drawing/2014/main" id="{E9E1CB67-41B4-49F3-A7D2-6EC224F24939}"/>
              </a:ext>
            </a:extLst>
          </p:cNvPr>
          <p:cNvSpPr txBox="1"/>
          <p:nvPr/>
        </p:nvSpPr>
        <p:spPr>
          <a:xfrm>
            <a:off x="698671" y="936890"/>
            <a:ext cx="7983080" cy="35394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atin typeface="Roboto"/>
              </a:rPr>
              <a:t>First of all, differentiating the objective function with respect to the model output at any time step t is straightforward:</a:t>
            </a: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r>
              <a:rPr lang="en-US">
                <a:latin typeface="Roboto"/>
              </a:rPr>
              <a:t>Now, we can calculate the gradient of the objective function with respect to the parameter        in the output layer:                          .   Based on the last figure, the objective function     depends on        via             . Using the chain rule yields:</a:t>
            </a:r>
          </a:p>
          <a:p>
            <a:endParaRPr lang="en-US">
              <a:latin typeface="Roboto"/>
            </a:endParaRPr>
          </a:p>
          <a:p>
            <a:r>
              <a:rPr lang="en-US">
                <a:latin typeface="Roboto"/>
              </a:rPr>
              <a:t>   </a:t>
            </a:r>
          </a:p>
          <a:p>
            <a:pPr lvl="1"/>
            <a:r>
              <a:rPr lang="en-US">
                <a:latin typeface="Roboto"/>
              </a:rPr>
              <a:t>	</a:t>
            </a:r>
          </a:p>
          <a:p>
            <a:pPr lvl="1"/>
            <a:endParaRPr lang="en-US">
              <a:latin typeface="Roboto"/>
            </a:endParaRPr>
          </a:p>
          <a:p>
            <a:pPr lvl="1"/>
            <a:r>
              <a:rPr lang="en-US">
                <a:latin typeface="Roboto"/>
              </a:rPr>
              <a:t>	</a:t>
            </a:r>
          </a:p>
        </p:txBody>
      </p:sp>
      <p:graphicFrame>
        <p:nvGraphicFramePr>
          <p:cNvPr id="6" name="Đối tượng 5">
            <a:extLst>
              <a:ext uri="{FF2B5EF4-FFF2-40B4-BE49-F238E27FC236}">
                <a16:creationId xmlns:a16="http://schemas.microsoft.com/office/drawing/2014/main" id="{C70DEF7D-4439-4BFA-ADCF-AE081953E75A}"/>
              </a:ext>
            </a:extLst>
          </p:cNvPr>
          <p:cNvGraphicFramePr>
            <a:graphicFrameLocks noChangeAspect="1"/>
          </p:cNvGraphicFramePr>
          <p:nvPr>
            <p:extLst>
              <p:ext uri="{D42A27DB-BD31-4B8C-83A1-F6EECF244321}">
                <p14:modId xmlns:p14="http://schemas.microsoft.com/office/powerpoint/2010/main" val="2405337372"/>
              </p:ext>
            </p:extLst>
          </p:nvPr>
        </p:nvGraphicFramePr>
        <p:xfrm>
          <a:off x="3063125" y="1594648"/>
          <a:ext cx="2457407" cy="795732"/>
        </p:xfrm>
        <a:graphic>
          <a:graphicData uri="http://schemas.openxmlformats.org/presentationml/2006/ole">
            <mc:AlternateContent xmlns:mc="http://schemas.openxmlformats.org/markup-compatibility/2006">
              <mc:Choice xmlns:v="urn:schemas-microsoft-com:vml" Requires="v">
                <p:oleObj spid="_x0000_s9232" name="Equation" r:id="rId4" imgW="1333440" imgH="431640" progId="Equation.DSMT4">
                  <p:embed/>
                </p:oleObj>
              </mc:Choice>
              <mc:Fallback>
                <p:oleObj name="Equation" r:id="rId4" imgW="1333440" imgH="431640" progId="Equation.DSMT4">
                  <p:embed/>
                  <p:pic>
                    <p:nvPicPr>
                      <p:cNvPr id="6" name="Đối tượng 5">
                        <a:extLst>
                          <a:ext uri="{FF2B5EF4-FFF2-40B4-BE49-F238E27FC236}">
                            <a16:creationId xmlns:a16="http://schemas.microsoft.com/office/drawing/2014/main" id="{C70DEF7D-4439-4BFA-ADCF-AE081953E75A}"/>
                          </a:ext>
                        </a:extLst>
                      </p:cNvPr>
                      <p:cNvPicPr/>
                      <p:nvPr/>
                    </p:nvPicPr>
                    <p:blipFill>
                      <a:blip r:embed="rId5"/>
                      <a:stretch>
                        <a:fillRect/>
                      </a:stretch>
                    </p:blipFill>
                    <p:spPr>
                      <a:xfrm>
                        <a:off x="3063125" y="1594648"/>
                        <a:ext cx="2457407" cy="795732"/>
                      </a:xfrm>
                      <a:prstGeom prst="rect">
                        <a:avLst/>
                      </a:prstGeom>
                    </p:spPr>
                  </p:pic>
                </p:oleObj>
              </mc:Fallback>
            </mc:AlternateContent>
          </a:graphicData>
        </a:graphic>
      </p:graphicFrame>
      <p:graphicFrame>
        <p:nvGraphicFramePr>
          <p:cNvPr id="7" name="Đối tượng 6">
            <a:extLst>
              <a:ext uri="{FF2B5EF4-FFF2-40B4-BE49-F238E27FC236}">
                <a16:creationId xmlns:a16="http://schemas.microsoft.com/office/drawing/2014/main" id="{98A180B1-7736-406B-A037-B0D914272DD5}"/>
              </a:ext>
            </a:extLst>
          </p:cNvPr>
          <p:cNvGraphicFramePr>
            <a:graphicFrameLocks noChangeAspect="1"/>
          </p:cNvGraphicFramePr>
          <p:nvPr>
            <p:extLst>
              <p:ext uri="{D42A27DB-BD31-4B8C-83A1-F6EECF244321}">
                <p14:modId xmlns:p14="http://schemas.microsoft.com/office/powerpoint/2010/main" val="3568930761"/>
              </p:ext>
            </p:extLst>
          </p:nvPr>
        </p:nvGraphicFramePr>
        <p:xfrm>
          <a:off x="3461373" y="3130192"/>
          <a:ext cx="558800" cy="228600"/>
        </p:xfrm>
        <a:graphic>
          <a:graphicData uri="http://schemas.openxmlformats.org/presentationml/2006/ole">
            <mc:AlternateContent xmlns:mc="http://schemas.openxmlformats.org/markup-compatibility/2006">
              <mc:Choice xmlns:v="urn:schemas-microsoft-com:vml" Requires="v">
                <p:oleObj spid="_x0000_s9233" name="Equation" r:id="rId6" imgW="558720" imgH="228600" progId="Equation.DSMT4">
                  <p:embed/>
                </p:oleObj>
              </mc:Choice>
              <mc:Fallback>
                <p:oleObj name="Equation" r:id="rId6" imgW="558720" imgH="228600" progId="Equation.DSMT4">
                  <p:embed/>
                  <p:pic>
                    <p:nvPicPr>
                      <p:cNvPr id="7" name="Đối tượng 6">
                        <a:extLst>
                          <a:ext uri="{FF2B5EF4-FFF2-40B4-BE49-F238E27FC236}">
                            <a16:creationId xmlns:a16="http://schemas.microsoft.com/office/drawing/2014/main" id="{98A180B1-7736-406B-A037-B0D914272DD5}"/>
                          </a:ext>
                        </a:extLst>
                      </p:cNvPr>
                      <p:cNvPicPr/>
                      <p:nvPr/>
                    </p:nvPicPr>
                    <p:blipFill>
                      <a:blip r:embed="rId7"/>
                      <a:stretch>
                        <a:fillRect/>
                      </a:stretch>
                    </p:blipFill>
                    <p:spPr>
                      <a:xfrm>
                        <a:off x="3461373" y="3130192"/>
                        <a:ext cx="558800" cy="228600"/>
                      </a:xfrm>
                      <a:prstGeom prst="rect">
                        <a:avLst/>
                      </a:prstGeom>
                    </p:spPr>
                  </p:pic>
                </p:oleObj>
              </mc:Fallback>
            </mc:AlternateContent>
          </a:graphicData>
        </a:graphic>
      </p:graphicFrame>
      <p:graphicFrame>
        <p:nvGraphicFramePr>
          <p:cNvPr id="12" name="Đối tượng 11">
            <a:extLst>
              <a:ext uri="{FF2B5EF4-FFF2-40B4-BE49-F238E27FC236}">
                <a16:creationId xmlns:a16="http://schemas.microsoft.com/office/drawing/2014/main" id="{61B0F6DB-94E7-4AF5-933F-234992EAD744}"/>
              </a:ext>
            </a:extLst>
          </p:cNvPr>
          <p:cNvGraphicFramePr>
            <a:graphicFrameLocks noChangeAspect="1"/>
          </p:cNvGraphicFramePr>
          <p:nvPr>
            <p:extLst>
              <p:ext uri="{D42A27DB-BD31-4B8C-83A1-F6EECF244321}">
                <p14:modId xmlns:p14="http://schemas.microsoft.com/office/powerpoint/2010/main" val="284506026"/>
              </p:ext>
            </p:extLst>
          </p:nvPr>
        </p:nvGraphicFramePr>
        <p:xfrm>
          <a:off x="1862642" y="2858515"/>
          <a:ext cx="352926" cy="304800"/>
        </p:xfrm>
        <a:graphic>
          <a:graphicData uri="http://schemas.openxmlformats.org/presentationml/2006/ole">
            <mc:AlternateContent xmlns:mc="http://schemas.openxmlformats.org/markup-compatibility/2006">
              <mc:Choice xmlns:v="urn:schemas-microsoft-com:vml" Requires="v">
                <p:oleObj spid="_x0000_s9234" name="Equation" r:id="rId8" imgW="279360" imgH="241200" progId="Equation.DSMT4">
                  <p:embed/>
                </p:oleObj>
              </mc:Choice>
              <mc:Fallback>
                <p:oleObj name="Equation" r:id="rId8" imgW="279360" imgH="241200" progId="Equation.DSMT4">
                  <p:embed/>
                  <p:pic>
                    <p:nvPicPr>
                      <p:cNvPr id="12" name="Đối tượng 11">
                        <a:extLst>
                          <a:ext uri="{FF2B5EF4-FFF2-40B4-BE49-F238E27FC236}">
                            <a16:creationId xmlns:a16="http://schemas.microsoft.com/office/drawing/2014/main" id="{61B0F6DB-94E7-4AF5-933F-234992EAD744}"/>
                          </a:ext>
                        </a:extLst>
                      </p:cNvPr>
                      <p:cNvPicPr/>
                      <p:nvPr/>
                    </p:nvPicPr>
                    <p:blipFill>
                      <a:blip r:embed="rId9"/>
                      <a:stretch>
                        <a:fillRect/>
                      </a:stretch>
                    </p:blipFill>
                    <p:spPr>
                      <a:xfrm>
                        <a:off x="1862642" y="2858515"/>
                        <a:ext cx="352926" cy="304800"/>
                      </a:xfrm>
                      <a:prstGeom prst="rect">
                        <a:avLst/>
                      </a:prstGeom>
                    </p:spPr>
                  </p:pic>
                </p:oleObj>
              </mc:Fallback>
            </mc:AlternateContent>
          </a:graphicData>
        </a:graphic>
      </p:graphicFrame>
      <p:graphicFrame>
        <p:nvGraphicFramePr>
          <p:cNvPr id="18" name="Đối tượng 17">
            <a:extLst>
              <a:ext uri="{FF2B5EF4-FFF2-40B4-BE49-F238E27FC236}">
                <a16:creationId xmlns:a16="http://schemas.microsoft.com/office/drawing/2014/main" id="{C1DB50D4-D8B4-43A4-BC59-E3E769A163F2}"/>
              </a:ext>
            </a:extLst>
          </p:cNvPr>
          <p:cNvGraphicFramePr>
            <a:graphicFrameLocks noChangeAspect="1"/>
          </p:cNvGraphicFramePr>
          <p:nvPr>
            <p:extLst>
              <p:ext uri="{D42A27DB-BD31-4B8C-83A1-F6EECF244321}">
                <p14:modId xmlns:p14="http://schemas.microsoft.com/office/powerpoint/2010/main" val="589069977"/>
              </p:ext>
            </p:extLst>
          </p:nvPr>
        </p:nvGraphicFramePr>
        <p:xfrm>
          <a:off x="3725704" y="2858515"/>
          <a:ext cx="1259050" cy="310877"/>
        </p:xfrm>
        <a:graphic>
          <a:graphicData uri="http://schemas.openxmlformats.org/presentationml/2006/ole">
            <mc:AlternateContent xmlns:mc="http://schemas.openxmlformats.org/markup-compatibility/2006">
              <mc:Choice xmlns:v="urn:schemas-microsoft-com:vml" Requires="v">
                <p:oleObj spid="_x0000_s9235" name="Equation" r:id="rId10" imgW="1028520" imgH="253800" progId="Equation.DSMT4">
                  <p:embed/>
                </p:oleObj>
              </mc:Choice>
              <mc:Fallback>
                <p:oleObj name="Equation" r:id="rId10" imgW="1028520" imgH="253800" progId="Equation.DSMT4">
                  <p:embed/>
                  <p:pic>
                    <p:nvPicPr>
                      <p:cNvPr id="18" name="Đối tượng 17">
                        <a:extLst>
                          <a:ext uri="{FF2B5EF4-FFF2-40B4-BE49-F238E27FC236}">
                            <a16:creationId xmlns:a16="http://schemas.microsoft.com/office/drawing/2014/main" id="{C1DB50D4-D8B4-43A4-BC59-E3E769A163F2}"/>
                          </a:ext>
                        </a:extLst>
                      </p:cNvPr>
                      <p:cNvPicPr/>
                      <p:nvPr/>
                    </p:nvPicPr>
                    <p:blipFill>
                      <a:blip r:embed="rId11"/>
                      <a:stretch>
                        <a:fillRect/>
                      </a:stretch>
                    </p:blipFill>
                    <p:spPr>
                      <a:xfrm>
                        <a:off x="3725704" y="2858515"/>
                        <a:ext cx="1259050" cy="310877"/>
                      </a:xfrm>
                      <a:prstGeom prst="rect">
                        <a:avLst/>
                      </a:prstGeom>
                    </p:spPr>
                  </p:pic>
                </p:oleObj>
              </mc:Fallback>
            </mc:AlternateContent>
          </a:graphicData>
        </a:graphic>
      </p:graphicFrame>
      <p:graphicFrame>
        <p:nvGraphicFramePr>
          <p:cNvPr id="20" name="Đối tượng 19">
            <a:extLst>
              <a:ext uri="{FF2B5EF4-FFF2-40B4-BE49-F238E27FC236}">
                <a16:creationId xmlns:a16="http://schemas.microsoft.com/office/drawing/2014/main" id="{75435B45-5B11-461D-A676-F77FC7162831}"/>
              </a:ext>
            </a:extLst>
          </p:cNvPr>
          <p:cNvGraphicFramePr>
            <a:graphicFrameLocks noChangeAspect="1"/>
          </p:cNvGraphicFramePr>
          <p:nvPr>
            <p:extLst>
              <p:ext uri="{D42A27DB-BD31-4B8C-83A1-F6EECF244321}">
                <p14:modId xmlns:p14="http://schemas.microsoft.com/office/powerpoint/2010/main" val="16652319"/>
              </p:ext>
            </p:extLst>
          </p:nvPr>
        </p:nvGraphicFramePr>
        <p:xfrm>
          <a:off x="1724700" y="3081485"/>
          <a:ext cx="208045" cy="245872"/>
        </p:xfrm>
        <a:graphic>
          <a:graphicData uri="http://schemas.openxmlformats.org/presentationml/2006/ole">
            <mc:AlternateContent xmlns:mc="http://schemas.openxmlformats.org/markup-compatibility/2006">
              <mc:Choice xmlns:v="urn:schemas-microsoft-com:vml" Requires="v">
                <p:oleObj spid="_x0000_s9236" name="Equation" r:id="rId12" imgW="139680" imgH="164880" progId="Equation.DSMT4">
                  <p:embed/>
                </p:oleObj>
              </mc:Choice>
              <mc:Fallback>
                <p:oleObj name="Equation" r:id="rId12" imgW="139680" imgH="164880" progId="Equation.DSMT4">
                  <p:embed/>
                  <p:pic>
                    <p:nvPicPr>
                      <p:cNvPr id="20" name="Đối tượng 19">
                        <a:extLst>
                          <a:ext uri="{FF2B5EF4-FFF2-40B4-BE49-F238E27FC236}">
                            <a16:creationId xmlns:a16="http://schemas.microsoft.com/office/drawing/2014/main" id="{75435B45-5B11-461D-A676-F77FC7162831}"/>
                          </a:ext>
                        </a:extLst>
                      </p:cNvPr>
                      <p:cNvPicPr/>
                      <p:nvPr/>
                    </p:nvPicPr>
                    <p:blipFill>
                      <a:blip r:embed="rId13"/>
                      <a:stretch>
                        <a:fillRect/>
                      </a:stretch>
                    </p:blipFill>
                    <p:spPr>
                      <a:xfrm>
                        <a:off x="1724700" y="3081485"/>
                        <a:ext cx="208045" cy="245872"/>
                      </a:xfrm>
                      <a:prstGeom prst="rect">
                        <a:avLst/>
                      </a:prstGeom>
                    </p:spPr>
                  </p:pic>
                </p:oleObj>
              </mc:Fallback>
            </mc:AlternateContent>
          </a:graphicData>
        </a:graphic>
      </p:graphicFrame>
      <p:graphicFrame>
        <p:nvGraphicFramePr>
          <p:cNvPr id="21" name="Đối tượng 20">
            <a:extLst>
              <a:ext uri="{FF2B5EF4-FFF2-40B4-BE49-F238E27FC236}">
                <a16:creationId xmlns:a16="http://schemas.microsoft.com/office/drawing/2014/main" id="{4BFB85CD-1AD0-44D3-8888-926599999234}"/>
              </a:ext>
            </a:extLst>
          </p:cNvPr>
          <p:cNvGraphicFramePr>
            <a:graphicFrameLocks noChangeAspect="1"/>
          </p:cNvGraphicFramePr>
          <p:nvPr>
            <p:extLst>
              <p:ext uri="{D42A27DB-BD31-4B8C-83A1-F6EECF244321}">
                <p14:modId xmlns:p14="http://schemas.microsoft.com/office/powerpoint/2010/main" val="2722600228"/>
              </p:ext>
            </p:extLst>
          </p:nvPr>
        </p:nvGraphicFramePr>
        <p:xfrm>
          <a:off x="2827117" y="3106333"/>
          <a:ext cx="341080" cy="294569"/>
        </p:xfrm>
        <a:graphic>
          <a:graphicData uri="http://schemas.openxmlformats.org/presentationml/2006/ole">
            <mc:AlternateContent xmlns:mc="http://schemas.openxmlformats.org/markup-compatibility/2006">
              <mc:Choice xmlns:v="urn:schemas-microsoft-com:vml" Requires="v">
                <p:oleObj spid="_x0000_s9237" name="Equation" r:id="rId14" imgW="279360" imgH="241200" progId="Equation.DSMT4">
                  <p:embed/>
                </p:oleObj>
              </mc:Choice>
              <mc:Fallback>
                <p:oleObj name="Equation" r:id="rId14" imgW="279360" imgH="241200" progId="Equation.DSMT4">
                  <p:embed/>
                  <p:pic>
                    <p:nvPicPr>
                      <p:cNvPr id="21" name="Đối tượng 20">
                        <a:extLst>
                          <a:ext uri="{FF2B5EF4-FFF2-40B4-BE49-F238E27FC236}">
                            <a16:creationId xmlns:a16="http://schemas.microsoft.com/office/drawing/2014/main" id="{4BFB85CD-1AD0-44D3-8888-926599999234}"/>
                          </a:ext>
                        </a:extLst>
                      </p:cNvPr>
                      <p:cNvPicPr/>
                      <p:nvPr/>
                    </p:nvPicPr>
                    <p:blipFill>
                      <a:blip r:embed="rId15"/>
                      <a:stretch>
                        <a:fillRect/>
                      </a:stretch>
                    </p:blipFill>
                    <p:spPr>
                      <a:xfrm>
                        <a:off x="2827117" y="3106333"/>
                        <a:ext cx="341080" cy="294569"/>
                      </a:xfrm>
                      <a:prstGeom prst="rect">
                        <a:avLst/>
                      </a:prstGeom>
                    </p:spPr>
                  </p:pic>
                </p:oleObj>
              </mc:Fallback>
            </mc:AlternateContent>
          </a:graphicData>
        </a:graphic>
      </p:graphicFrame>
      <p:graphicFrame>
        <p:nvGraphicFramePr>
          <p:cNvPr id="25" name="Đối tượng 24">
            <a:extLst>
              <a:ext uri="{FF2B5EF4-FFF2-40B4-BE49-F238E27FC236}">
                <a16:creationId xmlns:a16="http://schemas.microsoft.com/office/drawing/2014/main" id="{4F0376AB-FE6E-4C1A-9A18-F5460F3C3633}"/>
              </a:ext>
            </a:extLst>
          </p:cNvPr>
          <p:cNvGraphicFramePr>
            <a:graphicFrameLocks noChangeAspect="1"/>
          </p:cNvGraphicFramePr>
          <p:nvPr>
            <p:extLst>
              <p:ext uri="{D42A27DB-BD31-4B8C-83A1-F6EECF244321}">
                <p14:modId xmlns:p14="http://schemas.microsoft.com/office/powerpoint/2010/main" val="361580841"/>
              </p:ext>
            </p:extLst>
          </p:nvPr>
        </p:nvGraphicFramePr>
        <p:xfrm>
          <a:off x="2618579" y="3531554"/>
          <a:ext cx="3409033" cy="675056"/>
        </p:xfrm>
        <a:graphic>
          <a:graphicData uri="http://schemas.openxmlformats.org/presentationml/2006/ole">
            <mc:AlternateContent xmlns:mc="http://schemas.openxmlformats.org/markup-compatibility/2006">
              <mc:Choice xmlns:v="urn:schemas-microsoft-com:vml" Requires="v">
                <p:oleObj spid="_x0000_s9238" name="Equation" r:id="rId16" imgW="2565360" imgH="507960" progId="Equation.DSMT4">
                  <p:embed/>
                </p:oleObj>
              </mc:Choice>
              <mc:Fallback>
                <p:oleObj name="Equation" r:id="rId16" imgW="2565360" imgH="507960" progId="Equation.DSMT4">
                  <p:embed/>
                  <p:pic>
                    <p:nvPicPr>
                      <p:cNvPr id="25" name="Đối tượng 24">
                        <a:extLst>
                          <a:ext uri="{FF2B5EF4-FFF2-40B4-BE49-F238E27FC236}">
                            <a16:creationId xmlns:a16="http://schemas.microsoft.com/office/drawing/2014/main" id="{4F0376AB-FE6E-4C1A-9A18-F5460F3C3633}"/>
                          </a:ext>
                        </a:extLst>
                      </p:cNvPr>
                      <p:cNvPicPr/>
                      <p:nvPr/>
                    </p:nvPicPr>
                    <p:blipFill>
                      <a:blip r:embed="rId17"/>
                      <a:stretch>
                        <a:fillRect/>
                      </a:stretch>
                    </p:blipFill>
                    <p:spPr>
                      <a:xfrm>
                        <a:off x="2618579" y="3531554"/>
                        <a:ext cx="3409033" cy="675056"/>
                      </a:xfrm>
                      <a:prstGeom prst="rect">
                        <a:avLst/>
                      </a:prstGeom>
                    </p:spPr>
                  </p:pic>
                </p:oleObj>
              </mc:Fallback>
            </mc:AlternateContent>
          </a:graphicData>
        </a:graphic>
      </p:graphicFrame>
    </p:spTree>
    <p:extLst>
      <p:ext uri="{BB962C8B-B14F-4D97-AF65-F5344CB8AC3E}">
        <p14:creationId xmlns:p14="http://schemas.microsoft.com/office/powerpoint/2010/main" val="2108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 calcmode="lin" valueType="num">
                                      <p:cBhvr additive="base">
                                        <p:cTn id="24"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7" end="7"/>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nodePh="1">
                                  <p:stCondLst>
                                    <p:cond delay="0"/>
                                  </p:stCondLst>
                                  <p:endCondLst>
                                    <p:cond evt="begin" delay="0">
                                      <p:tn val="26"/>
                                    </p:cond>
                                  </p:end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ppt_x"/>
                                          </p:val>
                                        </p:tav>
                                        <p:tav tm="100000">
                                          <p:val>
                                            <p:strVal val="#ppt_x"/>
                                          </p:val>
                                        </p:tav>
                                      </p:tavLst>
                                    </p:anim>
                                    <p:anim calcmode="lin" valueType="num">
                                      <p:cBhvr additive="base">
                                        <p:cTn id="4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654"/>
                                        </p:tgtEl>
                                        <p:attrNameLst>
                                          <p:attrName>style.visibility</p:attrName>
                                        </p:attrNameLst>
                                      </p:cBhvr>
                                      <p:to>
                                        <p:strVal val="visible"/>
                                      </p:to>
                                    </p:set>
                                    <p:anim calcmode="lin" valueType="num">
                                      <p:cBhvr additive="base">
                                        <p:cTn id="58" dur="500" fill="hold"/>
                                        <p:tgtEl>
                                          <p:spTgt spid="654"/>
                                        </p:tgtEl>
                                        <p:attrNameLst>
                                          <p:attrName>ppt_x</p:attrName>
                                        </p:attrNameLst>
                                      </p:cBhvr>
                                      <p:tavLst>
                                        <p:tav tm="0">
                                          <p:val>
                                            <p:strVal val="#ppt_x"/>
                                          </p:val>
                                        </p:tav>
                                        <p:tav tm="100000">
                                          <p:val>
                                            <p:strVal val="#ppt_x"/>
                                          </p:val>
                                        </p:tav>
                                      </p:tavLst>
                                    </p:anim>
                                    <p:anim calcmode="lin" valueType="num">
                                      <p:cBhvr additive="base">
                                        <p:cTn id="59" dur="500" fill="hold"/>
                                        <p:tgtEl>
                                          <p:spTgt spid="6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5"/>
          <p:cNvGrpSpPr/>
          <p:nvPr/>
        </p:nvGrpSpPr>
        <p:grpSpPr>
          <a:xfrm>
            <a:off x="4432377" y="1048825"/>
            <a:ext cx="225450" cy="226451"/>
            <a:chOff x="2600577" y="-942975"/>
            <a:chExt cx="225450" cy="226451"/>
          </a:xfrm>
        </p:grpSpPr>
        <p:sp>
          <p:nvSpPr>
            <p:cNvPr id="650" name="Google Shape;65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4705515" y="4448925"/>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245797" y="128116"/>
            <a:ext cx="8592818"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Backpropagation Through Time in detail</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Hộp Văn bản 2">
            <a:extLst>
              <a:ext uri="{FF2B5EF4-FFF2-40B4-BE49-F238E27FC236}">
                <a16:creationId xmlns:a16="http://schemas.microsoft.com/office/drawing/2014/main" id="{BCC21467-A706-48DA-9C68-F7D0E9ABEBAD}"/>
              </a:ext>
            </a:extLst>
          </p:cNvPr>
          <p:cNvSpPr txBox="1"/>
          <p:nvPr/>
        </p:nvSpPr>
        <p:spPr>
          <a:xfrm>
            <a:off x="518160" y="939106"/>
            <a:ext cx="7569200" cy="440120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atin typeface="Roboto"/>
              </a:rPr>
              <a:t>Finally, the objective function L depends on model parameters       and        in the hidden layer via hidden state                  . To Compute the gradients with respect to such parameters                          and                           we apply the chain rule that give:</a:t>
            </a: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endParaRPr lang="en-US">
              <a:latin typeface="Roboto"/>
            </a:endParaRPr>
          </a:p>
          <a:p>
            <a:r>
              <a:rPr lang="en-US">
                <a:latin typeface="Roboto"/>
              </a:rPr>
              <a:t> </a:t>
            </a:r>
          </a:p>
          <a:p>
            <a:pPr marL="285750" indent="-285750">
              <a:buFont typeface="Arial" panose="020B0604020202020204" pitchFamily="34" charset="0"/>
              <a:buChar char="•"/>
            </a:pPr>
            <a:r>
              <a:rPr lang="en-US">
                <a:latin typeface="Roboto"/>
              </a:rPr>
              <a:t> Hidden state depend on each other and previous inputs:</a:t>
            </a: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endParaRPr lang="en-US">
              <a:latin typeface="Roboto"/>
            </a:endParaRPr>
          </a:p>
          <a:p>
            <a:pPr marL="285750" indent="-285750">
              <a:buFont typeface="Arial" panose="020B0604020202020204" pitchFamily="34" charset="0"/>
              <a:buChar char="•"/>
            </a:pPr>
            <a:r>
              <a:rPr lang="en-US">
                <a:latin typeface="Roboto"/>
              </a:rPr>
              <a:t>Using chain rule, we have:</a:t>
            </a:r>
          </a:p>
          <a:p>
            <a:pPr marL="285750" indent="-285750">
              <a:buFont typeface="Arial" panose="020B0604020202020204" pitchFamily="34" charset="0"/>
              <a:buChar char="•"/>
            </a:pPr>
            <a:endParaRPr lang="en-US">
              <a:latin typeface="Roboto"/>
            </a:endParaRPr>
          </a:p>
          <a:p>
            <a:endParaRPr lang="en-US">
              <a:latin typeface="Roboto"/>
            </a:endParaRPr>
          </a:p>
          <a:p>
            <a:pPr lvl="1"/>
            <a:endParaRPr lang="en-US">
              <a:latin typeface="Roboto"/>
            </a:endParaRPr>
          </a:p>
          <a:p>
            <a:endParaRPr lang="en-US">
              <a:latin typeface="Roboto"/>
            </a:endParaRPr>
          </a:p>
          <a:p>
            <a:endParaRPr lang="en-US"/>
          </a:p>
          <a:p>
            <a:endParaRPr lang="en-US"/>
          </a:p>
        </p:txBody>
      </p:sp>
      <p:graphicFrame>
        <p:nvGraphicFramePr>
          <p:cNvPr id="5" name="Đối tượng 4">
            <a:extLst>
              <a:ext uri="{FF2B5EF4-FFF2-40B4-BE49-F238E27FC236}">
                <a16:creationId xmlns:a16="http://schemas.microsoft.com/office/drawing/2014/main" id="{11677818-3BA1-434D-966B-B5B5D24D2F62}"/>
              </a:ext>
            </a:extLst>
          </p:cNvPr>
          <p:cNvGraphicFramePr>
            <a:graphicFrameLocks noChangeAspect="1"/>
          </p:cNvGraphicFramePr>
          <p:nvPr>
            <p:extLst>
              <p:ext uri="{D42A27DB-BD31-4B8C-83A1-F6EECF244321}">
                <p14:modId xmlns:p14="http://schemas.microsoft.com/office/powerpoint/2010/main" val="2563501340"/>
              </p:ext>
            </p:extLst>
          </p:nvPr>
        </p:nvGraphicFramePr>
        <p:xfrm>
          <a:off x="2416914" y="2359944"/>
          <a:ext cx="3807571" cy="697754"/>
        </p:xfrm>
        <a:graphic>
          <a:graphicData uri="http://schemas.openxmlformats.org/presentationml/2006/ole">
            <mc:AlternateContent xmlns:mc="http://schemas.openxmlformats.org/markup-compatibility/2006">
              <mc:Choice xmlns:v="urn:schemas-microsoft-com:vml" Requires="v">
                <p:oleObj spid="_x0000_s10256" name="Equation" r:id="rId4" imgW="2628720" imgH="482400" progId="Equation.DSMT4">
                  <p:embed/>
                </p:oleObj>
              </mc:Choice>
              <mc:Fallback>
                <p:oleObj name="Equation" r:id="rId4" imgW="2628720" imgH="482400" progId="Equation.DSMT4">
                  <p:embed/>
                  <p:pic>
                    <p:nvPicPr>
                      <p:cNvPr id="5" name="Đối tượng 4">
                        <a:extLst>
                          <a:ext uri="{FF2B5EF4-FFF2-40B4-BE49-F238E27FC236}">
                            <a16:creationId xmlns:a16="http://schemas.microsoft.com/office/drawing/2014/main" id="{11677818-3BA1-434D-966B-B5B5D24D2F62}"/>
                          </a:ext>
                        </a:extLst>
                      </p:cNvPr>
                      <p:cNvPicPr/>
                      <p:nvPr/>
                    </p:nvPicPr>
                    <p:blipFill>
                      <a:blip r:embed="rId5"/>
                      <a:stretch>
                        <a:fillRect/>
                      </a:stretch>
                    </p:blipFill>
                    <p:spPr>
                      <a:xfrm>
                        <a:off x="2416914" y="2359944"/>
                        <a:ext cx="3807571" cy="697754"/>
                      </a:xfrm>
                      <a:prstGeom prst="rect">
                        <a:avLst/>
                      </a:prstGeom>
                    </p:spPr>
                  </p:pic>
                </p:oleObj>
              </mc:Fallback>
            </mc:AlternateContent>
          </a:graphicData>
        </a:graphic>
      </p:graphicFrame>
      <p:graphicFrame>
        <p:nvGraphicFramePr>
          <p:cNvPr id="8" name="Đối tượng 7">
            <a:extLst>
              <a:ext uri="{FF2B5EF4-FFF2-40B4-BE49-F238E27FC236}">
                <a16:creationId xmlns:a16="http://schemas.microsoft.com/office/drawing/2014/main" id="{F3390913-88A6-4A24-8129-60C7C1AE1E56}"/>
              </a:ext>
            </a:extLst>
          </p:cNvPr>
          <p:cNvGraphicFramePr>
            <a:graphicFrameLocks noChangeAspect="1"/>
          </p:cNvGraphicFramePr>
          <p:nvPr>
            <p:extLst>
              <p:ext uri="{D42A27DB-BD31-4B8C-83A1-F6EECF244321}">
                <p14:modId xmlns:p14="http://schemas.microsoft.com/office/powerpoint/2010/main" val="1995750188"/>
              </p:ext>
            </p:extLst>
          </p:nvPr>
        </p:nvGraphicFramePr>
        <p:xfrm>
          <a:off x="5789713" y="939106"/>
          <a:ext cx="326390" cy="309212"/>
        </p:xfrm>
        <a:graphic>
          <a:graphicData uri="http://schemas.openxmlformats.org/presentationml/2006/ole">
            <mc:AlternateContent xmlns:mc="http://schemas.openxmlformats.org/markup-compatibility/2006">
              <mc:Choice xmlns:v="urn:schemas-microsoft-com:vml" Requires="v">
                <p:oleObj spid="_x0000_s10257" name="Equation" r:id="rId6" imgW="241200" imgH="228600" progId="Equation.DSMT4">
                  <p:embed/>
                </p:oleObj>
              </mc:Choice>
              <mc:Fallback>
                <p:oleObj name="Equation" r:id="rId6" imgW="241200" imgH="228600" progId="Equation.DSMT4">
                  <p:embed/>
                  <p:pic>
                    <p:nvPicPr>
                      <p:cNvPr id="8" name="Đối tượng 7">
                        <a:extLst>
                          <a:ext uri="{FF2B5EF4-FFF2-40B4-BE49-F238E27FC236}">
                            <a16:creationId xmlns:a16="http://schemas.microsoft.com/office/drawing/2014/main" id="{F3390913-88A6-4A24-8129-60C7C1AE1E56}"/>
                          </a:ext>
                        </a:extLst>
                      </p:cNvPr>
                      <p:cNvPicPr/>
                      <p:nvPr/>
                    </p:nvPicPr>
                    <p:blipFill>
                      <a:blip r:embed="rId7"/>
                      <a:stretch>
                        <a:fillRect/>
                      </a:stretch>
                    </p:blipFill>
                    <p:spPr>
                      <a:xfrm>
                        <a:off x="5789713" y="939106"/>
                        <a:ext cx="326390" cy="309212"/>
                      </a:xfrm>
                      <a:prstGeom prst="rect">
                        <a:avLst/>
                      </a:prstGeom>
                    </p:spPr>
                  </p:pic>
                </p:oleObj>
              </mc:Fallback>
            </mc:AlternateContent>
          </a:graphicData>
        </a:graphic>
      </p:graphicFrame>
      <p:graphicFrame>
        <p:nvGraphicFramePr>
          <p:cNvPr id="9" name="Đối tượng 8">
            <a:extLst>
              <a:ext uri="{FF2B5EF4-FFF2-40B4-BE49-F238E27FC236}">
                <a16:creationId xmlns:a16="http://schemas.microsoft.com/office/drawing/2014/main" id="{707B38F0-9C83-419D-B361-C6B2E18FF827}"/>
              </a:ext>
            </a:extLst>
          </p:cNvPr>
          <p:cNvGraphicFramePr>
            <a:graphicFrameLocks noChangeAspect="1"/>
          </p:cNvGraphicFramePr>
          <p:nvPr>
            <p:extLst>
              <p:ext uri="{D42A27DB-BD31-4B8C-83A1-F6EECF244321}">
                <p14:modId xmlns:p14="http://schemas.microsoft.com/office/powerpoint/2010/main" val="594317035"/>
              </p:ext>
            </p:extLst>
          </p:nvPr>
        </p:nvGraphicFramePr>
        <p:xfrm>
          <a:off x="6413041" y="954332"/>
          <a:ext cx="326390" cy="309212"/>
        </p:xfrm>
        <a:graphic>
          <a:graphicData uri="http://schemas.openxmlformats.org/presentationml/2006/ole">
            <mc:AlternateContent xmlns:mc="http://schemas.openxmlformats.org/markup-compatibility/2006">
              <mc:Choice xmlns:v="urn:schemas-microsoft-com:vml" Requires="v">
                <p:oleObj spid="_x0000_s10258" name="Equation" r:id="rId8" imgW="241200" imgH="228600" progId="Equation.DSMT4">
                  <p:embed/>
                </p:oleObj>
              </mc:Choice>
              <mc:Fallback>
                <p:oleObj name="Equation" r:id="rId8" imgW="241200" imgH="228600" progId="Equation.DSMT4">
                  <p:embed/>
                  <p:pic>
                    <p:nvPicPr>
                      <p:cNvPr id="9" name="Đối tượng 8">
                        <a:extLst>
                          <a:ext uri="{FF2B5EF4-FFF2-40B4-BE49-F238E27FC236}">
                            <a16:creationId xmlns:a16="http://schemas.microsoft.com/office/drawing/2014/main" id="{707B38F0-9C83-419D-B361-C6B2E18FF827}"/>
                          </a:ext>
                        </a:extLst>
                      </p:cNvPr>
                      <p:cNvPicPr/>
                      <p:nvPr/>
                    </p:nvPicPr>
                    <p:blipFill>
                      <a:blip r:embed="rId9"/>
                      <a:stretch>
                        <a:fillRect/>
                      </a:stretch>
                    </p:blipFill>
                    <p:spPr>
                      <a:xfrm>
                        <a:off x="6413041" y="954332"/>
                        <a:ext cx="326390" cy="309212"/>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EAFB650F-0A3D-4AD2-8374-3033113B90A0}"/>
              </a:ext>
            </a:extLst>
          </p:cNvPr>
          <p:cNvGraphicFramePr>
            <a:graphicFrameLocks noChangeAspect="1"/>
          </p:cNvGraphicFramePr>
          <p:nvPr>
            <p:extLst>
              <p:ext uri="{D42A27DB-BD31-4B8C-83A1-F6EECF244321}">
                <p14:modId xmlns:p14="http://schemas.microsoft.com/office/powerpoint/2010/main" val="3311425539"/>
              </p:ext>
            </p:extLst>
          </p:nvPr>
        </p:nvGraphicFramePr>
        <p:xfrm>
          <a:off x="2613901" y="1168139"/>
          <a:ext cx="736092" cy="294437"/>
        </p:xfrm>
        <a:graphic>
          <a:graphicData uri="http://schemas.openxmlformats.org/presentationml/2006/ole">
            <mc:AlternateContent xmlns:mc="http://schemas.openxmlformats.org/markup-compatibility/2006">
              <mc:Choice xmlns:v="urn:schemas-microsoft-com:vml" Requires="v">
                <p:oleObj spid="_x0000_s10259" name="Equation" r:id="rId10" imgW="571320" imgH="228600" progId="Equation.DSMT4">
                  <p:embed/>
                </p:oleObj>
              </mc:Choice>
              <mc:Fallback>
                <p:oleObj name="Equation" r:id="rId10" imgW="571320" imgH="228600" progId="Equation.DSMT4">
                  <p:embed/>
                  <p:pic>
                    <p:nvPicPr>
                      <p:cNvPr id="10" name="Đối tượng 9">
                        <a:extLst>
                          <a:ext uri="{FF2B5EF4-FFF2-40B4-BE49-F238E27FC236}">
                            <a16:creationId xmlns:a16="http://schemas.microsoft.com/office/drawing/2014/main" id="{EAFB650F-0A3D-4AD2-8374-3033113B90A0}"/>
                          </a:ext>
                        </a:extLst>
                      </p:cNvPr>
                      <p:cNvPicPr/>
                      <p:nvPr/>
                    </p:nvPicPr>
                    <p:blipFill>
                      <a:blip r:embed="rId11"/>
                      <a:stretch>
                        <a:fillRect/>
                      </a:stretch>
                    </p:blipFill>
                    <p:spPr>
                      <a:xfrm>
                        <a:off x="2613901" y="1168139"/>
                        <a:ext cx="736092" cy="294437"/>
                      </a:xfrm>
                      <a:prstGeom prst="rect">
                        <a:avLst/>
                      </a:prstGeom>
                    </p:spPr>
                  </p:pic>
                </p:oleObj>
              </mc:Fallback>
            </mc:AlternateContent>
          </a:graphicData>
        </a:graphic>
      </p:graphicFrame>
      <p:graphicFrame>
        <p:nvGraphicFramePr>
          <p:cNvPr id="11" name="Đối tượng 10">
            <a:extLst>
              <a:ext uri="{FF2B5EF4-FFF2-40B4-BE49-F238E27FC236}">
                <a16:creationId xmlns:a16="http://schemas.microsoft.com/office/drawing/2014/main" id="{763342EC-1E85-41AA-8CFF-89141299EC57}"/>
              </a:ext>
            </a:extLst>
          </p:cNvPr>
          <p:cNvGraphicFramePr>
            <a:graphicFrameLocks noChangeAspect="1"/>
          </p:cNvGraphicFramePr>
          <p:nvPr>
            <p:extLst>
              <p:ext uri="{D42A27DB-BD31-4B8C-83A1-F6EECF244321}">
                <p14:modId xmlns:p14="http://schemas.microsoft.com/office/powerpoint/2010/main" val="2924166094"/>
              </p:ext>
            </p:extLst>
          </p:nvPr>
        </p:nvGraphicFramePr>
        <p:xfrm>
          <a:off x="1797056" y="1374306"/>
          <a:ext cx="1239716" cy="287251"/>
        </p:xfrm>
        <a:graphic>
          <a:graphicData uri="http://schemas.openxmlformats.org/presentationml/2006/ole">
            <mc:AlternateContent xmlns:mc="http://schemas.openxmlformats.org/markup-compatibility/2006">
              <mc:Choice xmlns:v="urn:schemas-microsoft-com:vml" Requires="v">
                <p:oleObj spid="_x0000_s10260" name="Equation" r:id="rId12" imgW="1041120" imgH="241200" progId="Equation.DSMT4">
                  <p:embed/>
                </p:oleObj>
              </mc:Choice>
              <mc:Fallback>
                <p:oleObj name="Equation" r:id="rId12" imgW="1041120" imgH="241200" progId="Equation.DSMT4">
                  <p:embed/>
                  <p:pic>
                    <p:nvPicPr>
                      <p:cNvPr id="11" name="Đối tượng 10">
                        <a:extLst>
                          <a:ext uri="{FF2B5EF4-FFF2-40B4-BE49-F238E27FC236}">
                            <a16:creationId xmlns:a16="http://schemas.microsoft.com/office/drawing/2014/main" id="{763342EC-1E85-41AA-8CFF-89141299EC57}"/>
                          </a:ext>
                        </a:extLst>
                      </p:cNvPr>
                      <p:cNvPicPr/>
                      <p:nvPr/>
                    </p:nvPicPr>
                    <p:blipFill>
                      <a:blip r:embed="rId13"/>
                      <a:stretch>
                        <a:fillRect/>
                      </a:stretch>
                    </p:blipFill>
                    <p:spPr>
                      <a:xfrm>
                        <a:off x="1797056" y="1374306"/>
                        <a:ext cx="1239716" cy="287251"/>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97CEEAE2-E086-4C25-B9AA-41AFE4A3A3FA}"/>
              </a:ext>
            </a:extLst>
          </p:cNvPr>
          <p:cNvGraphicFramePr>
            <a:graphicFrameLocks noChangeAspect="1"/>
          </p:cNvGraphicFramePr>
          <p:nvPr>
            <p:extLst>
              <p:ext uri="{D42A27DB-BD31-4B8C-83A1-F6EECF244321}">
                <p14:modId xmlns:p14="http://schemas.microsoft.com/office/powerpoint/2010/main" val="1185109852"/>
              </p:ext>
            </p:extLst>
          </p:nvPr>
        </p:nvGraphicFramePr>
        <p:xfrm>
          <a:off x="3269439" y="1359593"/>
          <a:ext cx="1300163" cy="304800"/>
        </p:xfrm>
        <a:graphic>
          <a:graphicData uri="http://schemas.openxmlformats.org/presentationml/2006/ole">
            <mc:AlternateContent xmlns:mc="http://schemas.openxmlformats.org/markup-compatibility/2006">
              <mc:Choice xmlns:v="urn:schemas-microsoft-com:vml" Requires="v">
                <p:oleObj spid="_x0000_s10261" name="Equation" r:id="rId14" imgW="1028520" imgH="241200" progId="Equation.DSMT4">
                  <p:embed/>
                </p:oleObj>
              </mc:Choice>
              <mc:Fallback>
                <p:oleObj name="Equation" r:id="rId14" imgW="1028520" imgH="241200" progId="Equation.DSMT4">
                  <p:embed/>
                  <p:pic>
                    <p:nvPicPr>
                      <p:cNvPr id="13" name="Đối tượng 12">
                        <a:extLst>
                          <a:ext uri="{FF2B5EF4-FFF2-40B4-BE49-F238E27FC236}">
                            <a16:creationId xmlns:a16="http://schemas.microsoft.com/office/drawing/2014/main" id="{97CEEAE2-E086-4C25-B9AA-41AFE4A3A3FA}"/>
                          </a:ext>
                        </a:extLst>
                      </p:cNvPr>
                      <p:cNvPicPr/>
                      <p:nvPr/>
                    </p:nvPicPr>
                    <p:blipFill>
                      <a:blip r:embed="rId15"/>
                      <a:stretch>
                        <a:fillRect/>
                      </a:stretch>
                    </p:blipFill>
                    <p:spPr>
                      <a:xfrm>
                        <a:off x="3269439" y="1359593"/>
                        <a:ext cx="1300163" cy="304800"/>
                      </a:xfrm>
                      <a:prstGeom prst="rect">
                        <a:avLst/>
                      </a:prstGeom>
                    </p:spPr>
                  </p:pic>
                </p:oleObj>
              </mc:Fallback>
            </mc:AlternateContent>
          </a:graphicData>
        </a:graphic>
      </p:graphicFrame>
      <p:graphicFrame>
        <p:nvGraphicFramePr>
          <p:cNvPr id="16" name="Đối tượng 15">
            <a:extLst>
              <a:ext uri="{FF2B5EF4-FFF2-40B4-BE49-F238E27FC236}">
                <a16:creationId xmlns:a16="http://schemas.microsoft.com/office/drawing/2014/main" id="{54DA5B6C-EE96-4DE1-88B3-939EE8A35CC4}"/>
              </a:ext>
            </a:extLst>
          </p:cNvPr>
          <p:cNvGraphicFramePr>
            <a:graphicFrameLocks noChangeAspect="1"/>
          </p:cNvGraphicFramePr>
          <p:nvPr>
            <p:extLst>
              <p:ext uri="{D42A27DB-BD31-4B8C-83A1-F6EECF244321}">
                <p14:modId xmlns:p14="http://schemas.microsoft.com/office/powerpoint/2010/main" val="1561514428"/>
              </p:ext>
            </p:extLst>
          </p:nvPr>
        </p:nvGraphicFramePr>
        <p:xfrm>
          <a:off x="2513494" y="1715346"/>
          <a:ext cx="3347741" cy="629773"/>
        </p:xfrm>
        <a:graphic>
          <a:graphicData uri="http://schemas.openxmlformats.org/presentationml/2006/ole">
            <mc:AlternateContent xmlns:mc="http://schemas.openxmlformats.org/markup-compatibility/2006">
              <mc:Choice xmlns:v="urn:schemas-microsoft-com:vml" Requires="v">
                <p:oleObj spid="_x0000_s10262" name="Equation" r:id="rId16" imgW="2565360" imgH="482400" progId="Equation.DSMT4">
                  <p:embed/>
                </p:oleObj>
              </mc:Choice>
              <mc:Fallback>
                <p:oleObj name="Equation" r:id="rId16" imgW="2565360" imgH="482400" progId="Equation.DSMT4">
                  <p:embed/>
                  <p:pic>
                    <p:nvPicPr>
                      <p:cNvPr id="16" name="Đối tượng 15">
                        <a:extLst>
                          <a:ext uri="{FF2B5EF4-FFF2-40B4-BE49-F238E27FC236}">
                            <a16:creationId xmlns:a16="http://schemas.microsoft.com/office/drawing/2014/main" id="{54DA5B6C-EE96-4DE1-88B3-939EE8A35CC4}"/>
                          </a:ext>
                        </a:extLst>
                      </p:cNvPr>
                      <p:cNvPicPr/>
                      <p:nvPr/>
                    </p:nvPicPr>
                    <p:blipFill>
                      <a:blip r:embed="rId17"/>
                      <a:stretch>
                        <a:fillRect/>
                      </a:stretch>
                    </p:blipFill>
                    <p:spPr>
                      <a:xfrm>
                        <a:off x="2513494" y="1715346"/>
                        <a:ext cx="3347741" cy="629773"/>
                      </a:xfrm>
                      <a:prstGeom prst="rect">
                        <a:avLst/>
                      </a:prstGeom>
                    </p:spPr>
                  </p:pic>
                </p:oleObj>
              </mc:Fallback>
            </mc:AlternateContent>
          </a:graphicData>
        </a:graphic>
      </p:graphicFrame>
      <p:pic>
        <p:nvPicPr>
          <p:cNvPr id="4" name="Hình ảnh 3">
            <a:extLst>
              <a:ext uri="{FF2B5EF4-FFF2-40B4-BE49-F238E27FC236}">
                <a16:creationId xmlns:a16="http://schemas.microsoft.com/office/drawing/2014/main" id="{A008D5B2-5B69-4342-A7E0-4F8FE29565D1}"/>
              </a:ext>
            </a:extLst>
          </p:cNvPr>
          <p:cNvPicPr>
            <a:picLocks noChangeAspect="1"/>
          </p:cNvPicPr>
          <p:nvPr/>
        </p:nvPicPr>
        <p:blipFill>
          <a:blip r:embed="rId18"/>
          <a:stretch>
            <a:fillRect/>
          </a:stretch>
        </p:blipFill>
        <p:spPr>
          <a:xfrm>
            <a:off x="2382377" y="3369683"/>
            <a:ext cx="3612193" cy="396274"/>
          </a:xfrm>
          <a:prstGeom prst="rect">
            <a:avLst/>
          </a:prstGeom>
        </p:spPr>
      </p:pic>
      <p:pic>
        <p:nvPicPr>
          <p:cNvPr id="7" name="Hình ảnh 6">
            <a:extLst>
              <a:ext uri="{FF2B5EF4-FFF2-40B4-BE49-F238E27FC236}">
                <a16:creationId xmlns:a16="http://schemas.microsoft.com/office/drawing/2014/main" id="{85E2E651-5AAE-4020-AF8C-C563CAAD9682}"/>
              </a:ext>
            </a:extLst>
          </p:cNvPr>
          <p:cNvPicPr>
            <a:picLocks noChangeAspect="1"/>
          </p:cNvPicPr>
          <p:nvPr/>
        </p:nvPicPr>
        <p:blipFill>
          <a:blip r:embed="rId19"/>
          <a:stretch>
            <a:fillRect/>
          </a:stretch>
        </p:blipFill>
        <p:spPr>
          <a:xfrm>
            <a:off x="2981947" y="3848901"/>
            <a:ext cx="2861700" cy="1065849"/>
          </a:xfrm>
          <a:prstGeom prst="rect">
            <a:avLst/>
          </a:prstGeom>
        </p:spPr>
      </p:pic>
    </p:spTree>
    <p:extLst>
      <p:ext uri="{BB962C8B-B14F-4D97-AF65-F5344CB8AC3E}">
        <p14:creationId xmlns:p14="http://schemas.microsoft.com/office/powerpoint/2010/main" val="400089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49"/>
                                        </p:tgtEl>
                                        <p:attrNameLst>
                                          <p:attrName>style.visibility</p:attrName>
                                        </p:attrNameLst>
                                      </p:cBhvr>
                                      <p:to>
                                        <p:strVal val="visible"/>
                                      </p:to>
                                    </p:set>
                                    <p:anim calcmode="lin" valueType="num">
                                      <p:cBhvr additive="base">
                                        <p:cTn id="16" dur="500" fill="hold"/>
                                        <p:tgtEl>
                                          <p:spTgt spid="649"/>
                                        </p:tgtEl>
                                        <p:attrNameLst>
                                          <p:attrName>ppt_x</p:attrName>
                                        </p:attrNameLst>
                                      </p:cBhvr>
                                      <p:tavLst>
                                        <p:tav tm="0">
                                          <p:val>
                                            <p:strVal val="#ppt_x"/>
                                          </p:val>
                                        </p:tav>
                                        <p:tav tm="100000">
                                          <p:val>
                                            <p:strVal val="#ppt_x"/>
                                          </p:val>
                                        </p:tav>
                                      </p:tavLst>
                                    </p:anim>
                                    <p:anim calcmode="lin" valueType="num">
                                      <p:cBhvr additive="base">
                                        <p:cTn id="17" dur="500" fill="hold"/>
                                        <p:tgtEl>
                                          <p:spTgt spid="649"/>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nodePh="1">
                                  <p:stCondLst>
                                    <p:cond delay="0"/>
                                  </p:stCondLst>
                                  <p:endCondLst>
                                    <p:cond evt="begin" delay="0">
                                      <p:tn val="26"/>
                                    </p:cond>
                                  </p:end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ppt_x"/>
                                          </p:val>
                                        </p:tav>
                                        <p:tav tm="100000">
                                          <p:val>
                                            <p:strVal val="#ppt_x"/>
                                          </p:val>
                                        </p:tav>
                                      </p:tavLst>
                                    </p:anim>
                                    <p:anim calcmode="lin" valueType="num">
                                      <p:cBhvr additive="base">
                                        <p:cTn id="4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ppt_x"/>
                                          </p:val>
                                        </p:tav>
                                        <p:tav tm="100000">
                                          <p:val>
                                            <p:strVal val="#ppt_x"/>
                                          </p:val>
                                        </p:tav>
                                      </p:tavLst>
                                    </p:anim>
                                    <p:anim calcmode="lin" valueType="num">
                                      <p:cBhvr additive="base">
                                        <p:cTn id="5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 calcmode="lin" valueType="num">
                                      <p:cBhvr additive="base">
                                        <p:cTn id="5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 calcmode="lin" valueType="num">
                                      <p:cBhvr additive="base">
                                        <p:cTn id="6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 calcmode="lin" valueType="num">
                                      <p:cBhvr additive="base">
                                        <p:cTn id="70"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4705515" y="4448925"/>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248171" y="268529"/>
            <a:ext cx="8592818"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Hộp Văn bản 2">
            <a:extLst>
              <a:ext uri="{FF2B5EF4-FFF2-40B4-BE49-F238E27FC236}">
                <a16:creationId xmlns:a16="http://schemas.microsoft.com/office/drawing/2014/main" id="{BCC21467-A706-48DA-9C68-F7D0E9ABEBAD}"/>
              </a:ext>
            </a:extLst>
          </p:cNvPr>
          <p:cNvSpPr txBox="1"/>
          <p:nvPr/>
        </p:nvSpPr>
        <p:spPr>
          <a:xfrm>
            <a:off x="537464" y="1241853"/>
            <a:ext cx="7569200" cy="3323987"/>
          </a:xfrm>
          <a:prstGeom prst="rect">
            <a:avLst/>
          </a:prstGeom>
          <a:noFill/>
        </p:spPr>
        <p:txBody>
          <a:bodyPr wrap="square" rtlCol="0">
            <a:spAutoFit/>
          </a:bodyPr>
          <a:lstStyle/>
          <a:p>
            <a:pPr marL="285750" indent="-285750">
              <a:buFont typeface="Arial" panose="020B0604020202020204" pitchFamily="34" charset="0"/>
              <a:buChar char="•"/>
            </a:pPr>
            <a:r>
              <a:rPr lang="en-US"/>
              <a:t>The training of RNN is not trivial, as we backpropagate gradients through layers and also through time. Hence, in each time step we have to sum up all the previous contributions until the current one, as given in the equation: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a:p>
            <a:endParaRPr lang="en-US"/>
          </a:p>
          <a:p>
            <a:pPr marL="285750" indent="-285750">
              <a:buFont typeface="Arial" panose="020B0604020202020204" pitchFamily="34" charset="0"/>
              <a:buChar char="•"/>
            </a:pPr>
            <a:r>
              <a:rPr lang="en-US"/>
              <a:t> In this equation, the contribution of a state at time step k to the gradient of the entire loss function L, at time step t=T is calculated. The challenge during the training is in the ratio of the hidden state:</a:t>
            </a:r>
          </a:p>
          <a:p>
            <a:pPr marL="285750" indent="-285750">
              <a:buFont typeface="Arial" panose="020B0604020202020204" pitchFamily="34" charset="0"/>
              <a:buChar char="•"/>
            </a:pPr>
            <a:endParaRPr lang="en-US"/>
          </a:p>
          <a:p>
            <a:r>
              <a:rPr lang="en-US"/>
              <a:t>			</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39" name="Picture 10">
            <a:extLst>
              <a:ext uri="{FF2B5EF4-FFF2-40B4-BE49-F238E27FC236}">
                <a16:creationId xmlns:a16="http://schemas.microsoft.com/office/drawing/2014/main" id="{542196C1-F148-4D69-886B-A3B236DF6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732" y="2030508"/>
            <a:ext cx="2647055" cy="563203"/>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a:extLst>
              <a:ext uri="{FF2B5EF4-FFF2-40B4-BE49-F238E27FC236}">
                <a16:creationId xmlns:a16="http://schemas.microsoft.com/office/drawing/2014/main" id="{F1D5DFBA-9773-4DA2-B832-11F4C165F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859" y="3408843"/>
            <a:ext cx="2623928" cy="74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2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ppt_x"/>
                                          </p:val>
                                        </p:tav>
                                        <p:tav tm="100000">
                                          <p:val>
                                            <p:strVal val="#ppt_x"/>
                                          </p:val>
                                        </p:tav>
                                      </p:tavLst>
                                    </p:anim>
                                    <p:anim calcmode="lin" valueType="num">
                                      <p:cBhvr additive="base">
                                        <p:cTn id="1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 calcmode="lin" valueType="num">
                                      <p:cBhvr additive="base">
                                        <p:cTn id="2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3328"/>
                                        </p:tgtEl>
                                        <p:attrNameLst>
                                          <p:attrName>style.visibility</p:attrName>
                                        </p:attrNameLst>
                                      </p:cBhvr>
                                      <p:to>
                                        <p:strVal val="visible"/>
                                      </p:to>
                                    </p:set>
                                    <p:anim calcmode="lin" valueType="num">
                                      <p:cBhvr additive="base">
                                        <p:cTn id="30" dur="500" fill="hold"/>
                                        <p:tgtEl>
                                          <p:spTgt spid="13328"/>
                                        </p:tgtEl>
                                        <p:attrNameLst>
                                          <p:attrName>ppt_x</p:attrName>
                                        </p:attrNameLst>
                                      </p:cBhvr>
                                      <p:tavLst>
                                        <p:tav tm="0">
                                          <p:val>
                                            <p:strVal val="#ppt_x"/>
                                          </p:val>
                                        </p:tav>
                                        <p:tav tm="100000">
                                          <p:val>
                                            <p:strVal val="#ppt_x"/>
                                          </p:val>
                                        </p:tav>
                                      </p:tavLst>
                                    </p:anim>
                                    <p:anim calcmode="lin" valueType="num">
                                      <p:cBhvr additive="base">
                                        <p:cTn id="31" dur="500" fill="hold"/>
                                        <p:tgtEl>
                                          <p:spTgt spid="133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5"/>
          <p:cNvGrpSpPr/>
          <p:nvPr/>
        </p:nvGrpSpPr>
        <p:grpSpPr>
          <a:xfrm>
            <a:off x="4705515" y="4448925"/>
            <a:ext cx="225450" cy="226451"/>
            <a:chOff x="2600577" y="-942975"/>
            <a:chExt cx="225450" cy="226451"/>
          </a:xfrm>
        </p:grpSpPr>
        <p:sp>
          <p:nvSpPr>
            <p:cNvPr id="655" name="Google Shape;655;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245797" y="128116"/>
            <a:ext cx="8592818" cy="70439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Hộp Văn bản 2">
            <a:extLst>
              <a:ext uri="{FF2B5EF4-FFF2-40B4-BE49-F238E27FC236}">
                <a16:creationId xmlns:a16="http://schemas.microsoft.com/office/drawing/2014/main" id="{BCC21467-A706-48DA-9C68-F7D0E9ABEBAD}"/>
              </a:ext>
            </a:extLst>
          </p:cNvPr>
          <p:cNvSpPr txBox="1"/>
          <p:nvPr/>
        </p:nvSpPr>
        <p:spPr>
          <a:xfrm>
            <a:off x="532361" y="1227652"/>
            <a:ext cx="7569200" cy="2677656"/>
          </a:xfrm>
          <a:prstGeom prst="rect">
            <a:avLst/>
          </a:prstGeom>
          <a:noFill/>
        </p:spPr>
        <p:txBody>
          <a:bodyPr wrap="square" rtlCol="0">
            <a:spAutoFit/>
          </a:bodyPr>
          <a:lstStyle/>
          <a:p>
            <a:pPr marL="285750" indent="-285750">
              <a:buFont typeface="Arial" panose="020B0604020202020204" pitchFamily="34" charset="0"/>
              <a:buChar char="•"/>
            </a:pPr>
            <a:r>
              <a:rPr lang="en-US"/>
              <a:t>Two common problems that occur during the backpropagation of time-series data are the vanishing and exploding gradients. The equation above has two problematic cases:</a:t>
            </a:r>
          </a:p>
          <a:p>
            <a:pPr marL="342900" indent="-342900">
              <a:buFont typeface="+mj-lt"/>
              <a:buAutoNum type="arabicPeriod"/>
            </a:pPr>
            <a:r>
              <a:rPr lang="en-US" b="1"/>
              <a:t>Vanishing Gradient: </a:t>
            </a:r>
          </a:p>
          <a:p>
            <a:r>
              <a:rPr lang="en-US"/>
              <a:t>		If                   </a:t>
            </a:r>
          </a:p>
          <a:p>
            <a:r>
              <a:rPr lang="en-US"/>
              <a:t>The term goes to zero exponentially fast, which makes it difficult to learn some long period dependencies. This problem is called the vanishing gradient</a:t>
            </a:r>
          </a:p>
          <a:p>
            <a:pPr marL="342900" indent="-342900">
              <a:buAutoNum type="arabicPeriod" startAt="2"/>
            </a:pPr>
            <a:r>
              <a:rPr lang="en-US" b="1"/>
              <a:t>Exploding Gradient:</a:t>
            </a:r>
          </a:p>
          <a:p>
            <a:r>
              <a:rPr lang="en-US"/>
              <a:t>		If                  </a:t>
            </a:r>
          </a:p>
          <a:p>
            <a:r>
              <a:rPr lang="en-US"/>
              <a:t>The term goes to infinity exponentially fast, and their value becomes a </a:t>
            </a:r>
            <a:r>
              <a:rPr lang="en-US" err="1"/>
              <a:t>NaN</a:t>
            </a:r>
            <a:r>
              <a:rPr lang="en-US"/>
              <a:t> due to the unstable process. This problem is called the exploding gradient.</a:t>
            </a:r>
          </a:p>
          <a:p>
            <a:endParaRPr lang="en-US"/>
          </a:p>
          <a:p>
            <a:r>
              <a:rPr lang="en-US"/>
              <a:t>How do we handle with vanishing/ exploding gradients problem?</a:t>
            </a:r>
          </a:p>
        </p:txBody>
      </p:sp>
      <p:pic>
        <p:nvPicPr>
          <p:cNvPr id="4" name="Hình ảnh 3">
            <a:extLst>
              <a:ext uri="{FF2B5EF4-FFF2-40B4-BE49-F238E27FC236}">
                <a16:creationId xmlns:a16="http://schemas.microsoft.com/office/drawing/2014/main" id="{2B05E8B4-9F5A-41C8-9766-482DDEEBCF89}"/>
              </a:ext>
            </a:extLst>
          </p:cNvPr>
          <p:cNvPicPr>
            <a:picLocks noChangeAspect="1"/>
          </p:cNvPicPr>
          <p:nvPr/>
        </p:nvPicPr>
        <p:blipFill>
          <a:blip r:embed="rId3"/>
          <a:stretch>
            <a:fillRect/>
          </a:stretch>
        </p:blipFill>
        <p:spPr>
          <a:xfrm>
            <a:off x="2672239" y="1899038"/>
            <a:ext cx="747615" cy="287340"/>
          </a:xfrm>
          <a:prstGeom prst="rect">
            <a:avLst/>
          </a:prstGeom>
        </p:spPr>
      </p:pic>
      <p:pic>
        <p:nvPicPr>
          <p:cNvPr id="5" name="Hình ảnh 4">
            <a:extLst>
              <a:ext uri="{FF2B5EF4-FFF2-40B4-BE49-F238E27FC236}">
                <a16:creationId xmlns:a16="http://schemas.microsoft.com/office/drawing/2014/main" id="{54AD7D94-6C08-422C-B947-73652E83C0A6}"/>
              </a:ext>
            </a:extLst>
          </p:cNvPr>
          <p:cNvPicPr>
            <a:picLocks noChangeAspect="1"/>
          </p:cNvPicPr>
          <p:nvPr/>
        </p:nvPicPr>
        <p:blipFill>
          <a:blip r:embed="rId4"/>
          <a:stretch>
            <a:fillRect/>
          </a:stretch>
        </p:blipFill>
        <p:spPr>
          <a:xfrm>
            <a:off x="2672239" y="2724150"/>
            <a:ext cx="747615" cy="314514"/>
          </a:xfrm>
          <a:prstGeom prst="rect">
            <a:avLst/>
          </a:prstGeom>
        </p:spPr>
      </p:pic>
    </p:spTree>
    <p:extLst>
      <p:ext uri="{BB962C8B-B14F-4D97-AF65-F5344CB8AC3E}">
        <p14:creationId xmlns:p14="http://schemas.microsoft.com/office/powerpoint/2010/main" val="249336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ppt_x"/>
                                          </p:val>
                                        </p:tav>
                                        <p:tav tm="100000">
                                          <p:val>
                                            <p:strVal val="#ppt_x"/>
                                          </p:val>
                                        </p:tav>
                                      </p:tavLst>
                                    </p:anim>
                                    <p:anim calcmode="lin" valueType="num">
                                      <p:cBhvr additive="base">
                                        <p:cTn id="5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 calcmode="lin" valueType="num">
                                      <p:cBhvr additive="base">
                                        <p:cTn id="5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379984" y="363925"/>
            <a:ext cx="7013272" cy="68433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Dealing with 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Hộp Văn bản 5">
            <a:extLst>
              <a:ext uri="{FF2B5EF4-FFF2-40B4-BE49-F238E27FC236}">
                <a16:creationId xmlns:a16="http://schemas.microsoft.com/office/drawing/2014/main" id="{9B7B9012-4B49-4AC6-B5F0-658E48B80CB9}"/>
              </a:ext>
            </a:extLst>
          </p:cNvPr>
          <p:cNvSpPr txBox="1"/>
          <p:nvPr/>
        </p:nvSpPr>
        <p:spPr>
          <a:xfrm>
            <a:off x="379984" y="1157788"/>
            <a:ext cx="8292336" cy="3323987"/>
          </a:xfrm>
          <a:prstGeom prst="rect">
            <a:avLst/>
          </a:prstGeom>
          <a:noFill/>
        </p:spPr>
        <p:txBody>
          <a:bodyPr wrap="square" lIns="91440" tIns="45720" rIns="91440" bIns="45720" rtlCol="0" anchor="t">
            <a:spAutoFit/>
          </a:bodyPr>
          <a:lstStyle/>
          <a:p>
            <a:pPr marL="342900" indent="-342900">
              <a:buFont typeface="+mj-lt"/>
              <a:buAutoNum type="arabicPeriod"/>
            </a:pPr>
            <a:r>
              <a:rPr lang="en-US" b="1"/>
              <a:t>Using L1/ L2 penalty </a:t>
            </a:r>
            <a:r>
              <a:rPr lang="en-US"/>
              <a:t>on the recurrent weights can help with exploding gradients.</a:t>
            </a:r>
          </a:p>
          <a:p>
            <a:pPr marL="285750" indent="-285750">
              <a:buFont typeface="Arial" panose="020B0604020202020204" pitchFamily="34" charset="0"/>
              <a:buChar char="•"/>
            </a:pPr>
            <a:r>
              <a:rPr lang="en-US"/>
              <a:t>Given that the parameters initialized with small values, the spectral radius of          is probably smaller than 1, from which it follows that the gradient can not explode. </a:t>
            </a:r>
          </a:p>
          <a:p>
            <a:pPr marL="285750" indent="-285750">
              <a:buFont typeface="Arial" panose="020B0604020202020204" pitchFamily="34" charset="0"/>
              <a:buChar char="•"/>
            </a:pPr>
            <a:r>
              <a:rPr lang="en-US"/>
              <a:t>The regularization term can ensure that during training the spectral radius never exceeds 1. </a:t>
            </a:r>
          </a:p>
          <a:p>
            <a:pPr marL="285750" indent="-285750">
              <a:buFont typeface="Arial" panose="020B0604020202020204" pitchFamily="34" charset="0"/>
              <a:buChar char="•"/>
            </a:pPr>
            <a:r>
              <a:rPr lang="en-US"/>
              <a:t>This approach limits the model to a simple regime (with a single point attractor at the origin), where any information inserted in the model has to die out exponentially fast in time. In such a regime we can not train a generator network, nor can we exhibit long term memory traces.</a:t>
            </a:r>
          </a:p>
          <a:p>
            <a:endParaRPr lang="en-US"/>
          </a:p>
          <a:p>
            <a:pPr marL="285750" indent="-285750">
              <a:buFont typeface="Arial" panose="020B0604020202020204" pitchFamily="34" charset="0"/>
              <a:buChar char="•"/>
            </a:pPr>
            <a:r>
              <a:rPr lang="en-US" b="1"/>
              <a:t> L1 penalty (Ridge regression):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a:p>
            <a:pPr marL="285750" indent="-285750">
              <a:buFont typeface="Arial" panose="020B0604020202020204" pitchFamily="34" charset="0"/>
              <a:buChar char="•"/>
            </a:pPr>
            <a:r>
              <a:rPr lang="en-US" b="1"/>
              <a:t>L2 penalty (Lasso regression):</a:t>
            </a:r>
          </a:p>
          <a:p>
            <a:endParaRPr lang="en-US"/>
          </a:p>
          <a:p>
            <a:endParaRPr lang="en-US"/>
          </a:p>
        </p:txBody>
      </p:sp>
      <p:graphicFrame>
        <p:nvGraphicFramePr>
          <p:cNvPr id="7" name="Đối tượng 6">
            <a:extLst>
              <a:ext uri="{FF2B5EF4-FFF2-40B4-BE49-F238E27FC236}">
                <a16:creationId xmlns:a16="http://schemas.microsoft.com/office/drawing/2014/main" id="{8FC5090E-3F31-4F62-9AE5-8802682A242F}"/>
              </a:ext>
            </a:extLst>
          </p:cNvPr>
          <p:cNvGraphicFramePr>
            <a:graphicFrameLocks noChangeAspect="1"/>
          </p:cNvGraphicFramePr>
          <p:nvPr>
            <p:extLst>
              <p:ext uri="{D42A27DB-BD31-4B8C-83A1-F6EECF244321}">
                <p14:modId xmlns:p14="http://schemas.microsoft.com/office/powerpoint/2010/main" val="2380829574"/>
              </p:ext>
            </p:extLst>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1270" name="Equation" r:id="rId4" imgW="914400" imgH="198720" progId="Equation.DSMT4">
                  <p:embed/>
                </p:oleObj>
              </mc:Choice>
              <mc:Fallback>
                <p:oleObj name="Equation" r:id="rId4" imgW="914400" imgH="198720" progId="Equation.DSMT4">
                  <p:embed/>
                  <p:pic>
                    <p:nvPicPr>
                      <p:cNvPr id="7" name="Đối tượng 6">
                        <a:extLst>
                          <a:ext uri="{FF2B5EF4-FFF2-40B4-BE49-F238E27FC236}">
                            <a16:creationId xmlns:a16="http://schemas.microsoft.com/office/drawing/2014/main" id="{8FC5090E-3F31-4F62-9AE5-8802682A242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8" name="Đối tượng 7">
            <a:extLst>
              <a:ext uri="{FF2B5EF4-FFF2-40B4-BE49-F238E27FC236}">
                <a16:creationId xmlns:a16="http://schemas.microsoft.com/office/drawing/2014/main" id="{77BD6A26-B2A7-4890-A0D9-2654D049C990}"/>
              </a:ext>
            </a:extLst>
          </p:cNvPr>
          <p:cNvGraphicFramePr>
            <a:graphicFrameLocks noChangeAspect="1"/>
          </p:cNvGraphicFramePr>
          <p:nvPr>
            <p:extLst>
              <p:ext uri="{D42A27DB-BD31-4B8C-83A1-F6EECF244321}">
                <p14:modId xmlns:p14="http://schemas.microsoft.com/office/powerpoint/2010/main" val="1661228652"/>
              </p:ext>
            </p:extLst>
          </p:nvPr>
        </p:nvGraphicFramePr>
        <p:xfrm>
          <a:off x="6769769" y="1328803"/>
          <a:ext cx="445131" cy="421703"/>
        </p:xfrm>
        <a:graphic>
          <a:graphicData uri="http://schemas.openxmlformats.org/presentationml/2006/ole">
            <mc:AlternateContent xmlns:mc="http://schemas.openxmlformats.org/markup-compatibility/2006">
              <mc:Choice xmlns:v="urn:schemas-microsoft-com:vml" Requires="v">
                <p:oleObj spid="_x0000_s11271" name="Equation" r:id="rId6" imgW="241200" imgH="228600" progId="Equation.DSMT4">
                  <p:embed/>
                </p:oleObj>
              </mc:Choice>
              <mc:Fallback>
                <p:oleObj name="Equation" r:id="rId6" imgW="241200" imgH="228600" progId="Equation.DSMT4">
                  <p:embed/>
                  <p:pic>
                    <p:nvPicPr>
                      <p:cNvPr id="8" name="Đối tượng 7">
                        <a:extLst>
                          <a:ext uri="{FF2B5EF4-FFF2-40B4-BE49-F238E27FC236}">
                            <a16:creationId xmlns:a16="http://schemas.microsoft.com/office/drawing/2014/main" id="{77BD6A26-B2A7-4890-A0D9-2654D049C990}"/>
                          </a:ext>
                        </a:extLst>
                      </p:cNvPr>
                      <p:cNvPicPr/>
                      <p:nvPr/>
                    </p:nvPicPr>
                    <p:blipFill>
                      <a:blip r:embed="rId7"/>
                      <a:stretch>
                        <a:fillRect/>
                      </a:stretch>
                    </p:blipFill>
                    <p:spPr>
                      <a:xfrm>
                        <a:off x="6769769" y="1328803"/>
                        <a:ext cx="445131" cy="421703"/>
                      </a:xfrm>
                      <a:prstGeom prst="rect">
                        <a:avLst/>
                      </a:prstGeom>
                    </p:spPr>
                  </p:pic>
                </p:oleObj>
              </mc:Fallback>
            </mc:AlternateContent>
          </a:graphicData>
        </a:graphic>
      </p:graphicFrame>
      <p:pic>
        <p:nvPicPr>
          <p:cNvPr id="14342" name="Picture 6">
            <a:extLst>
              <a:ext uri="{FF2B5EF4-FFF2-40B4-BE49-F238E27FC236}">
                <a16:creationId xmlns:a16="http://schemas.microsoft.com/office/drawing/2014/main" id="{A66DFE56-0540-41E4-83B2-595B0ED628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4270" y="4120154"/>
            <a:ext cx="3670661" cy="583737"/>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013DA584-9CE0-499D-BB9D-C575005D49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4270" y="3137529"/>
            <a:ext cx="3670660" cy="65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4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additive="base">
                                        <p:cTn id="2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 calcmode="lin" valueType="num">
                                      <p:cBhvr additive="base">
                                        <p:cTn id="34"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 calcmode="lin" valueType="num">
                                      <p:cBhvr additive="base">
                                        <p:cTn id="40"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
                                            <p:txEl>
                                              <p:pRg st="5" end="5"/>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4344"/>
                                        </p:tgtEl>
                                        <p:attrNameLst>
                                          <p:attrName>style.visibility</p:attrName>
                                        </p:attrNameLst>
                                      </p:cBhvr>
                                      <p:to>
                                        <p:strVal val="visible"/>
                                      </p:to>
                                    </p:set>
                                    <p:anim calcmode="lin" valueType="num">
                                      <p:cBhvr additive="base">
                                        <p:cTn id="44" dur="500" fill="hold"/>
                                        <p:tgtEl>
                                          <p:spTgt spid="14344"/>
                                        </p:tgtEl>
                                        <p:attrNameLst>
                                          <p:attrName>ppt_x</p:attrName>
                                        </p:attrNameLst>
                                      </p:cBhvr>
                                      <p:tavLst>
                                        <p:tav tm="0">
                                          <p:val>
                                            <p:strVal val="#ppt_x"/>
                                          </p:val>
                                        </p:tav>
                                        <p:tav tm="100000">
                                          <p:val>
                                            <p:strVal val="#ppt_x"/>
                                          </p:val>
                                        </p:tav>
                                      </p:tavLst>
                                    </p:anim>
                                    <p:anim calcmode="lin" valueType="num">
                                      <p:cBhvr additive="base">
                                        <p:cTn id="45" dur="500" fill="hold"/>
                                        <p:tgtEl>
                                          <p:spTgt spid="1434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 calcmode="lin" valueType="num">
                                      <p:cBhvr additive="base">
                                        <p:cTn id="50"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
                                            <p:txEl>
                                              <p:pRg st="9" end="9"/>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4342"/>
                                        </p:tgtEl>
                                        <p:attrNameLst>
                                          <p:attrName>style.visibility</p:attrName>
                                        </p:attrNameLst>
                                      </p:cBhvr>
                                      <p:to>
                                        <p:strVal val="visible"/>
                                      </p:to>
                                    </p:set>
                                    <p:anim calcmode="lin" valueType="num">
                                      <p:cBhvr additive="base">
                                        <p:cTn id="54" dur="500" fill="hold"/>
                                        <p:tgtEl>
                                          <p:spTgt spid="14342"/>
                                        </p:tgtEl>
                                        <p:attrNameLst>
                                          <p:attrName>ppt_x</p:attrName>
                                        </p:attrNameLst>
                                      </p:cBhvr>
                                      <p:tavLst>
                                        <p:tav tm="0">
                                          <p:val>
                                            <p:strVal val="#ppt_x"/>
                                          </p:val>
                                        </p:tav>
                                        <p:tav tm="100000">
                                          <p:val>
                                            <p:strVal val="#ppt_x"/>
                                          </p:val>
                                        </p:tav>
                                      </p:tavLst>
                                    </p:anim>
                                    <p:anim calcmode="lin" valueType="num">
                                      <p:cBhvr additive="base">
                                        <p:cTn id="55" dur="500" fill="hold"/>
                                        <p:tgtEl>
                                          <p:spTgt spid="143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5"/>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txBox="1">
            <a:spLocks noGrp="1"/>
          </p:cNvSpPr>
          <p:nvPr>
            <p:ph type="title"/>
          </p:nvPr>
        </p:nvSpPr>
        <p:spPr>
          <a:xfrm>
            <a:off x="379984" y="363925"/>
            <a:ext cx="8154416" cy="68433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Dealing with 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Hộp Văn bản 5">
            <a:extLst>
              <a:ext uri="{FF2B5EF4-FFF2-40B4-BE49-F238E27FC236}">
                <a16:creationId xmlns:a16="http://schemas.microsoft.com/office/drawing/2014/main" id="{9B7B9012-4B49-4AC6-B5F0-658E48B80CB9}"/>
              </a:ext>
            </a:extLst>
          </p:cNvPr>
          <p:cNvSpPr txBox="1"/>
          <p:nvPr/>
        </p:nvSpPr>
        <p:spPr>
          <a:xfrm>
            <a:off x="349501" y="897227"/>
            <a:ext cx="8292336" cy="4616648"/>
          </a:xfrm>
          <a:prstGeom prst="rect">
            <a:avLst/>
          </a:prstGeom>
          <a:noFill/>
        </p:spPr>
        <p:txBody>
          <a:bodyPr wrap="square" rtlCol="0">
            <a:spAutoFit/>
          </a:bodyPr>
          <a:lstStyle/>
          <a:p>
            <a:r>
              <a:rPr lang="en-US" b="1"/>
              <a:t>2. Clipping Gradients:</a:t>
            </a:r>
          </a:p>
          <a:p>
            <a:pPr marL="285750" indent="-285750">
              <a:buFont typeface="Arial" panose="020B0604020202020204" pitchFamily="34" charset="0"/>
              <a:buChar char="•"/>
            </a:pPr>
            <a:r>
              <a:rPr lang="en-US"/>
              <a:t>Let us further assume that the objective function     is well behaved, say </a:t>
            </a:r>
            <a:r>
              <a:rPr lang="en-US" b="0" i="1">
                <a:effectLst/>
                <a:latin typeface="Roboto" panose="02000000000000000000" pitchFamily="2" charset="0"/>
              </a:rPr>
              <a:t>Lipschitz continuous</a:t>
            </a:r>
            <a:r>
              <a:rPr lang="en-US" b="0" i="0">
                <a:effectLst/>
                <a:latin typeface="Roboto" panose="02000000000000000000" pitchFamily="2" charset="0"/>
              </a:rPr>
              <a:t> with constant L. That is to say:</a:t>
            </a:r>
          </a:p>
          <a:p>
            <a:pPr marL="285750" indent="-285750">
              <a:buFont typeface="Arial" panose="020B0604020202020204" pitchFamily="34" charset="0"/>
              <a:buChar char="•"/>
            </a:pPr>
            <a:endParaRPr lang="en-US">
              <a:latin typeface="Roboto" panose="02000000000000000000" pitchFamily="2" charset="0"/>
            </a:endParaRPr>
          </a:p>
          <a:p>
            <a:pPr marL="285750" lvl="1" indent="-285750">
              <a:buFont typeface="Arial" panose="020B0604020202020204" pitchFamily="34" charset="0"/>
              <a:buChar char="•"/>
            </a:pPr>
            <a:endParaRPr lang="en-US" b="0" i="0">
              <a:effectLst/>
              <a:latin typeface="Roboto" panose="02000000000000000000" pitchFamily="2" charset="0"/>
            </a:endParaRPr>
          </a:p>
          <a:p>
            <a:pPr marL="285750" indent="-285750">
              <a:buFont typeface="Arial" panose="020B0604020202020204" pitchFamily="34" charset="0"/>
              <a:buChar char="•"/>
            </a:pPr>
            <a:r>
              <a:rPr lang="en-US">
                <a:latin typeface="Roboto" panose="02000000000000000000" pitchFamily="2" charset="0"/>
              </a:rPr>
              <a:t>I</a:t>
            </a:r>
            <a:r>
              <a:rPr lang="en-US" b="0" i="0">
                <a:effectLst/>
                <a:latin typeface="Roboto" panose="02000000000000000000" pitchFamily="2" charset="0"/>
              </a:rPr>
              <a:t>n this case we can safely assume that if we update the parameter vector by  </a:t>
            </a:r>
            <a:r>
              <a:rPr lang="en-US" b="0" i="0" err="1">
                <a:effectLst/>
                <a:latin typeface="Roboto" panose="02000000000000000000" pitchFamily="2" charset="0"/>
              </a:rPr>
              <a:t>ηg</a:t>
            </a:r>
            <a:r>
              <a:rPr lang="en-US" b="0" i="0">
                <a:effectLst/>
                <a:latin typeface="Roboto" panose="02000000000000000000" pitchFamily="2" charset="0"/>
              </a:rPr>
              <a:t> , then:</a:t>
            </a:r>
          </a:p>
          <a:p>
            <a:endParaRPr lang="en-US">
              <a:latin typeface="Roboto" panose="02000000000000000000" pitchFamily="2" charset="0"/>
            </a:endParaRPr>
          </a:p>
          <a:p>
            <a:pPr marL="285750" indent="-285750">
              <a:buFont typeface="Arial" panose="020B0604020202020204" pitchFamily="34" charset="0"/>
              <a:buChar char="•"/>
            </a:pPr>
            <a:endParaRPr lang="en-US" b="0" i="0">
              <a:effectLst/>
              <a:latin typeface="Roboto" panose="02000000000000000000" pitchFamily="2" charset="0"/>
            </a:endParaRPr>
          </a:p>
          <a:p>
            <a:pPr marL="285750" indent="-285750">
              <a:buFont typeface="Arial" panose="020B0604020202020204" pitchFamily="34" charset="0"/>
              <a:buChar char="•"/>
            </a:pPr>
            <a:r>
              <a:rPr lang="en-US">
                <a:latin typeface="Roboto" panose="02000000000000000000" pitchFamily="2" charset="0"/>
              </a:rPr>
              <a:t>W</a:t>
            </a:r>
            <a:r>
              <a:rPr lang="en-US" b="0" i="0">
                <a:effectLst/>
                <a:latin typeface="Roboto" panose="02000000000000000000" pitchFamily="2" charset="0"/>
              </a:rPr>
              <a:t>hich means that we will not observe a change by more than  </a:t>
            </a:r>
            <a:r>
              <a:rPr lang="en-US" b="0" i="0" err="1">
                <a:effectLst/>
                <a:latin typeface="Roboto" panose="02000000000000000000" pitchFamily="2" charset="0"/>
              </a:rPr>
              <a:t>Lη∥g</a:t>
            </a:r>
            <a:r>
              <a:rPr lang="en-US" b="0" i="0">
                <a:effectLst/>
                <a:latin typeface="Roboto" panose="02000000000000000000" pitchFamily="2" charset="0"/>
              </a:rPr>
              <a:t>∥ . This is both a curse and a blessing. On the curse side, it limits the speed of making progress; whereas on the blessing side, it limits the extent to which things can go wrong if we move in the wrong direction.</a:t>
            </a:r>
          </a:p>
          <a:p>
            <a:pPr marL="285750" indent="-285750">
              <a:buFont typeface="Arial" panose="020B0604020202020204" pitchFamily="34" charset="0"/>
              <a:buChar char="•"/>
            </a:pPr>
            <a:endParaRPr lang="en-US" b="0" i="0">
              <a:effectLst/>
              <a:latin typeface="Roboto" panose="02000000000000000000" pitchFamily="2" charset="0"/>
            </a:endParaRPr>
          </a:p>
          <a:p>
            <a:pPr marL="285750" indent="-285750">
              <a:buFont typeface="Arial" panose="020B0604020202020204" pitchFamily="34" charset="0"/>
              <a:buChar char="•"/>
            </a:pPr>
            <a:r>
              <a:rPr lang="en-US" b="0" i="0">
                <a:effectLst/>
                <a:latin typeface="Roboto" panose="02000000000000000000" pitchFamily="2" charset="0"/>
              </a:rPr>
              <a:t>Sometimes the gradients can be quite large and the optimization algorithm may fail to converge. We could address this by reducing the learning rate  η. One popular alternative is to clip the gradient  g  by projecting them back to a ball of a given radius, say θ via:</a:t>
            </a:r>
          </a:p>
          <a:p>
            <a:endParaRPr lang="en-US" b="0" i="0">
              <a:effectLst/>
              <a:latin typeface="Roboto" panose="02000000000000000000" pitchFamily="2" charset="0"/>
            </a:endParaRPr>
          </a:p>
          <a:p>
            <a:endParaRPr lang="en-US">
              <a:latin typeface="Roboto" panose="02000000000000000000" pitchFamily="2" charset="0"/>
            </a:endParaRPr>
          </a:p>
          <a:p>
            <a:pPr marL="285750" indent="-285750">
              <a:buFont typeface="Arial" panose="020B0604020202020204" pitchFamily="34" charset="0"/>
              <a:buChar char="•"/>
            </a:pPr>
            <a:endParaRPr lang="en-US" b="0" i="0">
              <a:effectLst/>
              <a:latin typeface="Roboto" panose="02000000000000000000" pitchFamily="2" charset="0"/>
            </a:endParaRPr>
          </a:p>
          <a:p>
            <a:pPr marL="285750" indent="-285750">
              <a:buFont typeface="Arial" panose="020B0604020202020204" pitchFamily="34" charset="0"/>
              <a:buChar char="•"/>
            </a:pPr>
            <a:endParaRPr lang="en-US" b="0" i="0">
              <a:effectLst/>
              <a:latin typeface="Roboto" panose="02000000000000000000" pitchFamily="2" charset="0"/>
            </a:endParaRPr>
          </a:p>
          <a:p>
            <a:endParaRPr lang="en-US" b="0" i="0">
              <a:effectLst/>
              <a:latin typeface="Roboto" panose="02000000000000000000" pitchFamily="2" charset="0"/>
            </a:endParaRPr>
          </a:p>
          <a:p>
            <a:pPr lvl="1"/>
            <a:r>
              <a:rPr lang="en-US"/>
              <a:t>    </a:t>
            </a:r>
          </a:p>
        </p:txBody>
      </p:sp>
      <p:graphicFrame>
        <p:nvGraphicFramePr>
          <p:cNvPr id="7" name="Đối tượng 6">
            <a:extLst>
              <a:ext uri="{FF2B5EF4-FFF2-40B4-BE49-F238E27FC236}">
                <a16:creationId xmlns:a16="http://schemas.microsoft.com/office/drawing/2014/main" id="{8FC5090E-3F31-4F62-9AE5-8802682A242F}"/>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2306" name="Equation" r:id="rId4" imgW="914400" imgH="198720" progId="Equation.DSMT4">
                  <p:embed/>
                </p:oleObj>
              </mc:Choice>
              <mc:Fallback>
                <p:oleObj name="Equation" r:id="rId4" imgW="914400" imgH="198720" progId="Equation.DSMT4">
                  <p:embed/>
                  <p:pic>
                    <p:nvPicPr>
                      <p:cNvPr id="7" name="Đối tượng 6">
                        <a:extLst>
                          <a:ext uri="{FF2B5EF4-FFF2-40B4-BE49-F238E27FC236}">
                            <a16:creationId xmlns:a16="http://schemas.microsoft.com/office/drawing/2014/main" id="{8FC5090E-3F31-4F62-9AE5-8802682A242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D24693D-D5FD-4237-8CDF-2D68DDA5B5FA}"/>
              </a:ext>
            </a:extLst>
          </p:cNvPr>
          <p:cNvGraphicFramePr>
            <a:graphicFrameLocks noChangeAspect="1"/>
          </p:cNvGraphicFramePr>
          <p:nvPr>
            <p:extLst>
              <p:ext uri="{D42A27DB-BD31-4B8C-83A1-F6EECF244321}">
                <p14:modId xmlns:p14="http://schemas.microsoft.com/office/powerpoint/2010/main" val="3186222740"/>
              </p:ext>
            </p:extLst>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2307" name="Equation" r:id="rId6" imgW="914400" imgH="198720" progId="Equation.DSMT4">
                  <p:embed/>
                </p:oleObj>
              </mc:Choice>
              <mc:Fallback>
                <p:oleObj name="Equation" r:id="rId6" imgW="914400" imgH="198720" progId="Equation.DSMT4">
                  <p:embed/>
                  <p:pic>
                    <p:nvPicPr>
                      <p:cNvPr id="3" name="Đối tượng 2">
                        <a:extLst>
                          <a:ext uri="{FF2B5EF4-FFF2-40B4-BE49-F238E27FC236}">
                            <a16:creationId xmlns:a16="http://schemas.microsoft.com/office/drawing/2014/main" id="{2D24693D-D5FD-4237-8CDF-2D68DDA5B5FA}"/>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9" name="Đối tượng 8">
            <a:extLst>
              <a:ext uri="{FF2B5EF4-FFF2-40B4-BE49-F238E27FC236}">
                <a16:creationId xmlns:a16="http://schemas.microsoft.com/office/drawing/2014/main" id="{DB536814-CA36-4AA9-B9CC-274B543D12C8}"/>
              </a:ext>
            </a:extLst>
          </p:cNvPr>
          <p:cNvGraphicFramePr>
            <a:graphicFrameLocks noChangeAspect="1"/>
          </p:cNvGraphicFramePr>
          <p:nvPr>
            <p:extLst>
              <p:ext uri="{D42A27DB-BD31-4B8C-83A1-F6EECF244321}">
                <p14:modId xmlns:p14="http://schemas.microsoft.com/office/powerpoint/2010/main" val="3962614946"/>
              </p:ext>
            </p:extLst>
          </p:nvPr>
        </p:nvGraphicFramePr>
        <p:xfrm>
          <a:off x="4572000" y="1153003"/>
          <a:ext cx="152400" cy="203200"/>
        </p:xfrm>
        <a:graphic>
          <a:graphicData uri="http://schemas.openxmlformats.org/presentationml/2006/ole">
            <mc:AlternateContent xmlns:mc="http://schemas.openxmlformats.org/markup-compatibility/2006">
              <mc:Choice xmlns:v="urn:schemas-microsoft-com:vml" Requires="v">
                <p:oleObj spid="_x0000_s12308" name="Equation" r:id="rId7" imgW="152280" imgH="203040" progId="Equation.DSMT4">
                  <p:embed/>
                </p:oleObj>
              </mc:Choice>
              <mc:Fallback>
                <p:oleObj name="Equation" r:id="rId7" imgW="152280" imgH="203040" progId="Equation.DSMT4">
                  <p:embed/>
                  <p:pic>
                    <p:nvPicPr>
                      <p:cNvPr id="9" name="Đối tượng 8">
                        <a:extLst>
                          <a:ext uri="{FF2B5EF4-FFF2-40B4-BE49-F238E27FC236}">
                            <a16:creationId xmlns:a16="http://schemas.microsoft.com/office/drawing/2014/main" id="{DB536814-CA36-4AA9-B9CC-274B543D12C8}"/>
                          </a:ext>
                        </a:extLst>
                      </p:cNvPr>
                      <p:cNvPicPr/>
                      <p:nvPr/>
                    </p:nvPicPr>
                    <p:blipFill>
                      <a:blip r:embed="rId8"/>
                      <a:stretch>
                        <a:fillRect/>
                      </a:stretch>
                    </p:blipFill>
                    <p:spPr>
                      <a:xfrm>
                        <a:off x="4572000" y="1153003"/>
                        <a:ext cx="152400" cy="203200"/>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49F7A63A-95FE-402D-A9D8-76114F97EFA0}"/>
              </a:ext>
            </a:extLst>
          </p:cNvPr>
          <p:cNvGraphicFramePr>
            <a:graphicFrameLocks noChangeAspect="1"/>
          </p:cNvGraphicFramePr>
          <p:nvPr>
            <p:extLst>
              <p:ext uri="{D42A27DB-BD31-4B8C-83A1-F6EECF244321}">
                <p14:modId xmlns:p14="http://schemas.microsoft.com/office/powerpoint/2010/main" val="215844292"/>
              </p:ext>
            </p:extLst>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2309" name="Equation" r:id="rId9" imgW="914400" imgH="198720" progId="Equation.DSMT4">
                  <p:embed/>
                </p:oleObj>
              </mc:Choice>
              <mc:Fallback>
                <p:oleObj name="Equation" r:id="rId9" imgW="914400" imgH="198720" progId="Equation.DSMT4">
                  <p:embed/>
                  <p:pic>
                    <p:nvPicPr>
                      <p:cNvPr id="10" name="Đối tượng 9">
                        <a:extLst>
                          <a:ext uri="{FF2B5EF4-FFF2-40B4-BE49-F238E27FC236}">
                            <a16:creationId xmlns:a16="http://schemas.microsoft.com/office/drawing/2014/main" id="{49F7A63A-95FE-402D-A9D8-76114F97EFA0}"/>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1" name="Đối tượng 10">
            <a:extLst>
              <a:ext uri="{FF2B5EF4-FFF2-40B4-BE49-F238E27FC236}">
                <a16:creationId xmlns:a16="http://schemas.microsoft.com/office/drawing/2014/main" id="{89C02596-1DA2-45A7-B9DF-EDCB7BBF334A}"/>
              </a:ext>
            </a:extLst>
          </p:cNvPr>
          <p:cNvGraphicFramePr>
            <a:graphicFrameLocks noChangeAspect="1"/>
          </p:cNvGraphicFramePr>
          <p:nvPr>
            <p:extLst>
              <p:ext uri="{D42A27DB-BD31-4B8C-83A1-F6EECF244321}">
                <p14:modId xmlns:p14="http://schemas.microsoft.com/office/powerpoint/2010/main" val="2287366096"/>
              </p:ext>
            </p:extLst>
          </p:nvPr>
        </p:nvGraphicFramePr>
        <p:xfrm>
          <a:off x="2874629" y="1587503"/>
          <a:ext cx="2314059" cy="356009"/>
        </p:xfrm>
        <a:graphic>
          <a:graphicData uri="http://schemas.openxmlformats.org/presentationml/2006/ole">
            <mc:AlternateContent xmlns:mc="http://schemas.openxmlformats.org/markup-compatibility/2006">
              <mc:Choice xmlns:v="urn:schemas-microsoft-com:vml" Requires="v">
                <p:oleObj spid="_x0000_s12310" name="Equation" r:id="rId10" imgW="1650960" imgH="253800" progId="Equation.DSMT4">
                  <p:embed/>
                </p:oleObj>
              </mc:Choice>
              <mc:Fallback>
                <p:oleObj name="Equation" r:id="rId10" imgW="1650960" imgH="253800" progId="Equation.DSMT4">
                  <p:embed/>
                  <p:pic>
                    <p:nvPicPr>
                      <p:cNvPr id="11" name="Đối tượng 10">
                        <a:extLst>
                          <a:ext uri="{FF2B5EF4-FFF2-40B4-BE49-F238E27FC236}">
                            <a16:creationId xmlns:a16="http://schemas.microsoft.com/office/drawing/2014/main" id="{89C02596-1DA2-45A7-B9DF-EDCB7BBF334A}"/>
                          </a:ext>
                        </a:extLst>
                      </p:cNvPr>
                      <p:cNvPicPr/>
                      <p:nvPr/>
                    </p:nvPicPr>
                    <p:blipFill>
                      <a:blip r:embed="rId11"/>
                      <a:stretch>
                        <a:fillRect/>
                      </a:stretch>
                    </p:blipFill>
                    <p:spPr>
                      <a:xfrm>
                        <a:off x="2874629" y="1587503"/>
                        <a:ext cx="2314059" cy="356009"/>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A2099438-58F2-48C8-B5DC-1FE365C529F9}"/>
              </a:ext>
            </a:extLst>
          </p:cNvPr>
          <p:cNvGraphicFramePr>
            <a:graphicFrameLocks noChangeAspect="1"/>
          </p:cNvGraphicFramePr>
          <p:nvPr>
            <p:extLst>
              <p:ext uri="{D42A27DB-BD31-4B8C-83A1-F6EECF244321}">
                <p14:modId xmlns:p14="http://schemas.microsoft.com/office/powerpoint/2010/main" val="4032969372"/>
              </p:ext>
            </p:extLst>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2311" name="Equation" r:id="rId12" imgW="914400" imgH="198720" progId="Equation.DSMT4">
                  <p:embed/>
                </p:oleObj>
              </mc:Choice>
              <mc:Fallback>
                <p:oleObj name="Equation" r:id="rId12" imgW="914400" imgH="198720" progId="Equation.DSMT4">
                  <p:embed/>
                  <p:pic>
                    <p:nvPicPr>
                      <p:cNvPr id="13" name="Đối tượng 12">
                        <a:extLst>
                          <a:ext uri="{FF2B5EF4-FFF2-40B4-BE49-F238E27FC236}">
                            <a16:creationId xmlns:a16="http://schemas.microsoft.com/office/drawing/2014/main" id="{A2099438-58F2-48C8-B5DC-1FE365C529F9}"/>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4" name="Đối tượng 13">
            <a:extLst>
              <a:ext uri="{FF2B5EF4-FFF2-40B4-BE49-F238E27FC236}">
                <a16:creationId xmlns:a16="http://schemas.microsoft.com/office/drawing/2014/main" id="{156A73C7-A2E9-4C17-AAE4-66B07710877F}"/>
              </a:ext>
            </a:extLst>
          </p:cNvPr>
          <p:cNvGraphicFramePr>
            <a:graphicFrameLocks noChangeAspect="1"/>
          </p:cNvGraphicFramePr>
          <p:nvPr>
            <p:extLst>
              <p:ext uri="{D42A27DB-BD31-4B8C-83A1-F6EECF244321}">
                <p14:modId xmlns:p14="http://schemas.microsoft.com/office/powerpoint/2010/main" val="1357023555"/>
              </p:ext>
            </p:extLst>
          </p:nvPr>
        </p:nvGraphicFramePr>
        <p:xfrm>
          <a:off x="2874629" y="2229040"/>
          <a:ext cx="2496722" cy="354145"/>
        </p:xfrm>
        <a:graphic>
          <a:graphicData uri="http://schemas.openxmlformats.org/presentationml/2006/ole">
            <mc:AlternateContent xmlns:mc="http://schemas.openxmlformats.org/markup-compatibility/2006">
              <mc:Choice xmlns:v="urn:schemas-microsoft-com:vml" Requires="v">
                <p:oleObj spid="_x0000_s12312" name="Equation" r:id="rId13" imgW="1790640" imgH="253800" progId="Equation.DSMT4">
                  <p:embed/>
                </p:oleObj>
              </mc:Choice>
              <mc:Fallback>
                <p:oleObj name="Equation" r:id="rId13" imgW="1790640" imgH="253800" progId="Equation.DSMT4">
                  <p:embed/>
                  <p:pic>
                    <p:nvPicPr>
                      <p:cNvPr id="14" name="Đối tượng 13">
                        <a:extLst>
                          <a:ext uri="{FF2B5EF4-FFF2-40B4-BE49-F238E27FC236}">
                            <a16:creationId xmlns:a16="http://schemas.microsoft.com/office/drawing/2014/main" id="{156A73C7-A2E9-4C17-AAE4-66B07710877F}"/>
                          </a:ext>
                        </a:extLst>
                      </p:cNvPr>
                      <p:cNvPicPr/>
                      <p:nvPr/>
                    </p:nvPicPr>
                    <p:blipFill>
                      <a:blip r:embed="rId14"/>
                      <a:stretch>
                        <a:fillRect/>
                      </a:stretch>
                    </p:blipFill>
                    <p:spPr>
                      <a:xfrm>
                        <a:off x="2874629" y="2229040"/>
                        <a:ext cx="2496722" cy="354145"/>
                      </a:xfrm>
                      <a:prstGeom prst="rect">
                        <a:avLst/>
                      </a:prstGeom>
                    </p:spPr>
                  </p:pic>
                </p:oleObj>
              </mc:Fallback>
            </mc:AlternateContent>
          </a:graphicData>
        </a:graphic>
      </p:graphicFrame>
      <p:graphicFrame>
        <p:nvGraphicFramePr>
          <p:cNvPr id="16" name="Đối tượng 15">
            <a:extLst>
              <a:ext uri="{FF2B5EF4-FFF2-40B4-BE49-F238E27FC236}">
                <a16:creationId xmlns:a16="http://schemas.microsoft.com/office/drawing/2014/main" id="{DC3A1406-D684-4F78-B07C-783BFF6D5D9B}"/>
              </a:ext>
            </a:extLst>
          </p:cNvPr>
          <p:cNvGraphicFramePr>
            <a:graphicFrameLocks noChangeAspect="1"/>
          </p:cNvGraphicFramePr>
          <p:nvPr>
            <p:extLst>
              <p:ext uri="{D42A27DB-BD31-4B8C-83A1-F6EECF244321}">
                <p14:modId xmlns:p14="http://schemas.microsoft.com/office/powerpoint/2010/main" val="766497554"/>
              </p:ext>
            </p:extLst>
          </p:nvPr>
        </p:nvGraphicFramePr>
        <p:xfrm>
          <a:off x="2980070" y="4171319"/>
          <a:ext cx="1947530" cy="779012"/>
        </p:xfrm>
        <a:graphic>
          <a:graphicData uri="http://schemas.openxmlformats.org/presentationml/2006/ole">
            <mc:AlternateContent xmlns:mc="http://schemas.openxmlformats.org/markup-compatibility/2006">
              <mc:Choice xmlns:v="urn:schemas-microsoft-com:vml" Requires="v">
                <p:oleObj spid="_x0000_s12313" name="Equation" r:id="rId15" imgW="1269720" imgH="507960" progId="Equation.DSMT4">
                  <p:embed/>
                </p:oleObj>
              </mc:Choice>
              <mc:Fallback>
                <p:oleObj name="Equation" r:id="rId15" imgW="1269720" imgH="507960" progId="Equation.DSMT4">
                  <p:embed/>
                  <p:pic>
                    <p:nvPicPr>
                      <p:cNvPr id="16" name="Đối tượng 15">
                        <a:extLst>
                          <a:ext uri="{FF2B5EF4-FFF2-40B4-BE49-F238E27FC236}">
                            <a16:creationId xmlns:a16="http://schemas.microsoft.com/office/drawing/2014/main" id="{DC3A1406-D684-4F78-B07C-783BFF6D5D9B}"/>
                          </a:ext>
                        </a:extLst>
                      </p:cNvPr>
                      <p:cNvPicPr/>
                      <p:nvPr/>
                    </p:nvPicPr>
                    <p:blipFill>
                      <a:blip r:embed="rId16"/>
                      <a:stretch>
                        <a:fillRect/>
                      </a:stretch>
                    </p:blipFill>
                    <p:spPr>
                      <a:xfrm>
                        <a:off x="2980070" y="4171319"/>
                        <a:ext cx="1947530" cy="779012"/>
                      </a:xfrm>
                      <a:prstGeom prst="rect">
                        <a:avLst/>
                      </a:prstGeom>
                    </p:spPr>
                  </p:pic>
                </p:oleObj>
              </mc:Fallback>
            </mc:AlternateContent>
          </a:graphicData>
        </a:graphic>
      </p:graphicFrame>
    </p:spTree>
    <p:extLst>
      <p:ext uri="{BB962C8B-B14F-4D97-AF65-F5344CB8AC3E}">
        <p14:creationId xmlns:p14="http://schemas.microsoft.com/office/powerpoint/2010/main" val="306317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 calcmode="lin" valueType="num">
                                      <p:cBhvr additive="base">
                                        <p:cTn id="32"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 calcmode="lin" valueType="num">
                                      <p:cBhvr additive="base">
                                        <p:cTn id="42"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 calcmode="lin" valueType="num">
                                      <p:cBhvr additive="base">
                                        <p:cTn id="48"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5" name="Google Shape;665;p5"/>
          <p:cNvSpPr txBox="1">
            <a:spLocks noGrp="1"/>
          </p:cNvSpPr>
          <p:nvPr>
            <p:ph type="title"/>
          </p:nvPr>
        </p:nvSpPr>
        <p:spPr>
          <a:xfrm>
            <a:off x="379984" y="363925"/>
            <a:ext cx="8154416" cy="68433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Dealing with 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Hộp Văn bản 5">
            <a:extLst>
              <a:ext uri="{FF2B5EF4-FFF2-40B4-BE49-F238E27FC236}">
                <a16:creationId xmlns:a16="http://schemas.microsoft.com/office/drawing/2014/main" id="{9B7B9012-4B49-4AC6-B5F0-658E48B80CB9}"/>
              </a:ext>
            </a:extLst>
          </p:cNvPr>
          <p:cNvSpPr txBox="1"/>
          <p:nvPr/>
        </p:nvSpPr>
        <p:spPr>
          <a:xfrm>
            <a:off x="349501" y="897227"/>
            <a:ext cx="7242146" cy="553998"/>
          </a:xfrm>
          <a:prstGeom prst="rect">
            <a:avLst/>
          </a:prstGeom>
          <a:noFill/>
        </p:spPr>
        <p:txBody>
          <a:bodyPr wrap="square" rtlCol="0">
            <a:spAutoFit/>
          </a:bodyPr>
          <a:lstStyle/>
          <a:p>
            <a:r>
              <a:rPr lang="en-US" b="1"/>
              <a:t>3.</a:t>
            </a:r>
            <a:r>
              <a:rPr lang="en-US" sz="1600" b="1"/>
              <a:t> Long Short-Term</a:t>
            </a:r>
            <a:r>
              <a:rPr lang="en-US" b="1"/>
              <a:t> Memory (LSTM):</a:t>
            </a:r>
          </a:p>
          <a:p>
            <a:r>
              <a:rPr lang="en-US" b="1"/>
              <a:t>3.1 : Input Gate, Forget Gate, Output Gate</a:t>
            </a:r>
          </a:p>
        </p:txBody>
      </p:sp>
      <p:graphicFrame>
        <p:nvGraphicFramePr>
          <p:cNvPr id="7" name="Đối tượng 6">
            <a:extLst>
              <a:ext uri="{FF2B5EF4-FFF2-40B4-BE49-F238E27FC236}">
                <a16:creationId xmlns:a16="http://schemas.microsoft.com/office/drawing/2014/main" id="{8FC5090E-3F31-4F62-9AE5-8802682A242F}"/>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3322" name="Equation" r:id="rId4" imgW="914400" imgH="198720" progId="Equation.DSMT4">
                  <p:embed/>
                </p:oleObj>
              </mc:Choice>
              <mc:Fallback>
                <p:oleObj name="Equation" r:id="rId4" imgW="914400" imgH="198720" progId="Equation.DSMT4">
                  <p:embed/>
                  <p:pic>
                    <p:nvPicPr>
                      <p:cNvPr id="7" name="Đối tượng 6">
                        <a:extLst>
                          <a:ext uri="{FF2B5EF4-FFF2-40B4-BE49-F238E27FC236}">
                            <a16:creationId xmlns:a16="http://schemas.microsoft.com/office/drawing/2014/main" id="{8FC5090E-3F31-4F62-9AE5-8802682A242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D24693D-D5FD-4237-8CDF-2D68DDA5B5FA}"/>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3323" name="Equation" r:id="rId6" imgW="914400" imgH="198720" progId="Equation.DSMT4">
                  <p:embed/>
                </p:oleObj>
              </mc:Choice>
              <mc:Fallback>
                <p:oleObj name="Equation" r:id="rId6" imgW="914400" imgH="198720" progId="Equation.DSMT4">
                  <p:embed/>
                  <p:pic>
                    <p:nvPicPr>
                      <p:cNvPr id="3" name="Đối tượng 2">
                        <a:extLst>
                          <a:ext uri="{FF2B5EF4-FFF2-40B4-BE49-F238E27FC236}">
                            <a16:creationId xmlns:a16="http://schemas.microsoft.com/office/drawing/2014/main" id="{2D24693D-D5FD-4237-8CDF-2D68DDA5B5FA}"/>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49F7A63A-95FE-402D-A9D8-76114F97EFA0}"/>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3324" name="Equation" r:id="rId7" imgW="914400" imgH="198720" progId="Equation.DSMT4">
                  <p:embed/>
                </p:oleObj>
              </mc:Choice>
              <mc:Fallback>
                <p:oleObj name="Equation" r:id="rId7" imgW="914400" imgH="198720" progId="Equation.DSMT4">
                  <p:embed/>
                  <p:pic>
                    <p:nvPicPr>
                      <p:cNvPr id="10" name="Đối tượng 9">
                        <a:extLst>
                          <a:ext uri="{FF2B5EF4-FFF2-40B4-BE49-F238E27FC236}">
                            <a16:creationId xmlns:a16="http://schemas.microsoft.com/office/drawing/2014/main" id="{49F7A63A-95FE-402D-A9D8-76114F97EFA0}"/>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A2099438-58F2-48C8-B5DC-1FE365C529F9}"/>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3325" name="Equation" r:id="rId8" imgW="914400" imgH="198720" progId="Equation.DSMT4">
                  <p:embed/>
                </p:oleObj>
              </mc:Choice>
              <mc:Fallback>
                <p:oleObj name="Equation" r:id="rId8" imgW="914400" imgH="198720" progId="Equation.DSMT4">
                  <p:embed/>
                  <p:pic>
                    <p:nvPicPr>
                      <p:cNvPr id="13" name="Đối tượng 12">
                        <a:extLst>
                          <a:ext uri="{FF2B5EF4-FFF2-40B4-BE49-F238E27FC236}">
                            <a16:creationId xmlns:a16="http://schemas.microsoft.com/office/drawing/2014/main" id="{A2099438-58F2-48C8-B5DC-1FE365C529F9}"/>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pic>
        <p:nvPicPr>
          <p:cNvPr id="5" name="Hình ảnh 4">
            <a:extLst>
              <a:ext uri="{FF2B5EF4-FFF2-40B4-BE49-F238E27FC236}">
                <a16:creationId xmlns:a16="http://schemas.microsoft.com/office/drawing/2014/main" id="{F221FAB7-C3F1-4D91-8038-C767A96686A4}"/>
              </a:ext>
            </a:extLst>
          </p:cNvPr>
          <p:cNvPicPr>
            <a:picLocks noChangeAspect="1"/>
          </p:cNvPicPr>
          <p:nvPr/>
        </p:nvPicPr>
        <p:blipFill>
          <a:blip r:embed="rId9"/>
          <a:stretch>
            <a:fillRect/>
          </a:stretch>
        </p:blipFill>
        <p:spPr>
          <a:xfrm>
            <a:off x="1774243" y="1581561"/>
            <a:ext cx="5290714" cy="3103726"/>
          </a:xfrm>
          <a:prstGeom prst="rect">
            <a:avLst/>
          </a:prstGeom>
        </p:spPr>
      </p:pic>
    </p:spTree>
    <p:extLst>
      <p:ext uri="{BB962C8B-B14F-4D97-AF65-F5344CB8AC3E}">
        <p14:creationId xmlns:p14="http://schemas.microsoft.com/office/powerpoint/2010/main" val="19801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5" name="Google Shape;665;p5"/>
          <p:cNvSpPr txBox="1">
            <a:spLocks noGrp="1"/>
          </p:cNvSpPr>
          <p:nvPr>
            <p:ph type="title"/>
          </p:nvPr>
        </p:nvSpPr>
        <p:spPr>
          <a:xfrm>
            <a:off x="379984" y="363925"/>
            <a:ext cx="8154416" cy="68433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Dealing with 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Hộp Văn bản 5">
            <a:extLst>
              <a:ext uri="{FF2B5EF4-FFF2-40B4-BE49-F238E27FC236}">
                <a16:creationId xmlns:a16="http://schemas.microsoft.com/office/drawing/2014/main" id="{9B7B9012-4B49-4AC6-B5F0-658E48B80CB9}"/>
              </a:ext>
            </a:extLst>
          </p:cNvPr>
          <p:cNvSpPr txBox="1"/>
          <p:nvPr/>
        </p:nvSpPr>
        <p:spPr>
          <a:xfrm>
            <a:off x="349501" y="897227"/>
            <a:ext cx="7242146" cy="553998"/>
          </a:xfrm>
          <a:prstGeom prst="rect">
            <a:avLst/>
          </a:prstGeom>
          <a:noFill/>
        </p:spPr>
        <p:txBody>
          <a:bodyPr wrap="square" rtlCol="0">
            <a:spAutoFit/>
          </a:bodyPr>
          <a:lstStyle/>
          <a:p>
            <a:r>
              <a:rPr lang="en-US" b="1"/>
              <a:t>3.</a:t>
            </a:r>
            <a:r>
              <a:rPr lang="en-US" sz="1600" b="1"/>
              <a:t> Long Short-Term</a:t>
            </a:r>
            <a:r>
              <a:rPr lang="en-US" b="1"/>
              <a:t> Memory (LSTM):</a:t>
            </a:r>
          </a:p>
          <a:p>
            <a:r>
              <a:rPr lang="en-US" b="1"/>
              <a:t>3.1 : Input Gate, Forget Gate, Output Gate</a:t>
            </a:r>
          </a:p>
        </p:txBody>
      </p:sp>
      <p:graphicFrame>
        <p:nvGraphicFramePr>
          <p:cNvPr id="7" name="Đối tượng 6">
            <a:extLst>
              <a:ext uri="{FF2B5EF4-FFF2-40B4-BE49-F238E27FC236}">
                <a16:creationId xmlns:a16="http://schemas.microsoft.com/office/drawing/2014/main" id="{8FC5090E-3F31-4F62-9AE5-8802682A242F}"/>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4346" name="Equation" r:id="rId4" imgW="914400" imgH="198720" progId="Equation.DSMT4">
                  <p:embed/>
                </p:oleObj>
              </mc:Choice>
              <mc:Fallback>
                <p:oleObj name="Equation" r:id="rId4" imgW="914400" imgH="198720" progId="Equation.DSMT4">
                  <p:embed/>
                  <p:pic>
                    <p:nvPicPr>
                      <p:cNvPr id="7" name="Đối tượng 6">
                        <a:extLst>
                          <a:ext uri="{FF2B5EF4-FFF2-40B4-BE49-F238E27FC236}">
                            <a16:creationId xmlns:a16="http://schemas.microsoft.com/office/drawing/2014/main" id="{8FC5090E-3F31-4F62-9AE5-8802682A242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D24693D-D5FD-4237-8CDF-2D68DDA5B5FA}"/>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4347" name="Equation" r:id="rId6" imgW="914400" imgH="198720" progId="Equation.DSMT4">
                  <p:embed/>
                </p:oleObj>
              </mc:Choice>
              <mc:Fallback>
                <p:oleObj name="Equation" r:id="rId6" imgW="914400" imgH="198720" progId="Equation.DSMT4">
                  <p:embed/>
                  <p:pic>
                    <p:nvPicPr>
                      <p:cNvPr id="3" name="Đối tượng 2">
                        <a:extLst>
                          <a:ext uri="{FF2B5EF4-FFF2-40B4-BE49-F238E27FC236}">
                            <a16:creationId xmlns:a16="http://schemas.microsoft.com/office/drawing/2014/main" id="{2D24693D-D5FD-4237-8CDF-2D68DDA5B5FA}"/>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49F7A63A-95FE-402D-A9D8-76114F97EFA0}"/>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4348" name="Equation" r:id="rId7" imgW="914400" imgH="198720" progId="Equation.DSMT4">
                  <p:embed/>
                </p:oleObj>
              </mc:Choice>
              <mc:Fallback>
                <p:oleObj name="Equation" r:id="rId7" imgW="914400" imgH="198720" progId="Equation.DSMT4">
                  <p:embed/>
                  <p:pic>
                    <p:nvPicPr>
                      <p:cNvPr id="10" name="Đối tượng 9">
                        <a:extLst>
                          <a:ext uri="{FF2B5EF4-FFF2-40B4-BE49-F238E27FC236}">
                            <a16:creationId xmlns:a16="http://schemas.microsoft.com/office/drawing/2014/main" id="{49F7A63A-95FE-402D-A9D8-76114F97EFA0}"/>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A2099438-58F2-48C8-B5DC-1FE365C529F9}"/>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4349" name="Equation" r:id="rId8" imgW="914400" imgH="198720" progId="Equation.DSMT4">
                  <p:embed/>
                </p:oleObj>
              </mc:Choice>
              <mc:Fallback>
                <p:oleObj name="Equation" r:id="rId8" imgW="914400" imgH="198720" progId="Equation.DSMT4">
                  <p:embed/>
                  <p:pic>
                    <p:nvPicPr>
                      <p:cNvPr id="13" name="Đối tượng 12">
                        <a:extLst>
                          <a:ext uri="{FF2B5EF4-FFF2-40B4-BE49-F238E27FC236}">
                            <a16:creationId xmlns:a16="http://schemas.microsoft.com/office/drawing/2014/main" id="{A2099438-58F2-48C8-B5DC-1FE365C529F9}"/>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pic>
        <p:nvPicPr>
          <p:cNvPr id="4" name="Hình ảnh 3">
            <a:extLst>
              <a:ext uri="{FF2B5EF4-FFF2-40B4-BE49-F238E27FC236}">
                <a16:creationId xmlns:a16="http://schemas.microsoft.com/office/drawing/2014/main" id="{C000C2F7-49F5-43E0-98ED-AB589863595F}"/>
              </a:ext>
            </a:extLst>
          </p:cNvPr>
          <p:cNvPicPr>
            <a:picLocks noChangeAspect="1"/>
          </p:cNvPicPr>
          <p:nvPr/>
        </p:nvPicPr>
        <p:blipFill>
          <a:blip r:embed="rId9"/>
          <a:stretch>
            <a:fillRect/>
          </a:stretch>
        </p:blipFill>
        <p:spPr>
          <a:xfrm>
            <a:off x="304430" y="1776942"/>
            <a:ext cx="8535140" cy="2430991"/>
          </a:xfrm>
          <a:prstGeom prst="rect">
            <a:avLst/>
          </a:prstGeom>
        </p:spPr>
      </p:pic>
    </p:spTree>
    <p:extLst>
      <p:ext uri="{BB962C8B-B14F-4D97-AF65-F5344CB8AC3E}">
        <p14:creationId xmlns:p14="http://schemas.microsoft.com/office/powerpoint/2010/main" val="356730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5" name="Google Shape;665;p5"/>
          <p:cNvSpPr txBox="1">
            <a:spLocks noGrp="1"/>
          </p:cNvSpPr>
          <p:nvPr>
            <p:ph type="title"/>
          </p:nvPr>
        </p:nvSpPr>
        <p:spPr>
          <a:xfrm>
            <a:off x="379984" y="363925"/>
            <a:ext cx="8154416" cy="68433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Dealing with 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Hộp Văn bản 5">
            <a:extLst>
              <a:ext uri="{FF2B5EF4-FFF2-40B4-BE49-F238E27FC236}">
                <a16:creationId xmlns:a16="http://schemas.microsoft.com/office/drawing/2014/main" id="{9B7B9012-4B49-4AC6-B5F0-658E48B80CB9}"/>
              </a:ext>
            </a:extLst>
          </p:cNvPr>
          <p:cNvSpPr txBox="1"/>
          <p:nvPr/>
        </p:nvSpPr>
        <p:spPr>
          <a:xfrm>
            <a:off x="349501" y="897227"/>
            <a:ext cx="7242146" cy="553998"/>
          </a:xfrm>
          <a:prstGeom prst="rect">
            <a:avLst/>
          </a:prstGeom>
          <a:noFill/>
        </p:spPr>
        <p:txBody>
          <a:bodyPr wrap="square" rtlCol="0">
            <a:spAutoFit/>
          </a:bodyPr>
          <a:lstStyle/>
          <a:p>
            <a:r>
              <a:rPr lang="en-US" b="1"/>
              <a:t>3.</a:t>
            </a:r>
            <a:r>
              <a:rPr lang="en-US" sz="1600" b="1"/>
              <a:t> Long Short-Term</a:t>
            </a:r>
            <a:r>
              <a:rPr lang="en-US" b="1"/>
              <a:t> Memory (LSTM):</a:t>
            </a:r>
          </a:p>
          <a:p>
            <a:r>
              <a:rPr lang="en-US" b="1"/>
              <a:t>3.2 : Candidate memory cell</a:t>
            </a:r>
          </a:p>
        </p:txBody>
      </p:sp>
      <p:graphicFrame>
        <p:nvGraphicFramePr>
          <p:cNvPr id="7" name="Đối tượng 6">
            <a:extLst>
              <a:ext uri="{FF2B5EF4-FFF2-40B4-BE49-F238E27FC236}">
                <a16:creationId xmlns:a16="http://schemas.microsoft.com/office/drawing/2014/main" id="{8FC5090E-3F31-4F62-9AE5-8802682A242F}"/>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5370" name="Equation" r:id="rId4" imgW="914400" imgH="198720" progId="Equation.DSMT4">
                  <p:embed/>
                </p:oleObj>
              </mc:Choice>
              <mc:Fallback>
                <p:oleObj name="Equation" r:id="rId4" imgW="914400" imgH="198720" progId="Equation.DSMT4">
                  <p:embed/>
                  <p:pic>
                    <p:nvPicPr>
                      <p:cNvPr id="7" name="Đối tượng 6">
                        <a:extLst>
                          <a:ext uri="{FF2B5EF4-FFF2-40B4-BE49-F238E27FC236}">
                            <a16:creationId xmlns:a16="http://schemas.microsoft.com/office/drawing/2014/main" id="{8FC5090E-3F31-4F62-9AE5-8802682A242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D24693D-D5FD-4237-8CDF-2D68DDA5B5FA}"/>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5371" name="Equation" r:id="rId6" imgW="914400" imgH="198720" progId="Equation.DSMT4">
                  <p:embed/>
                </p:oleObj>
              </mc:Choice>
              <mc:Fallback>
                <p:oleObj name="Equation" r:id="rId6" imgW="914400" imgH="198720" progId="Equation.DSMT4">
                  <p:embed/>
                  <p:pic>
                    <p:nvPicPr>
                      <p:cNvPr id="3" name="Đối tượng 2">
                        <a:extLst>
                          <a:ext uri="{FF2B5EF4-FFF2-40B4-BE49-F238E27FC236}">
                            <a16:creationId xmlns:a16="http://schemas.microsoft.com/office/drawing/2014/main" id="{2D24693D-D5FD-4237-8CDF-2D68DDA5B5FA}"/>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49F7A63A-95FE-402D-A9D8-76114F97EFA0}"/>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5372" name="Equation" r:id="rId7" imgW="914400" imgH="198720" progId="Equation.DSMT4">
                  <p:embed/>
                </p:oleObj>
              </mc:Choice>
              <mc:Fallback>
                <p:oleObj name="Equation" r:id="rId7" imgW="914400" imgH="198720" progId="Equation.DSMT4">
                  <p:embed/>
                  <p:pic>
                    <p:nvPicPr>
                      <p:cNvPr id="10" name="Đối tượng 9">
                        <a:extLst>
                          <a:ext uri="{FF2B5EF4-FFF2-40B4-BE49-F238E27FC236}">
                            <a16:creationId xmlns:a16="http://schemas.microsoft.com/office/drawing/2014/main" id="{49F7A63A-95FE-402D-A9D8-76114F97EFA0}"/>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A2099438-58F2-48C8-B5DC-1FE365C529F9}"/>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5373" name="Equation" r:id="rId8" imgW="914400" imgH="198720" progId="Equation.DSMT4">
                  <p:embed/>
                </p:oleObj>
              </mc:Choice>
              <mc:Fallback>
                <p:oleObj name="Equation" r:id="rId8" imgW="914400" imgH="198720" progId="Equation.DSMT4">
                  <p:embed/>
                  <p:pic>
                    <p:nvPicPr>
                      <p:cNvPr id="13" name="Đối tượng 12">
                        <a:extLst>
                          <a:ext uri="{FF2B5EF4-FFF2-40B4-BE49-F238E27FC236}">
                            <a16:creationId xmlns:a16="http://schemas.microsoft.com/office/drawing/2014/main" id="{A2099438-58F2-48C8-B5DC-1FE365C529F9}"/>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pic>
        <p:nvPicPr>
          <p:cNvPr id="5" name="Hình ảnh 4">
            <a:extLst>
              <a:ext uri="{FF2B5EF4-FFF2-40B4-BE49-F238E27FC236}">
                <a16:creationId xmlns:a16="http://schemas.microsoft.com/office/drawing/2014/main" id="{705D8CDD-8E99-4B0A-B938-9D8C7B9A9556}"/>
              </a:ext>
            </a:extLst>
          </p:cNvPr>
          <p:cNvPicPr>
            <a:picLocks noChangeAspect="1"/>
          </p:cNvPicPr>
          <p:nvPr/>
        </p:nvPicPr>
        <p:blipFill>
          <a:blip r:embed="rId9"/>
          <a:stretch>
            <a:fillRect/>
          </a:stretch>
        </p:blipFill>
        <p:spPr>
          <a:xfrm>
            <a:off x="106293" y="2096860"/>
            <a:ext cx="8931414" cy="1592718"/>
          </a:xfrm>
          <a:prstGeom prst="rect">
            <a:avLst/>
          </a:prstGeom>
        </p:spPr>
      </p:pic>
    </p:spTree>
    <p:extLst>
      <p:ext uri="{BB962C8B-B14F-4D97-AF65-F5344CB8AC3E}">
        <p14:creationId xmlns:p14="http://schemas.microsoft.com/office/powerpoint/2010/main" val="45751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
          <p:cNvSpPr txBox="1"/>
          <p:nvPr/>
        </p:nvSpPr>
        <p:spPr>
          <a:xfrm>
            <a:off x="5751253" y="3731584"/>
            <a:ext cx="297852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Signika"/>
                <a:ea typeface="Signika"/>
                <a:cs typeface="Signika"/>
                <a:sym typeface="Signika"/>
              </a:rPr>
              <a:t>BPTT and </a:t>
            </a:r>
            <a:r>
              <a:rPr lang="vi-VN" sz="2000" b="1" i="0" u="none" strike="noStrike" cap="none" err="1">
                <a:solidFill>
                  <a:schemeClr val="dk1"/>
                </a:solidFill>
                <a:latin typeface="Signika"/>
                <a:ea typeface="Signika"/>
                <a:cs typeface="Signika"/>
                <a:sym typeface="Signika"/>
              </a:rPr>
              <a:t>Vanishing</a:t>
            </a:r>
            <a:r>
              <a:rPr lang="en-US" sz="2000" b="1">
                <a:solidFill>
                  <a:schemeClr val="dk1"/>
                </a:solidFill>
                <a:latin typeface="Signika"/>
                <a:ea typeface="Signika"/>
                <a:cs typeface="Signika"/>
                <a:sym typeface="Signika"/>
              </a:rPr>
              <a:t>/ </a:t>
            </a:r>
            <a:r>
              <a:rPr lang="vi-VN" sz="2000" b="1" i="0" u="none" strike="noStrike" cap="none" err="1">
                <a:solidFill>
                  <a:schemeClr val="dk1"/>
                </a:solidFill>
                <a:latin typeface="Signika"/>
                <a:ea typeface="Signika"/>
                <a:cs typeface="Signika"/>
                <a:sym typeface="Signika"/>
              </a:rPr>
              <a:t>Exploding</a:t>
            </a:r>
            <a:r>
              <a:rPr lang="vi-VN" sz="2000" b="1" i="0" u="none" strike="noStrike" cap="none">
                <a:solidFill>
                  <a:schemeClr val="dk1"/>
                </a:solidFill>
                <a:latin typeface="Signika"/>
                <a:ea typeface="Signika"/>
                <a:cs typeface="Signika"/>
                <a:sym typeface="Signika"/>
              </a:rPr>
              <a:t> </a:t>
            </a:r>
            <a:r>
              <a:rPr lang="vi-VN" sz="2000" b="1" i="0" u="none" strike="noStrike" cap="none" err="1">
                <a:solidFill>
                  <a:schemeClr val="dk1"/>
                </a:solidFill>
                <a:latin typeface="Signika"/>
                <a:ea typeface="Signika"/>
                <a:cs typeface="Signika"/>
                <a:sym typeface="Signika"/>
              </a:rPr>
              <a:t>Gradients</a:t>
            </a:r>
            <a:endParaRPr/>
          </a:p>
        </p:txBody>
      </p:sp>
      <p:sp>
        <p:nvSpPr>
          <p:cNvPr id="425" name="Google Shape;425;p3"/>
          <p:cNvSpPr txBox="1"/>
          <p:nvPr/>
        </p:nvSpPr>
        <p:spPr>
          <a:xfrm>
            <a:off x="3797018" y="2274933"/>
            <a:ext cx="261229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vi-VN" sz="2000" b="1" i="0" u="none" strike="noStrike" cap="none">
                <a:solidFill>
                  <a:schemeClr val="dk1"/>
                </a:solidFill>
                <a:latin typeface="Signika"/>
                <a:ea typeface="Signika"/>
                <a:cs typeface="Signika"/>
                <a:sym typeface="Signika"/>
              </a:rPr>
              <a:t>Recurrent neural networks</a:t>
            </a:r>
            <a:endParaRPr/>
          </a:p>
        </p:txBody>
      </p:sp>
      <p:sp>
        <p:nvSpPr>
          <p:cNvPr id="426" name="Google Shape;426;p3"/>
          <p:cNvSpPr txBox="1"/>
          <p:nvPr/>
        </p:nvSpPr>
        <p:spPr>
          <a:xfrm>
            <a:off x="1470470" y="1289930"/>
            <a:ext cx="2465331"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vi-VN" sz="2000" b="1" i="0" u="none" strike="noStrike" cap="none">
                <a:solidFill>
                  <a:schemeClr val="dk1"/>
                </a:solidFill>
                <a:latin typeface="Signika"/>
                <a:ea typeface="Signika"/>
                <a:cs typeface="Signika"/>
                <a:sym typeface="Signika"/>
              </a:rPr>
              <a:t>Introduction</a:t>
            </a:r>
            <a:endParaRPr sz="2000" b="1" i="0" u="none" strike="noStrike" cap="none">
              <a:solidFill>
                <a:schemeClr val="dk1"/>
              </a:solidFill>
              <a:latin typeface="Signika"/>
              <a:ea typeface="Signika"/>
              <a:cs typeface="Signika"/>
              <a:sym typeface="Signika"/>
            </a:endParaRPr>
          </a:p>
        </p:txBody>
      </p:sp>
      <p:cxnSp>
        <p:nvCxnSpPr>
          <p:cNvPr id="427" name="Google Shape;427;p3"/>
          <p:cNvCxnSpPr/>
          <p:nvPr/>
        </p:nvCxnSpPr>
        <p:spPr>
          <a:xfrm>
            <a:off x="1583259" y="1915654"/>
            <a:ext cx="1047254" cy="803309"/>
          </a:xfrm>
          <a:prstGeom prst="straightConnector1">
            <a:avLst/>
          </a:prstGeom>
          <a:noFill/>
          <a:ln w="19050" cap="flat" cmpd="sng">
            <a:solidFill>
              <a:srgbClr val="01A0D0"/>
            </a:solidFill>
            <a:prstDash val="solid"/>
            <a:round/>
            <a:headEnd type="none" w="sm" len="sm"/>
            <a:tailEnd type="none" w="sm" len="sm"/>
          </a:ln>
        </p:spPr>
      </p:cxnSp>
      <p:cxnSp>
        <p:nvCxnSpPr>
          <p:cNvPr id="428" name="Google Shape;428;p3"/>
          <p:cNvCxnSpPr/>
          <p:nvPr/>
        </p:nvCxnSpPr>
        <p:spPr>
          <a:xfrm>
            <a:off x="3548461" y="3307101"/>
            <a:ext cx="1023539" cy="848967"/>
          </a:xfrm>
          <a:prstGeom prst="straightConnector1">
            <a:avLst/>
          </a:prstGeom>
          <a:noFill/>
          <a:ln w="19050" cap="flat" cmpd="sng">
            <a:solidFill>
              <a:srgbClr val="01A0D0"/>
            </a:solidFill>
            <a:prstDash val="solid"/>
            <a:round/>
            <a:headEnd type="none" w="sm" len="sm"/>
            <a:tailEnd type="none" w="sm" len="sm"/>
          </a:ln>
        </p:spPr>
      </p:cxnSp>
      <p:sp>
        <p:nvSpPr>
          <p:cNvPr id="429" name="Google Shape;429;p3"/>
          <p:cNvSpPr/>
          <p:nvPr/>
        </p:nvSpPr>
        <p:spPr>
          <a:xfrm>
            <a:off x="0" y="2895"/>
            <a:ext cx="9144000" cy="906888"/>
          </a:xfrm>
          <a:prstGeom prst="rect">
            <a:avLst/>
          </a:prstGeom>
          <a:solidFill>
            <a:srgbClr val="0053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430" name="Google Shape;430;p3"/>
          <p:cNvGrpSpPr/>
          <p:nvPr/>
        </p:nvGrpSpPr>
        <p:grpSpPr>
          <a:xfrm>
            <a:off x="185176" y="4752761"/>
            <a:ext cx="219462" cy="220453"/>
            <a:chOff x="772462" y="98696"/>
            <a:chExt cx="219462" cy="220453"/>
          </a:xfrm>
        </p:grpSpPr>
        <p:sp>
          <p:nvSpPr>
            <p:cNvPr id="431" name="Google Shape;431;p3"/>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 name="Google Shape;435;p3"/>
          <p:cNvGrpSpPr/>
          <p:nvPr/>
        </p:nvGrpSpPr>
        <p:grpSpPr>
          <a:xfrm>
            <a:off x="8826672" y="4824652"/>
            <a:ext cx="219463" cy="220453"/>
            <a:chOff x="8092812" y="216771"/>
            <a:chExt cx="219463" cy="220453"/>
          </a:xfrm>
        </p:grpSpPr>
        <p:sp>
          <p:nvSpPr>
            <p:cNvPr id="436" name="Google Shape;436;p3"/>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 name="Google Shape;440;p3"/>
          <p:cNvGrpSpPr/>
          <p:nvPr/>
        </p:nvGrpSpPr>
        <p:grpSpPr>
          <a:xfrm>
            <a:off x="8297146" y="4596936"/>
            <a:ext cx="283985" cy="285252"/>
            <a:chOff x="8483799" y="954725"/>
            <a:chExt cx="283985" cy="285252"/>
          </a:xfrm>
        </p:grpSpPr>
        <p:sp>
          <p:nvSpPr>
            <p:cNvPr id="441" name="Google Shape;441;p3"/>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5" name="Google Shape;445;p3"/>
          <p:cNvSpPr txBox="1">
            <a:spLocks noGrp="1"/>
          </p:cNvSpPr>
          <p:nvPr>
            <p:ph type="title" idx="4294967295"/>
          </p:nvPr>
        </p:nvSpPr>
        <p:spPr>
          <a:xfrm>
            <a:off x="-1200768" y="129865"/>
            <a:ext cx="7702550" cy="57308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90"/>
              <a:buNone/>
            </a:pPr>
            <a:r>
              <a:rPr lang="vi-VN" sz="4800">
                <a:solidFill>
                  <a:schemeClr val="lt1"/>
                </a:solidFill>
              </a:rPr>
              <a:t>Table of contents</a:t>
            </a:r>
            <a:endParaRPr/>
          </a:p>
        </p:txBody>
      </p:sp>
      <p:sp>
        <p:nvSpPr>
          <p:cNvPr id="446" name="Google Shape;446;p3"/>
          <p:cNvSpPr/>
          <p:nvPr/>
        </p:nvSpPr>
        <p:spPr>
          <a:xfrm>
            <a:off x="357787" y="1097182"/>
            <a:ext cx="1319425" cy="1327356"/>
          </a:xfrm>
          <a:prstGeom prst="ellipse">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7" name="Google Shape;447;p3"/>
          <p:cNvSpPr/>
          <p:nvPr/>
        </p:nvSpPr>
        <p:spPr>
          <a:xfrm>
            <a:off x="530699" y="1276926"/>
            <a:ext cx="973599" cy="967867"/>
          </a:xfrm>
          <a:prstGeom prst="ellipse">
            <a:avLst/>
          </a:prstGeom>
          <a:solidFill>
            <a:srgbClr val="00536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vi-VN" sz="3400" b="0" i="0" u="none" strike="noStrike" cap="none">
                <a:solidFill>
                  <a:schemeClr val="lt1"/>
                </a:solidFill>
                <a:latin typeface="Arial"/>
                <a:ea typeface="Arial"/>
                <a:cs typeface="Arial"/>
                <a:sym typeface="Arial"/>
              </a:rPr>
              <a:t>01</a:t>
            </a:r>
            <a:endParaRPr sz="3400" b="0" i="0" u="none" strike="noStrike" cap="none">
              <a:solidFill>
                <a:schemeClr val="lt1"/>
              </a:solidFill>
              <a:latin typeface="Arial"/>
              <a:ea typeface="Arial"/>
              <a:cs typeface="Arial"/>
              <a:sym typeface="Arial"/>
            </a:endParaRPr>
          </a:p>
        </p:txBody>
      </p:sp>
      <p:sp>
        <p:nvSpPr>
          <p:cNvPr id="448" name="Google Shape;448;p3"/>
          <p:cNvSpPr/>
          <p:nvPr/>
        </p:nvSpPr>
        <p:spPr>
          <a:xfrm>
            <a:off x="2477595" y="2123000"/>
            <a:ext cx="1319425" cy="1327356"/>
          </a:xfrm>
          <a:prstGeom prst="ellipse">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9" name="Google Shape;449;p3"/>
          <p:cNvSpPr/>
          <p:nvPr/>
        </p:nvSpPr>
        <p:spPr>
          <a:xfrm>
            <a:off x="2650507" y="2302744"/>
            <a:ext cx="973599" cy="967867"/>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vi-VN" sz="3500" b="0" i="0" u="none" strike="noStrike" cap="none">
                <a:solidFill>
                  <a:schemeClr val="lt1"/>
                </a:solidFill>
                <a:latin typeface="Arial"/>
                <a:ea typeface="Arial"/>
                <a:cs typeface="Arial"/>
                <a:sym typeface="Arial"/>
              </a:rPr>
              <a:t>02</a:t>
            </a:r>
            <a:endParaRPr sz="3500" b="0" i="0" u="none" strike="noStrike" cap="none">
              <a:solidFill>
                <a:schemeClr val="lt1"/>
              </a:solidFill>
              <a:latin typeface="Arial"/>
              <a:ea typeface="Arial"/>
              <a:cs typeface="Arial"/>
              <a:sym typeface="Arial"/>
            </a:endParaRPr>
          </a:p>
        </p:txBody>
      </p:sp>
      <p:grpSp>
        <p:nvGrpSpPr>
          <p:cNvPr id="450" name="Google Shape;450;p3"/>
          <p:cNvGrpSpPr/>
          <p:nvPr/>
        </p:nvGrpSpPr>
        <p:grpSpPr>
          <a:xfrm>
            <a:off x="4334937" y="3688531"/>
            <a:ext cx="1319425" cy="1327356"/>
            <a:chOff x="4770014" y="2123000"/>
            <a:chExt cx="1319425" cy="1327356"/>
          </a:xfrm>
        </p:grpSpPr>
        <p:sp>
          <p:nvSpPr>
            <p:cNvPr id="451" name="Google Shape;451;p3"/>
            <p:cNvSpPr/>
            <p:nvPr/>
          </p:nvSpPr>
          <p:spPr>
            <a:xfrm>
              <a:off x="4770014" y="2123000"/>
              <a:ext cx="1319425" cy="1327356"/>
            </a:xfrm>
            <a:prstGeom prst="ellipse">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2" name="Google Shape;452;p3"/>
            <p:cNvSpPr/>
            <p:nvPr/>
          </p:nvSpPr>
          <p:spPr>
            <a:xfrm>
              <a:off x="4942926" y="2302744"/>
              <a:ext cx="973599" cy="967867"/>
            </a:xfrm>
            <a:prstGeom prst="ellipse">
              <a:avLst/>
            </a:prstGeom>
            <a:solidFill>
              <a:srgbClr val="FFC20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vi-VN" sz="3500" b="0" i="0" u="none" strike="noStrike" cap="none">
                  <a:solidFill>
                    <a:schemeClr val="lt1"/>
                  </a:solidFill>
                  <a:latin typeface="Arial"/>
                  <a:ea typeface="Arial"/>
                  <a:cs typeface="Arial"/>
                  <a:sym typeface="Arial"/>
                </a:rPr>
                <a:t>03</a:t>
              </a:r>
              <a:endParaRPr sz="3500" b="0" i="0" u="none" strike="noStrike" cap="none">
                <a:solidFill>
                  <a:schemeClr val="lt1"/>
                </a:solidFill>
                <a:latin typeface="Arial"/>
                <a:ea typeface="Arial"/>
                <a:cs typeface="Arial"/>
                <a:sym typeface="Aria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500"/>
                                        <p:tgtEl>
                                          <p:spTgt spid="446"/>
                                        </p:tgtEl>
                                      </p:cBhvr>
                                    </p:animEffect>
                                  </p:childTnLst>
                                </p:cTn>
                              </p:par>
                              <p:par>
                                <p:cTn id="8" presetID="10" presetClass="entr" presetSubtype="0" fill="hold" nodeType="withEffect">
                                  <p:stCondLst>
                                    <p:cond delay="0"/>
                                  </p:stCondLst>
                                  <p:childTnLst>
                                    <p:set>
                                      <p:cBhvr>
                                        <p:cTn id="9" dur="1" fill="hold">
                                          <p:stCondLst>
                                            <p:cond delay="0"/>
                                          </p:stCondLst>
                                        </p:cTn>
                                        <p:tgtEl>
                                          <p:spTgt spid="447"/>
                                        </p:tgtEl>
                                        <p:attrNameLst>
                                          <p:attrName>style.visibility</p:attrName>
                                        </p:attrNameLst>
                                      </p:cBhvr>
                                      <p:to>
                                        <p:strVal val="visible"/>
                                      </p:to>
                                    </p:set>
                                    <p:animEffect transition="in" filter="fade">
                                      <p:cBhvr>
                                        <p:cTn id="10" dur="500"/>
                                        <p:tgtEl>
                                          <p:spTgt spid="44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8"/>
                                        </p:tgtEl>
                                        <p:attrNameLst>
                                          <p:attrName>style.visibility</p:attrName>
                                        </p:attrNameLst>
                                      </p:cBhvr>
                                      <p:to>
                                        <p:strVal val="visible"/>
                                      </p:to>
                                    </p:set>
                                    <p:animEffect transition="in" filter="fade">
                                      <p:cBhvr>
                                        <p:cTn id="19" dur="500"/>
                                        <p:tgtEl>
                                          <p:spTgt spid="448"/>
                                        </p:tgtEl>
                                      </p:cBhvr>
                                    </p:animEffect>
                                  </p:childTnLst>
                                </p:cTn>
                              </p:par>
                              <p:par>
                                <p:cTn id="20" presetID="10" presetClass="entr" presetSubtype="0" fill="hold" nodeType="withEffect">
                                  <p:stCondLst>
                                    <p:cond delay="0"/>
                                  </p:stCondLst>
                                  <p:childTnLst>
                                    <p:set>
                                      <p:cBhvr>
                                        <p:cTn id="21" dur="1" fill="hold">
                                          <p:stCondLst>
                                            <p:cond delay="0"/>
                                          </p:stCondLst>
                                        </p:cTn>
                                        <p:tgtEl>
                                          <p:spTgt spid="449"/>
                                        </p:tgtEl>
                                        <p:attrNameLst>
                                          <p:attrName>style.visibility</p:attrName>
                                        </p:attrNameLst>
                                      </p:cBhvr>
                                      <p:to>
                                        <p:strVal val="visible"/>
                                      </p:to>
                                    </p:set>
                                    <p:animEffect transition="in" filter="fade">
                                      <p:cBhvr>
                                        <p:cTn id="22" dur="500"/>
                                        <p:tgtEl>
                                          <p:spTgt spid="44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50"/>
                                        </p:tgtEl>
                                        <p:attrNameLst>
                                          <p:attrName>style.visibility</p:attrName>
                                        </p:attrNameLst>
                                      </p:cBhvr>
                                      <p:to>
                                        <p:strVal val="visible"/>
                                      </p:to>
                                    </p:set>
                                    <p:animEffect transition="in" filter="fade">
                                      <p:cBhvr>
                                        <p:cTn id="31" dur="500"/>
                                        <p:tgtEl>
                                          <p:spTgt spid="4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26">
                                            <p:txEl>
                                              <p:pRg st="0" end="0"/>
                                            </p:txEl>
                                          </p:spTgt>
                                        </p:tgtEl>
                                        <p:attrNameLst>
                                          <p:attrName>style.visibility</p:attrName>
                                        </p:attrNameLst>
                                      </p:cBhvr>
                                      <p:to>
                                        <p:strVal val="visible"/>
                                      </p:to>
                                    </p:set>
                                    <p:animEffect transition="in" filter="fade">
                                      <p:cBhvr>
                                        <p:cTn id="36" dur="500"/>
                                        <p:tgtEl>
                                          <p:spTgt spid="4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25">
                                            <p:txEl>
                                              <p:pRg st="0" end="0"/>
                                            </p:txEl>
                                          </p:spTgt>
                                        </p:tgtEl>
                                        <p:attrNameLst>
                                          <p:attrName>style.visibility</p:attrName>
                                        </p:attrNameLst>
                                      </p:cBhvr>
                                      <p:to>
                                        <p:strVal val="visible"/>
                                      </p:to>
                                    </p:set>
                                    <p:animEffect transition="in" filter="fade">
                                      <p:cBhvr>
                                        <p:cTn id="41" dur="500"/>
                                        <p:tgtEl>
                                          <p:spTgt spid="42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24"/>
                                        </p:tgtEl>
                                        <p:attrNameLst>
                                          <p:attrName>style.visibility</p:attrName>
                                        </p:attrNameLst>
                                      </p:cBhvr>
                                      <p:to>
                                        <p:strVal val="visible"/>
                                      </p:to>
                                    </p:set>
                                    <p:animEffect transition="in" filter="fade">
                                      <p:cBhvr>
                                        <p:cTn id="46" dur="5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5" name="Google Shape;665;p5"/>
          <p:cNvSpPr txBox="1">
            <a:spLocks noGrp="1"/>
          </p:cNvSpPr>
          <p:nvPr>
            <p:ph type="title"/>
          </p:nvPr>
        </p:nvSpPr>
        <p:spPr>
          <a:xfrm>
            <a:off x="379984" y="363925"/>
            <a:ext cx="8154416" cy="68433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Dealing with 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Hộp Văn bản 5">
            <a:extLst>
              <a:ext uri="{FF2B5EF4-FFF2-40B4-BE49-F238E27FC236}">
                <a16:creationId xmlns:a16="http://schemas.microsoft.com/office/drawing/2014/main" id="{9B7B9012-4B49-4AC6-B5F0-658E48B80CB9}"/>
              </a:ext>
            </a:extLst>
          </p:cNvPr>
          <p:cNvSpPr txBox="1"/>
          <p:nvPr/>
        </p:nvSpPr>
        <p:spPr>
          <a:xfrm>
            <a:off x="349501" y="897227"/>
            <a:ext cx="7242146" cy="553998"/>
          </a:xfrm>
          <a:prstGeom prst="rect">
            <a:avLst/>
          </a:prstGeom>
          <a:noFill/>
        </p:spPr>
        <p:txBody>
          <a:bodyPr wrap="square" rtlCol="0">
            <a:spAutoFit/>
          </a:bodyPr>
          <a:lstStyle/>
          <a:p>
            <a:r>
              <a:rPr lang="en-US" b="1"/>
              <a:t>3.</a:t>
            </a:r>
            <a:r>
              <a:rPr lang="en-US" sz="1600" b="1"/>
              <a:t> Long Short-Term</a:t>
            </a:r>
            <a:r>
              <a:rPr lang="en-US" b="1"/>
              <a:t> Memory (LSTM):</a:t>
            </a:r>
          </a:p>
          <a:p>
            <a:r>
              <a:rPr lang="en-US" b="1"/>
              <a:t>3.2 : Candidate memory cell</a:t>
            </a:r>
          </a:p>
        </p:txBody>
      </p:sp>
      <p:graphicFrame>
        <p:nvGraphicFramePr>
          <p:cNvPr id="7" name="Đối tượng 6">
            <a:extLst>
              <a:ext uri="{FF2B5EF4-FFF2-40B4-BE49-F238E27FC236}">
                <a16:creationId xmlns:a16="http://schemas.microsoft.com/office/drawing/2014/main" id="{8FC5090E-3F31-4F62-9AE5-8802682A242F}"/>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6394" name="Equation" r:id="rId4" imgW="914400" imgH="198720" progId="Equation.DSMT4">
                  <p:embed/>
                </p:oleObj>
              </mc:Choice>
              <mc:Fallback>
                <p:oleObj name="Equation" r:id="rId4" imgW="914400" imgH="198720" progId="Equation.DSMT4">
                  <p:embed/>
                  <p:pic>
                    <p:nvPicPr>
                      <p:cNvPr id="7" name="Đối tượng 6">
                        <a:extLst>
                          <a:ext uri="{FF2B5EF4-FFF2-40B4-BE49-F238E27FC236}">
                            <a16:creationId xmlns:a16="http://schemas.microsoft.com/office/drawing/2014/main" id="{8FC5090E-3F31-4F62-9AE5-8802682A242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D24693D-D5FD-4237-8CDF-2D68DDA5B5FA}"/>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6395" name="Equation" r:id="rId6" imgW="914400" imgH="198720" progId="Equation.DSMT4">
                  <p:embed/>
                </p:oleObj>
              </mc:Choice>
              <mc:Fallback>
                <p:oleObj name="Equation" r:id="rId6" imgW="914400" imgH="198720" progId="Equation.DSMT4">
                  <p:embed/>
                  <p:pic>
                    <p:nvPicPr>
                      <p:cNvPr id="3" name="Đối tượng 2">
                        <a:extLst>
                          <a:ext uri="{FF2B5EF4-FFF2-40B4-BE49-F238E27FC236}">
                            <a16:creationId xmlns:a16="http://schemas.microsoft.com/office/drawing/2014/main" id="{2D24693D-D5FD-4237-8CDF-2D68DDA5B5FA}"/>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49F7A63A-95FE-402D-A9D8-76114F97EFA0}"/>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6396" name="Equation" r:id="rId7" imgW="914400" imgH="198720" progId="Equation.DSMT4">
                  <p:embed/>
                </p:oleObj>
              </mc:Choice>
              <mc:Fallback>
                <p:oleObj name="Equation" r:id="rId7" imgW="914400" imgH="198720" progId="Equation.DSMT4">
                  <p:embed/>
                  <p:pic>
                    <p:nvPicPr>
                      <p:cNvPr id="10" name="Đối tượng 9">
                        <a:extLst>
                          <a:ext uri="{FF2B5EF4-FFF2-40B4-BE49-F238E27FC236}">
                            <a16:creationId xmlns:a16="http://schemas.microsoft.com/office/drawing/2014/main" id="{49F7A63A-95FE-402D-A9D8-76114F97EFA0}"/>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A2099438-58F2-48C8-B5DC-1FE365C529F9}"/>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6397" name="Equation" r:id="rId8" imgW="914400" imgH="198720" progId="Equation.DSMT4">
                  <p:embed/>
                </p:oleObj>
              </mc:Choice>
              <mc:Fallback>
                <p:oleObj name="Equation" r:id="rId8" imgW="914400" imgH="198720" progId="Equation.DSMT4">
                  <p:embed/>
                  <p:pic>
                    <p:nvPicPr>
                      <p:cNvPr id="13" name="Đối tượng 12">
                        <a:extLst>
                          <a:ext uri="{FF2B5EF4-FFF2-40B4-BE49-F238E27FC236}">
                            <a16:creationId xmlns:a16="http://schemas.microsoft.com/office/drawing/2014/main" id="{A2099438-58F2-48C8-B5DC-1FE365C529F9}"/>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pic>
        <p:nvPicPr>
          <p:cNvPr id="4" name="Hình ảnh 3">
            <a:extLst>
              <a:ext uri="{FF2B5EF4-FFF2-40B4-BE49-F238E27FC236}">
                <a16:creationId xmlns:a16="http://schemas.microsoft.com/office/drawing/2014/main" id="{4158A3E2-0F37-4DEE-AB45-8228C3F6EEF4}"/>
              </a:ext>
            </a:extLst>
          </p:cNvPr>
          <p:cNvPicPr>
            <a:picLocks noChangeAspect="1"/>
          </p:cNvPicPr>
          <p:nvPr/>
        </p:nvPicPr>
        <p:blipFill>
          <a:blip r:embed="rId9"/>
          <a:stretch>
            <a:fillRect/>
          </a:stretch>
        </p:blipFill>
        <p:spPr>
          <a:xfrm>
            <a:off x="1772023" y="1451225"/>
            <a:ext cx="4756368" cy="3296303"/>
          </a:xfrm>
          <a:prstGeom prst="rect">
            <a:avLst/>
          </a:prstGeom>
        </p:spPr>
      </p:pic>
    </p:spTree>
    <p:extLst>
      <p:ext uri="{BB962C8B-B14F-4D97-AF65-F5344CB8AC3E}">
        <p14:creationId xmlns:p14="http://schemas.microsoft.com/office/powerpoint/2010/main" val="36186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5" name="Google Shape;665;p5"/>
          <p:cNvSpPr txBox="1">
            <a:spLocks noGrp="1"/>
          </p:cNvSpPr>
          <p:nvPr>
            <p:ph type="title"/>
          </p:nvPr>
        </p:nvSpPr>
        <p:spPr>
          <a:xfrm>
            <a:off x="379984" y="363925"/>
            <a:ext cx="8154416" cy="68433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Dealing with 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Hộp Văn bản 5">
            <a:extLst>
              <a:ext uri="{FF2B5EF4-FFF2-40B4-BE49-F238E27FC236}">
                <a16:creationId xmlns:a16="http://schemas.microsoft.com/office/drawing/2014/main" id="{9B7B9012-4B49-4AC6-B5F0-658E48B80CB9}"/>
              </a:ext>
            </a:extLst>
          </p:cNvPr>
          <p:cNvSpPr txBox="1"/>
          <p:nvPr/>
        </p:nvSpPr>
        <p:spPr>
          <a:xfrm>
            <a:off x="349501" y="897227"/>
            <a:ext cx="7242146" cy="553998"/>
          </a:xfrm>
          <a:prstGeom prst="rect">
            <a:avLst/>
          </a:prstGeom>
          <a:noFill/>
        </p:spPr>
        <p:txBody>
          <a:bodyPr wrap="square" rtlCol="0">
            <a:spAutoFit/>
          </a:bodyPr>
          <a:lstStyle/>
          <a:p>
            <a:r>
              <a:rPr lang="en-US" b="1"/>
              <a:t>3.</a:t>
            </a:r>
            <a:r>
              <a:rPr lang="en-US" sz="1600" b="1"/>
              <a:t> Long Short-Term</a:t>
            </a:r>
            <a:r>
              <a:rPr lang="en-US" b="1"/>
              <a:t> Memory (LSTM):</a:t>
            </a:r>
          </a:p>
          <a:p>
            <a:r>
              <a:rPr lang="en-US" b="1"/>
              <a:t>3.3 : Memory Cell</a:t>
            </a:r>
          </a:p>
        </p:txBody>
      </p:sp>
      <p:graphicFrame>
        <p:nvGraphicFramePr>
          <p:cNvPr id="7" name="Đối tượng 6">
            <a:extLst>
              <a:ext uri="{FF2B5EF4-FFF2-40B4-BE49-F238E27FC236}">
                <a16:creationId xmlns:a16="http://schemas.microsoft.com/office/drawing/2014/main" id="{8FC5090E-3F31-4F62-9AE5-8802682A242F}"/>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7418" name="Equation" r:id="rId4" imgW="914400" imgH="198720" progId="Equation.DSMT4">
                  <p:embed/>
                </p:oleObj>
              </mc:Choice>
              <mc:Fallback>
                <p:oleObj name="Equation" r:id="rId4" imgW="914400" imgH="198720" progId="Equation.DSMT4">
                  <p:embed/>
                  <p:pic>
                    <p:nvPicPr>
                      <p:cNvPr id="7" name="Đối tượng 6">
                        <a:extLst>
                          <a:ext uri="{FF2B5EF4-FFF2-40B4-BE49-F238E27FC236}">
                            <a16:creationId xmlns:a16="http://schemas.microsoft.com/office/drawing/2014/main" id="{8FC5090E-3F31-4F62-9AE5-8802682A242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D24693D-D5FD-4237-8CDF-2D68DDA5B5FA}"/>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7419" name="Equation" r:id="rId6" imgW="914400" imgH="198720" progId="Equation.DSMT4">
                  <p:embed/>
                </p:oleObj>
              </mc:Choice>
              <mc:Fallback>
                <p:oleObj name="Equation" r:id="rId6" imgW="914400" imgH="198720" progId="Equation.DSMT4">
                  <p:embed/>
                  <p:pic>
                    <p:nvPicPr>
                      <p:cNvPr id="3" name="Đối tượng 2">
                        <a:extLst>
                          <a:ext uri="{FF2B5EF4-FFF2-40B4-BE49-F238E27FC236}">
                            <a16:creationId xmlns:a16="http://schemas.microsoft.com/office/drawing/2014/main" id="{2D24693D-D5FD-4237-8CDF-2D68DDA5B5FA}"/>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49F7A63A-95FE-402D-A9D8-76114F97EFA0}"/>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7420" name="Equation" r:id="rId7" imgW="914400" imgH="198720" progId="Equation.DSMT4">
                  <p:embed/>
                </p:oleObj>
              </mc:Choice>
              <mc:Fallback>
                <p:oleObj name="Equation" r:id="rId7" imgW="914400" imgH="198720" progId="Equation.DSMT4">
                  <p:embed/>
                  <p:pic>
                    <p:nvPicPr>
                      <p:cNvPr id="10" name="Đối tượng 9">
                        <a:extLst>
                          <a:ext uri="{FF2B5EF4-FFF2-40B4-BE49-F238E27FC236}">
                            <a16:creationId xmlns:a16="http://schemas.microsoft.com/office/drawing/2014/main" id="{49F7A63A-95FE-402D-A9D8-76114F97EFA0}"/>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A2099438-58F2-48C8-B5DC-1FE365C529F9}"/>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7421" name="Equation" r:id="rId8" imgW="914400" imgH="198720" progId="Equation.DSMT4">
                  <p:embed/>
                </p:oleObj>
              </mc:Choice>
              <mc:Fallback>
                <p:oleObj name="Equation" r:id="rId8" imgW="914400" imgH="198720" progId="Equation.DSMT4">
                  <p:embed/>
                  <p:pic>
                    <p:nvPicPr>
                      <p:cNvPr id="13" name="Đối tượng 12">
                        <a:extLst>
                          <a:ext uri="{FF2B5EF4-FFF2-40B4-BE49-F238E27FC236}">
                            <a16:creationId xmlns:a16="http://schemas.microsoft.com/office/drawing/2014/main" id="{A2099438-58F2-48C8-B5DC-1FE365C529F9}"/>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pic>
        <p:nvPicPr>
          <p:cNvPr id="8" name="Hình ảnh 7">
            <a:extLst>
              <a:ext uri="{FF2B5EF4-FFF2-40B4-BE49-F238E27FC236}">
                <a16:creationId xmlns:a16="http://schemas.microsoft.com/office/drawing/2014/main" id="{63CB100F-86F0-4E57-8BFC-A142D8EF4F0F}"/>
              </a:ext>
            </a:extLst>
          </p:cNvPr>
          <p:cNvPicPr>
            <a:picLocks noChangeAspect="1"/>
          </p:cNvPicPr>
          <p:nvPr/>
        </p:nvPicPr>
        <p:blipFill>
          <a:blip r:embed="rId9"/>
          <a:stretch>
            <a:fillRect/>
          </a:stretch>
        </p:blipFill>
        <p:spPr>
          <a:xfrm>
            <a:off x="56758" y="1913826"/>
            <a:ext cx="9030483" cy="2278577"/>
          </a:xfrm>
          <a:prstGeom prst="rect">
            <a:avLst/>
          </a:prstGeom>
        </p:spPr>
      </p:pic>
    </p:spTree>
    <p:extLst>
      <p:ext uri="{BB962C8B-B14F-4D97-AF65-F5344CB8AC3E}">
        <p14:creationId xmlns:p14="http://schemas.microsoft.com/office/powerpoint/2010/main" val="38008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5" name="Google Shape;665;p5"/>
          <p:cNvSpPr txBox="1">
            <a:spLocks noGrp="1"/>
          </p:cNvSpPr>
          <p:nvPr>
            <p:ph type="title"/>
          </p:nvPr>
        </p:nvSpPr>
        <p:spPr>
          <a:xfrm>
            <a:off x="379984" y="363925"/>
            <a:ext cx="8154416" cy="68433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Dealing with 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Hộp Văn bản 5">
            <a:extLst>
              <a:ext uri="{FF2B5EF4-FFF2-40B4-BE49-F238E27FC236}">
                <a16:creationId xmlns:a16="http://schemas.microsoft.com/office/drawing/2014/main" id="{9B7B9012-4B49-4AC6-B5F0-658E48B80CB9}"/>
              </a:ext>
            </a:extLst>
          </p:cNvPr>
          <p:cNvSpPr txBox="1"/>
          <p:nvPr/>
        </p:nvSpPr>
        <p:spPr>
          <a:xfrm>
            <a:off x="349501" y="897227"/>
            <a:ext cx="7242146" cy="553998"/>
          </a:xfrm>
          <a:prstGeom prst="rect">
            <a:avLst/>
          </a:prstGeom>
          <a:noFill/>
        </p:spPr>
        <p:txBody>
          <a:bodyPr wrap="square" rtlCol="0">
            <a:spAutoFit/>
          </a:bodyPr>
          <a:lstStyle/>
          <a:p>
            <a:r>
              <a:rPr lang="en-US" b="1"/>
              <a:t>3.</a:t>
            </a:r>
            <a:r>
              <a:rPr lang="en-US" sz="1600" b="1"/>
              <a:t> Long Short-Term</a:t>
            </a:r>
            <a:r>
              <a:rPr lang="en-US" b="1"/>
              <a:t> Memory (LSTM):</a:t>
            </a:r>
          </a:p>
          <a:p>
            <a:r>
              <a:rPr lang="en-US" b="1"/>
              <a:t>3.3 : Memory Cell</a:t>
            </a:r>
          </a:p>
        </p:txBody>
      </p:sp>
      <p:graphicFrame>
        <p:nvGraphicFramePr>
          <p:cNvPr id="7" name="Đối tượng 6">
            <a:extLst>
              <a:ext uri="{FF2B5EF4-FFF2-40B4-BE49-F238E27FC236}">
                <a16:creationId xmlns:a16="http://schemas.microsoft.com/office/drawing/2014/main" id="{8FC5090E-3F31-4F62-9AE5-8802682A242F}"/>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8442" name="Equation" r:id="rId4" imgW="914400" imgH="198720" progId="Equation.DSMT4">
                  <p:embed/>
                </p:oleObj>
              </mc:Choice>
              <mc:Fallback>
                <p:oleObj name="Equation" r:id="rId4" imgW="914400" imgH="198720" progId="Equation.DSMT4">
                  <p:embed/>
                  <p:pic>
                    <p:nvPicPr>
                      <p:cNvPr id="7" name="Đối tượng 6">
                        <a:extLst>
                          <a:ext uri="{FF2B5EF4-FFF2-40B4-BE49-F238E27FC236}">
                            <a16:creationId xmlns:a16="http://schemas.microsoft.com/office/drawing/2014/main" id="{8FC5090E-3F31-4F62-9AE5-8802682A242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D24693D-D5FD-4237-8CDF-2D68DDA5B5FA}"/>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8443" name="Equation" r:id="rId6" imgW="914400" imgH="198720" progId="Equation.DSMT4">
                  <p:embed/>
                </p:oleObj>
              </mc:Choice>
              <mc:Fallback>
                <p:oleObj name="Equation" r:id="rId6" imgW="914400" imgH="198720" progId="Equation.DSMT4">
                  <p:embed/>
                  <p:pic>
                    <p:nvPicPr>
                      <p:cNvPr id="3" name="Đối tượng 2">
                        <a:extLst>
                          <a:ext uri="{FF2B5EF4-FFF2-40B4-BE49-F238E27FC236}">
                            <a16:creationId xmlns:a16="http://schemas.microsoft.com/office/drawing/2014/main" id="{2D24693D-D5FD-4237-8CDF-2D68DDA5B5FA}"/>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49F7A63A-95FE-402D-A9D8-76114F97EFA0}"/>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8444" name="Equation" r:id="rId7" imgW="914400" imgH="198720" progId="Equation.DSMT4">
                  <p:embed/>
                </p:oleObj>
              </mc:Choice>
              <mc:Fallback>
                <p:oleObj name="Equation" r:id="rId7" imgW="914400" imgH="198720" progId="Equation.DSMT4">
                  <p:embed/>
                  <p:pic>
                    <p:nvPicPr>
                      <p:cNvPr id="10" name="Đối tượng 9">
                        <a:extLst>
                          <a:ext uri="{FF2B5EF4-FFF2-40B4-BE49-F238E27FC236}">
                            <a16:creationId xmlns:a16="http://schemas.microsoft.com/office/drawing/2014/main" id="{49F7A63A-95FE-402D-A9D8-76114F97EFA0}"/>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A2099438-58F2-48C8-B5DC-1FE365C529F9}"/>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8445" name="Equation" r:id="rId8" imgW="914400" imgH="198720" progId="Equation.DSMT4">
                  <p:embed/>
                </p:oleObj>
              </mc:Choice>
              <mc:Fallback>
                <p:oleObj name="Equation" r:id="rId8" imgW="914400" imgH="198720" progId="Equation.DSMT4">
                  <p:embed/>
                  <p:pic>
                    <p:nvPicPr>
                      <p:cNvPr id="13" name="Đối tượng 12">
                        <a:extLst>
                          <a:ext uri="{FF2B5EF4-FFF2-40B4-BE49-F238E27FC236}">
                            <a16:creationId xmlns:a16="http://schemas.microsoft.com/office/drawing/2014/main" id="{A2099438-58F2-48C8-B5DC-1FE365C529F9}"/>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pic>
        <p:nvPicPr>
          <p:cNvPr id="5" name="Hình ảnh 4">
            <a:extLst>
              <a:ext uri="{FF2B5EF4-FFF2-40B4-BE49-F238E27FC236}">
                <a16:creationId xmlns:a16="http://schemas.microsoft.com/office/drawing/2014/main" id="{179D547D-19E9-4150-BB70-EF5E9C710028}"/>
              </a:ext>
            </a:extLst>
          </p:cNvPr>
          <p:cNvPicPr>
            <a:picLocks noChangeAspect="1"/>
          </p:cNvPicPr>
          <p:nvPr/>
        </p:nvPicPr>
        <p:blipFill>
          <a:blip r:embed="rId9"/>
          <a:stretch>
            <a:fillRect/>
          </a:stretch>
        </p:blipFill>
        <p:spPr>
          <a:xfrm>
            <a:off x="1232807" y="1510860"/>
            <a:ext cx="6189365" cy="3440776"/>
          </a:xfrm>
          <a:prstGeom prst="rect">
            <a:avLst/>
          </a:prstGeom>
        </p:spPr>
      </p:pic>
    </p:spTree>
    <p:extLst>
      <p:ext uri="{BB962C8B-B14F-4D97-AF65-F5344CB8AC3E}">
        <p14:creationId xmlns:p14="http://schemas.microsoft.com/office/powerpoint/2010/main" val="105484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5" name="Google Shape;665;p5"/>
          <p:cNvSpPr txBox="1">
            <a:spLocks noGrp="1"/>
          </p:cNvSpPr>
          <p:nvPr>
            <p:ph type="title"/>
          </p:nvPr>
        </p:nvSpPr>
        <p:spPr>
          <a:xfrm>
            <a:off x="379984" y="363925"/>
            <a:ext cx="8154416" cy="68433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Dealing with 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Hộp Văn bản 5">
            <a:extLst>
              <a:ext uri="{FF2B5EF4-FFF2-40B4-BE49-F238E27FC236}">
                <a16:creationId xmlns:a16="http://schemas.microsoft.com/office/drawing/2014/main" id="{9B7B9012-4B49-4AC6-B5F0-658E48B80CB9}"/>
              </a:ext>
            </a:extLst>
          </p:cNvPr>
          <p:cNvSpPr txBox="1"/>
          <p:nvPr/>
        </p:nvSpPr>
        <p:spPr>
          <a:xfrm>
            <a:off x="349501" y="897227"/>
            <a:ext cx="7242146" cy="553998"/>
          </a:xfrm>
          <a:prstGeom prst="rect">
            <a:avLst/>
          </a:prstGeom>
          <a:noFill/>
        </p:spPr>
        <p:txBody>
          <a:bodyPr wrap="square" rtlCol="0">
            <a:spAutoFit/>
          </a:bodyPr>
          <a:lstStyle/>
          <a:p>
            <a:r>
              <a:rPr lang="en-US" b="1"/>
              <a:t>3.</a:t>
            </a:r>
            <a:r>
              <a:rPr lang="en-US" sz="1600" b="1"/>
              <a:t> Long Short-Term</a:t>
            </a:r>
            <a:r>
              <a:rPr lang="en-US" b="1"/>
              <a:t> Memory (LSTM):</a:t>
            </a:r>
          </a:p>
          <a:p>
            <a:r>
              <a:rPr lang="en-US" b="1"/>
              <a:t>3.4 : Hidden State</a:t>
            </a:r>
          </a:p>
        </p:txBody>
      </p:sp>
      <p:graphicFrame>
        <p:nvGraphicFramePr>
          <p:cNvPr id="7" name="Đối tượng 6">
            <a:extLst>
              <a:ext uri="{FF2B5EF4-FFF2-40B4-BE49-F238E27FC236}">
                <a16:creationId xmlns:a16="http://schemas.microsoft.com/office/drawing/2014/main" id="{8FC5090E-3F31-4F62-9AE5-8802682A242F}"/>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9466" name="Equation" r:id="rId4" imgW="914400" imgH="198720" progId="Equation.DSMT4">
                  <p:embed/>
                </p:oleObj>
              </mc:Choice>
              <mc:Fallback>
                <p:oleObj name="Equation" r:id="rId4" imgW="914400" imgH="198720" progId="Equation.DSMT4">
                  <p:embed/>
                  <p:pic>
                    <p:nvPicPr>
                      <p:cNvPr id="7" name="Đối tượng 6">
                        <a:extLst>
                          <a:ext uri="{FF2B5EF4-FFF2-40B4-BE49-F238E27FC236}">
                            <a16:creationId xmlns:a16="http://schemas.microsoft.com/office/drawing/2014/main" id="{8FC5090E-3F31-4F62-9AE5-8802682A242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D24693D-D5FD-4237-8CDF-2D68DDA5B5FA}"/>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9467" name="Equation" r:id="rId6" imgW="914400" imgH="198720" progId="Equation.DSMT4">
                  <p:embed/>
                </p:oleObj>
              </mc:Choice>
              <mc:Fallback>
                <p:oleObj name="Equation" r:id="rId6" imgW="914400" imgH="198720" progId="Equation.DSMT4">
                  <p:embed/>
                  <p:pic>
                    <p:nvPicPr>
                      <p:cNvPr id="3" name="Đối tượng 2">
                        <a:extLst>
                          <a:ext uri="{FF2B5EF4-FFF2-40B4-BE49-F238E27FC236}">
                            <a16:creationId xmlns:a16="http://schemas.microsoft.com/office/drawing/2014/main" id="{2D24693D-D5FD-4237-8CDF-2D68DDA5B5FA}"/>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49F7A63A-95FE-402D-A9D8-76114F97EFA0}"/>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9468" name="Equation" r:id="rId7" imgW="914400" imgH="198720" progId="Equation.DSMT4">
                  <p:embed/>
                </p:oleObj>
              </mc:Choice>
              <mc:Fallback>
                <p:oleObj name="Equation" r:id="rId7" imgW="914400" imgH="198720" progId="Equation.DSMT4">
                  <p:embed/>
                  <p:pic>
                    <p:nvPicPr>
                      <p:cNvPr id="10" name="Đối tượng 9">
                        <a:extLst>
                          <a:ext uri="{FF2B5EF4-FFF2-40B4-BE49-F238E27FC236}">
                            <a16:creationId xmlns:a16="http://schemas.microsoft.com/office/drawing/2014/main" id="{49F7A63A-95FE-402D-A9D8-76114F97EFA0}"/>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A2099438-58F2-48C8-B5DC-1FE365C529F9}"/>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9469" name="Equation" r:id="rId8" imgW="914400" imgH="198720" progId="Equation.DSMT4">
                  <p:embed/>
                </p:oleObj>
              </mc:Choice>
              <mc:Fallback>
                <p:oleObj name="Equation" r:id="rId8" imgW="914400" imgH="198720" progId="Equation.DSMT4">
                  <p:embed/>
                  <p:pic>
                    <p:nvPicPr>
                      <p:cNvPr id="13" name="Đối tượng 12">
                        <a:extLst>
                          <a:ext uri="{FF2B5EF4-FFF2-40B4-BE49-F238E27FC236}">
                            <a16:creationId xmlns:a16="http://schemas.microsoft.com/office/drawing/2014/main" id="{A2099438-58F2-48C8-B5DC-1FE365C529F9}"/>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pic>
        <p:nvPicPr>
          <p:cNvPr id="4" name="Hình ảnh 3">
            <a:extLst>
              <a:ext uri="{FF2B5EF4-FFF2-40B4-BE49-F238E27FC236}">
                <a16:creationId xmlns:a16="http://schemas.microsoft.com/office/drawing/2014/main" id="{49D9FCFE-69E6-4300-93C0-98ED3BB4FD9A}"/>
              </a:ext>
            </a:extLst>
          </p:cNvPr>
          <p:cNvPicPr>
            <a:picLocks noChangeAspect="1"/>
          </p:cNvPicPr>
          <p:nvPr/>
        </p:nvPicPr>
        <p:blipFill>
          <a:blip r:embed="rId9"/>
          <a:stretch>
            <a:fillRect/>
          </a:stretch>
        </p:blipFill>
        <p:spPr>
          <a:xfrm>
            <a:off x="102482" y="2006974"/>
            <a:ext cx="8939035" cy="1585097"/>
          </a:xfrm>
          <a:prstGeom prst="rect">
            <a:avLst/>
          </a:prstGeom>
        </p:spPr>
      </p:pic>
    </p:spTree>
    <p:extLst>
      <p:ext uri="{BB962C8B-B14F-4D97-AF65-F5344CB8AC3E}">
        <p14:creationId xmlns:p14="http://schemas.microsoft.com/office/powerpoint/2010/main" val="31813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5" name="Google Shape;665;p5"/>
          <p:cNvSpPr txBox="1">
            <a:spLocks noGrp="1"/>
          </p:cNvSpPr>
          <p:nvPr>
            <p:ph type="title"/>
          </p:nvPr>
        </p:nvSpPr>
        <p:spPr>
          <a:xfrm>
            <a:off x="379984" y="363925"/>
            <a:ext cx="8154416" cy="68433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Dealing with 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Hộp Văn bản 5">
            <a:extLst>
              <a:ext uri="{FF2B5EF4-FFF2-40B4-BE49-F238E27FC236}">
                <a16:creationId xmlns:a16="http://schemas.microsoft.com/office/drawing/2014/main" id="{9B7B9012-4B49-4AC6-B5F0-658E48B80CB9}"/>
              </a:ext>
            </a:extLst>
          </p:cNvPr>
          <p:cNvSpPr txBox="1"/>
          <p:nvPr/>
        </p:nvSpPr>
        <p:spPr>
          <a:xfrm>
            <a:off x="349501" y="897227"/>
            <a:ext cx="7242146" cy="553998"/>
          </a:xfrm>
          <a:prstGeom prst="rect">
            <a:avLst/>
          </a:prstGeom>
          <a:noFill/>
        </p:spPr>
        <p:txBody>
          <a:bodyPr wrap="square" rtlCol="0">
            <a:spAutoFit/>
          </a:bodyPr>
          <a:lstStyle/>
          <a:p>
            <a:r>
              <a:rPr lang="en-US" b="1"/>
              <a:t>3.</a:t>
            </a:r>
            <a:r>
              <a:rPr lang="en-US" sz="1600" b="1"/>
              <a:t> Long Short-Term</a:t>
            </a:r>
            <a:r>
              <a:rPr lang="en-US" b="1"/>
              <a:t> Memory (LSTM):</a:t>
            </a:r>
          </a:p>
          <a:p>
            <a:r>
              <a:rPr lang="en-US" b="1"/>
              <a:t>3.4 : Hidden State</a:t>
            </a:r>
          </a:p>
        </p:txBody>
      </p:sp>
      <p:graphicFrame>
        <p:nvGraphicFramePr>
          <p:cNvPr id="7" name="Đối tượng 6">
            <a:extLst>
              <a:ext uri="{FF2B5EF4-FFF2-40B4-BE49-F238E27FC236}">
                <a16:creationId xmlns:a16="http://schemas.microsoft.com/office/drawing/2014/main" id="{8FC5090E-3F31-4F62-9AE5-8802682A242F}"/>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20490" name="Equation" r:id="rId4" imgW="914400" imgH="198720" progId="Equation.DSMT4">
                  <p:embed/>
                </p:oleObj>
              </mc:Choice>
              <mc:Fallback>
                <p:oleObj name="Equation" r:id="rId4" imgW="914400" imgH="198720" progId="Equation.DSMT4">
                  <p:embed/>
                  <p:pic>
                    <p:nvPicPr>
                      <p:cNvPr id="7" name="Đối tượng 6">
                        <a:extLst>
                          <a:ext uri="{FF2B5EF4-FFF2-40B4-BE49-F238E27FC236}">
                            <a16:creationId xmlns:a16="http://schemas.microsoft.com/office/drawing/2014/main" id="{8FC5090E-3F31-4F62-9AE5-8802682A242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D24693D-D5FD-4237-8CDF-2D68DDA5B5FA}"/>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20491" name="Equation" r:id="rId6" imgW="914400" imgH="198720" progId="Equation.DSMT4">
                  <p:embed/>
                </p:oleObj>
              </mc:Choice>
              <mc:Fallback>
                <p:oleObj name="Equation" r:id="rId6" imgW="914400" imgH="198720" progId="Equation.DSMT4">
                  <p:embed/>
                  <p:pic>
                    <p:nvPicPr>
                      <p:cNvPr id="3" name="Đối tượng 2">
                        <a:extLst>
                          <a:ext uri="{FF2B5EF4-FFF2-40B4-BE49-F238E27FC236}">
                            <a16:creationId xmlns:a16="http://schemas.microsoft.com/office/drawing/2014/main" id="{2D24693D-D5FD-4237-8CDF-2D68DDA5B5FA}"/>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49F7A63A-95FE-402D-A9D8-76114F97EFA0}"/>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20492" name="Equation" r:id="rId7" imgW="914400" imgH="198720" progId="Equation.DSMT4">
                  <p:embed/>
                </p:oleObj>
              </mc:Choice>
              <mc:Fallback>
                <p:oleObj name="Equation" r:id="rId7" imgW="914400" imgH="198720" progId="Equation.DSMT4">
                  <p:embed/>
                  <p:pic>
                    <p:nvPicPr>
                      <p:cNvPr id="10" name="Đối tượng 9">
                        <a:extLst>
                          <a:ext uri="{FF2B5EF4-FFF2-40B4-BE49-F238E27FC236}">
                            <a16:creationId xmlns:a16="http://schemas.microsoft.com/office/drawing/2014/main" id="{49F7A63A-95FE-402D-A9D8-76114F97EFA0}"/>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A2099438-58F2-48C8-B5DC-1FE365C529F9}"/>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20493" name="Equation" r:id="rId8" imgW="914400" imgH="198720" progId="Equation.DSMT4">
                  <p:embed/>
                </p:oleObj>
              </mc:Choice>
              <mc:Fallback>
                <p:oleObj name="Equation" r:id="rId8" imgW="914400" imgH="198720" progId="Equation.DSMT4">
                  <p:embed/>
                  <p:pic>
                    <p:nvPicPr>
                      <p:cNvPr id="13" name="Đối tượng 12">
                        <a:extLst>
                          <a:ext uri="{FF2B5EF4-FFF2-40B4-BE49-F238E27FC236}">
                            <a16:creationId xmlns:a16="http://schemas.microsoft.com/office/drawing/2014/main" id="{A2099438-58F2-48C8-B5DC-1FE365C529F9}"/>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pic>
        <p:nvPicPr>
          <p:cNvPr id="4" name="Hình ảnh 3">
            <a:extLst>
              <a:ext uri="{FF2B5EF4-FFF2-40B4-BE49-F238E27FC236}">
                <a16:creationId xmlns:a16="http://schemas.microsoft.com/office/drawing/2014/main" id="{D690B5DC-86AE-41E6-BCE9-E3B7C8F1B07A}"/>
              </a:ext>
            </a:extLst>
          </p:cNvPr>
          <p:cNvPicPr>
            <a:picLocks noChangeAspect="1"/>
          </p:cNvPicPr>
          <p:nvPr/>
        </p:nvPicPr>
        <p:blipFill>
          <a:blip r:embed="rId9"/>
          <a:stretch>
            <a:fillRect/>
          </a:stretch>
        </p:blipFill>
        <p:spPr>
          <a:xfrm>
            <a:off x="1189889" y="1451225"/>
            <a:ext cx="6459421" cy="3463747"/>
          </a:xfrm>
          <a:prstGeom prst="rect">
            <a:avLst/>
          </a:prstGeom>
        </p:spPr>
      </p:pic>
    </p:spTree>
    <p:extLst>
      <p:ext uri="{BB962C8B-B14F-4D97-AF65-F5344CB8AC3E}">
        <p14:creationId xmlns:p14="http://schemas.microsoft.com/office/powerpoint/2010/main" val="421505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5"/>
          <p:cNvGrpSpPr/>
          <p:nvPr/>
        </p:nvGrpSpPr>
        <p:grpSpPr>
          <a:xfrm>
            <a:off x="6588236" y="154125"/>
            <a:ext cx="279251" cy="280501"/>
            <a:chOff x="2600586" y="-942975"/>
            <a:chExt cx="279251" cy="280501"/>
          </a:xfrm>
        </p:grpSpPr>
        <p:sp>
          <p:nvSpPr>
            <p:cNvPr id="645" name="Google Shape;645;p5"/>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5"/>
          <p:cNvGrpSpPr/>
          <p:nvPr/>
        </p:nvGrpSpPr>
        <p:grpSpPr>
          <a:xfrm>
            <a:off x="8721665" y="3427925"/>
            <a:ext cx="225450" cy="226451"/>
            <a:chOff x="2600577" y="-942975"/>
            <a:chExt cx="225450" cy="226451"/>
          </a:xfrm>
        </p:grpSpPr>
        <p:sp>
          <p:nvSpPr>
            <p:cNvPr id="660" name="Google Shape;660;p5"/>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5" name="Google Shape;665;p5"/>
          <p:cNvSpPr txBox="1">
            <a:spLocks noGrp="1"/>
          </p:cNvSpPr>
          <p:nvPr>
            <p:ph type="title"/>
          </p:nvPr>
        </p:nvSpPr>
        <p:spPr>
          <a:xfrm>
            <a:off x="379984" y="363925"/>
            <a:ext cx="8154416" cy="684334"/>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29629"/>
              <a:buNone/>
            </a:pPr>
            <a:r>
              <a:rPr lang="en-US" sz="3600">
                <a:solidFill>
                  <a:schemeClr val="dk1"/>
                </a:solidFill>
              </a:rPr>
              <a:t>Dealing with Vanishing/ Exploding Gradients Problem</a:t>
            </a:r>
            <a:endParaRPr sz="3600">
              <a:solidFill>
                <a:schemeClr val="dk1"/>
              </a:solidFill>
              <a:latin typeface="Signika"/>
              <a:ea typeface="Signika"/>
              <a:cs typeface="Signika"/>
              <a:sym typeface="Signika"/>
            </a:endParaRPr>
          </a:p>
        </p:txBody>
      </p:sp>
      <p:sp>
        <p:nvSpPr>
          <p:cNvPr id="2" name="AutoShape 9">
            <a:extLst>
              <a:ext uri="{FF2B5EF4-FFF2-40B4-BE49-F238E27FC236}">
                <a16:creationId xmlns:a16="http://schemas.microsoft.com/office/drawing/2014/main" id="{9275A4A4-7518-42D7-9239-49E411C773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Hộp Văn bản 5">
            <a:extLst>
              <a:ext uri="{FF2B5EF4-FFF2-40B4-BE49-F238E27FC236}">
                <a16:creationId xmlns:a16="http://schemas.microsoft.com/office/drawing/2014/main" id="{9B7B9012-4B49-4AC6-B5F0-658E48B80CB9}"/>
              </a:ext>
            </a:extLst>
          </p:cNvPr>
          <p:cNvSpPr txBox="1"/>
          <p:nvPr/>
        </p:nvSpPr>
        <p:spPr>
          <a:xfrm>
            <a:off x="349501" y="897227"/>
            <a:ext cx="7242146" cy="307777"/>
          </a:xfrm>
          <a:prstGeom prst="rect">
            <a:avLst/>
          </a:prstGeom>
          <a:noFill/>
        </p:spPr>
        <p:txBody>
          <a:bodyPr wrap="square" rtlCol="0">
            <a:spAutoFit/>
          </a:bodyPr>
          <a:lstStyle/>
          <a:p>
            <a:r>
              <a:rPr lang="en-US" b="1"/>
              <a:t>5. Gated Recurrent Units (GRU):</a:t>
            </a:r>
          </a:p>
        </p:txBody>
      </p:sp>
      <p:graphicFrame>
        <p:nvGraphicFramePr>
          <p:cNvPr id="7" name="Đối tượng 6">
            <a:extLst>
              <a:ext uri="{FF2B5EF4-FFF2-40B4-BE49-F238E27FC236}">
                <a16:creationId xmlns:a16="http://schemas.microsoft.com/office/drawing/2014/main" id="{8FC5090E-3F31-4F62-9AE5-8802682A242F}"/>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21526" name="Equation" r:id="rId4" imgW="914400" imgH="198720" progId="Equation.DSMT4">
                  <p:embed/>
                </p:oleObj>
              </mc:Choice>
              <mc:Fallback>
                <p:oleObj name="Equation" r:id="rId4" imgW="914400" imgH="198720" progId="Equation.DSMT4">
                  <p:embed/>
                  <p:pic>
                    <p:nvPicPr>
                      <p:cNvPr id="7" name="Đối tượng 6">
                        <a:extLst>
                          <a:ext uri="{FF2B5EF4-FFF2-40B4-BE49-F238E27FC236}">
                            <a16:creationId xmlns:a16="http://schemas.microsoft.com/office/drawing/2014/main" id="{8FC5090E-3F31-4F62-9AE5-8802682A242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D24693D-D5FD-4237-8CDF-2D68DDA5B5FA}"/>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21527" name="Equation" r:id="rId6" imgW="914400" imgH="198720" progId="Equation.DSMT4">
                  <p:embed/>
                </p:oleObj>
              </mc:Choice>
              <mc:Fallback>
                <p:oleObj name="Equation" r:id="rId6" imgW="914400" imgH="198720" progId="Equation.DSMT4">
                  <p:embed/>
                  <p:pic>
                    <p:nvPicPr>
                      <p:cNvPr id="3" name="Đối tượng 2">
                        <a:extLst>
                          <a:ext uri="{FF2B5EF4-FFF2-40B4-BE49-F238E27FC236}">
                            <a16:creationId xmlns:a16="http://schemas.microsoft.com/office/drawing/2014/main" id="{2D24693D-D5FD-4237-8CDF-2D68DDA5B5FA}"/>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0" name="Đối tượng 9">
            <a:extLst>
              <a:ext uri="{FF2B5EF4-FFF2-40B4-BE49-F238E27FC236}">
                <a16:creationId xmlns:a16="http://schemas.microsoft.com/office/drawing/2014/main" id="{49F7A63A-95FE-402D-A9D8-76114F97EFA0}"/>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21528" name="Equation" r:id="rId7" imgW="914400" imgH="198720" progId="Equation.DSMT4">
                  <p:embed/>
                </p:oleObj>
              </mc:Choice>
              <mc:Fallback>
                <p:oleObj name="Equation" r:id="rId7" imgW="914400" imgH="198720" progId="Equation.DSMT4">
                  <p:embed/>
                  <p:pic>
                    <p:nvPicPr>
                      <p:cNvPr id="10" name="Đối tượng 9">
                        <a:extLst>
                          <a:ext uri="{FF2B5EF4-FFF2-40B4-BE49-F238E27FC236}">
                            <a16:creationId xmlns:a16="http://schemas.microsoft.com/office/drawing/2014/main" id="{49F7A63A-95FE-402D-A9D8-76114F97EFA0}"/>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3" name="Đối tượng 12">
            <a:extLst>
              <a:ext uri="{FF2B5EF4-FFF2-40B4-BE49-F238E27FC236}">
                <a16:creationId xmlns:a16="http://schemas.microsoft.com/office/drawing/2014/main" id="{A2099438-58F2-48C8-B5DC-1FE365C529F9}"/>
              </a:ext>
            </a:extLst>
          </p:cNvPr>
          <p:cNvGraphicFramePr>
            <a:graphicFrameLocks noChangeAspect="1"/>
          </p:cNvGraphicFramePr>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21529" name="Equation" r:id="rId8" imgW="914400" imgH="198720" progId="Equation.DSMT4">
                  <p:embed/>
                </p:oleObj>
              </mc:Choice>
              <mc:Fallback>
                <p:oleObj name="Equation" r:id="rId8" imgW="914400" imgH="198720" progId="Equation.DSMT4">
                  <p:embed/>
                  <p:pic>
                    <p:nvPicPr>
                      <p:cNvPr id="13" name="Đối tượng 12">
                        <a:extLst>
                          <a:ext uri="{FF2B5EF4-FFF2-40B4-BE49-F238E27FC236}">
                            <a16:creationId xmlns:a16="http://schemas.microsoft.com/office/drawing/2014/main" id="{A2099438-58F2-48C8-B5DC-1FE365C529F9}"/>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5" name="Đối tượng 4">
            <a:extLst>
              <a:ext uri="{FF2B5EF4-FFF2-40B4-BE49-F238E27FC236}">
                <a16:creationId xmlns:a16="http://schemas.microsoft.com/office/drawing/2014/main" id="{9A1FE171-CDC7-4F26-8DFB-80E677BD121A}"/>
              </a:ext>
            </a:extLst>
          </p:cNvPr>
          <p:cNvGraphicFramePr>
            <a:graphicFrameLocks noChangeAspect="1"/>
          </p:cNvGraphicFramePr>
          <p:nvPr>
            <p:extLst>
              <p:ext uri="{D42A27DB-BD31-4B8C-83A1-F6EECF244321}">
                <p14:modId xmlns:p14="http://schemas.microsoft.com/office/powerpoint/2010/main" val="1527915051"/>
              </p:ext>
            </p:extLst>
          </p:nvPr>
        </p:nvGraphicFramePr>
        <p:xfrm>
          <a:off x="5091555" y="1655528"/>
          <a:ext cx="2564808" cy="307777"/>
        </p:xfrm>
        <a:graphic>
          <a:graphicData uri="http://schemas.openxmlformats.org/presentationml/2006/ole">
            <mc:AlternateContent xmlns:mc="http://schemas.openxmlformats.org/markup-compatibility/2006">
              <mc:Choice xmlns:v="urn:schemas-microsoft-com:vml" Requires="v">
                <p:oleObj spid="_x0000_s21530" name="Equation" r:id="rId9" imgW="1904760" imgH="228600" progId="Equation.DSMT4">
                  <p:embed/>
                </p:oleObj>
              </mc:Choice>
              <mc:Fallback>
                <p:oleObj name="Equation" r:id="rId9" imgW="1904760" imgH="228600" progId="Equation.DSMT4">
                  <p:embed/>
                  <p:pic>
                    <p:nvPicPr>
                      <p:cNvPr id="5" name="Đối tượng 4">
                        <a:extLst>
                          <a:ext uri="{FF2B5EF4-FFF2-40B4-BE49-F238E27FC236}">
                            <a16:creationId xmlns:a16="http://schemas.microsoft.com/office/drawing/2014/main" id="{9A1FE171-CDC7-4F26-8DFB-80E677BD121A}"/>
                          </a:ext>
                        </a:extLst>
                      </p:cNvPr>
                      <p:cNvPicPr/>
                      <p:nvPr/>
                    </p:nvPicPr>
                    <p:blipFill>
                      <a:blip r:embed="rId10"/>
                      <a:stretch>
                        <a:fillRect/>
                      </a:stretch>
                    </p:blipFill>
                    <p:spPr>
                      <a:xfrm>
                        <a:off x="5091555" y="1655528"/>
                        <a:ext cx="2564808" cy="307777"/>
                      </a:xfrm>
                      <a:prstGeom prst="rect">
                        <a:avLst/>
                      </a:prstGeom>
                    </p:spPr>
                  </p:pic>
                </p:oleObj>
              </mc:Fallback>
            </mc:AlternateContent>
          </a:graphicData>
        </a:graphic>
      </p:graphicFrame>
      <p:graphicFrame>
        <p:nvGraphicFramePr>
          <p:cNvPr id="8" name="Đối tượng 7">
            <a:extLst>
              <a:ext uri="{FF2B5EF4-FFF2-40B4-BE49-F238E27FC236}">
                <a16:creationId xmlns:a16="http://schemas.microsoft.com/office/drawing/2014/main" id="{D8D1E21D-287E-4CB0-9E20-6B743D4E94C2}"/>
              </a:ext>
            </a:extLst>
          </p:cNvPr>
          <p:cNvGraphicFramePr>
            <a:graphicFrameLocks noChangeAspect="1"/>
          </p:cNvGraphicFramePr>
          <p:nvPr>
            <p:extLst>
              <p:ext uri="{D42A27DB-BD31-4B8C-83A1-F6EECF244321}">
                <p14:modId xmlns:p14="http://schemas.microsoft.com/office/powerpoint/2010/main" val="2679966740"/>
              </p:ext>
            </p:extLst>
          </p:nvPr>
        </p:nvGraphicFramePr>
        <p:xfrm>
          <a:off x="5091555" y="1322886"/>
          <a:ext cx="2429476" cy="289606"/>
        </p:xfrm>
        <a:graphic>
          <a:graphicData uri="http://schemas.openxmlformats.org/presentationml/2006/ole">
            <mc:AlternateContent xmlns:mc="http://schemas.openxmlformats.org/markup-compatibility/2006">
              <mc:Choice xmlns:v="urn:schemas-microsoft-com:vml" Requires="v">
                <p:oleObj spid="_x0000_s21531" name="Equation" r:id="rId11" imgW="1917360" imgH="228600" progId="Equation.DSMT4">
                  <p:embed/>
                </p:oleObj>
              </mc:Choice>
              <mc:Fallback>
                <p:oleObj name="Equation" r:id="rId11" imgW="1917360" imgH="228600" progId="Equation.DSMT4">
                  <p:embed/>
                  <p:pic>
                    <p:nvPicPr>
                      <p:cNvPr id="8" name="Đối tượng 7">
                        <a:extLst>
                          <a:ext uri="{FF2B5EF4-FFF2-40B4-BE49-F238E27FC236}">
                            <a16:creationId xmlns:a16="http://schemas.microsoft.com/office/drawing/2014/main" id="{D8D1E21D-287E-4CB0-9E20-6B743D4E94C2}"/>
                          </a:ext>
                        </a:extLst>
                      </p:cNvPr>
                      <p:cNvPicPr/>
                      <p:nvPr/>
                    </p:nvPicPr>
                    <p:blipFill>
                      <a:blip r:embed="rId12"/>
                      <a:stretch>
                        <a:fillRect/>
                      </a:stretch>
                    </p:blipFill>
                    <p:spPr>
                      <a:xfrm>
                        <a:off x="5091555" y="1322886"/>
                        <a:ext cx="2429476" cy="289606"/>
                      </a:xfrm>
                      <a:prstGeom prst="rect">
                        <a:avLst/>
                      </a:prstGeom>
                    </p:spPr>
                  </p:pic>
                </p:oleObj>
              </mc:Fallback>
            </mc:AlternateContent>
          </a:graphicData>
        </a:graphic>
      </p:graphicFrame>
      <p:sp>
        <p:nvSpPr>
          <p:cNvPr id="12" name="Hộp Văn bản 11">
            <a:extLst>
              <a:ext uri="{FF2B5EF4-FFF2-40B4-BE49-F238E27FC236}">
                <a16:creationId xmlns:a16="http://schemas.microsoft.com/office/drawing/2014/main" id="{8A1D4C5B-8CC5-4B6A-A25F-8BD25D91F6C6}"/>
              </a:ext>
            </a:extLst>
          </p:cNvPr>
          <p:cNvSpPr txBox="1"/>
          <p:nvPr/>
        </p:nvSpPr>
        <p:spPr>
          <a:xfrm>
            <a:off x="4916054" y="1026703"/>
            <a:ext cx="2604977" cy="307777"/>
          </a:xfrm>
          <a:prstGeom prst="rect">
            <a:avLst/>
          </a:prstGeom>
          <a:noFill/>
        </p:spPr>
        <p:txBody>
          <a:bodyPr wrap="square" rtlCol="0">
            <a:spAutoFit/>
          </a:bodyPr>
          <a:lstStyle/>
          <a:p>
            <a:r>
              <a:rPr lang="en-US"/>
              <a:t>Reset gate and Update Gate:</a:t>
            </a:r>
          </a:p>
        </p:txBody>
      </p:sp>
      <p:pic>
        <p:nvPicPr>
          <p:cNvPr id="15" name="Hình ảnh 14">
            <a:extLst>
              <a:ext uri="{FF2B5EF4-FFF2-40B4-BE49-F238E27FC236}">
                <a16:creationId xmlns:a16="http://schemas.microsoft.com/office/drawing/2014/main" id="{DE42635B-692A-4675-836E-A6CD4960CE3F}"/>
              </a:ext>
            </a:extLst>
          </p:cNvPr>
          <p:cNvPicPr>
            <a:picLocks noChangeAspect="1"/>
          </p:cNvPicPr>
          <p:nvPr/>
        </p:nvPicPr>
        <p:blipFill>
          <a:blip r:embed="rId13"/>
          <a:stretch>
            <a:fillRect/>
          </a:stretch>
        </p:blipFill>
        <p:spPr>
          <a:xfrm>
            <a:off x="490050" y="1205004"/>
            <a:ext cx="4258482" cy="2099182"/>
          </a:xfrm>
          <a:prstGeom prst="rect">
            <a:avLst/>
          </a:prstGeom>
        </p:spPr>
      </p:pic>
      <p:sp>
        <p:nvSpPr>
          <p:cNvPr id="31" name="Hộp Văn bản 30">
            <a:extLst>
              <a:ext uri="{FF2B5EF4-FFF2-40B4-BE49-F238E27FC236}">
                <a16:creationId xmlns:a16="http://schemas.microsoft.com/office/drawing/2014/main" id="{60026AEB-ADA4-4CA5-A36C-7EEF5DD0912F}"/>
              </a:ext>
            </a:extLst>
          </p:cNvPr>
          <p:cNvSpPr txBox="1"/>
          <p:nvPr/>
        </p:nvSpPr>
        <p:spPr>
          <a:xfrm>
            <a:off x="4927600" y="1967025"/>
            <a:ext cx="2604977" cy="307777"/>
          </a:xfrm>
          <a:prstGeom prst="rect">
            <a:avLst/>
          </a:prstGeom>
          <a:noFill/>
        </p:spPr>
        <p:txBody>
          <a:bodyPr wrap="square" rtlCol="0">
            <a:spAutoFit/>
          </a:bodyPr>
          <a:lstStyle/>
          <a:p>
            <a:r>
              <a:rPr lang="en-US"/>
              <a:t>Candidate Hidden State:</a:t>
            </a:r>
          </a:p>
        </p:txBody>
      </p:sp>
      <p:graphicFrame>
        <p:nvGraphicFramePr>
          <p:cNvPr id="16" name="Đối tượng 15">
            <a:extLst>
              <a:ext uri="{FF2B5EF4-FFF2-40B4-BE49-F238E27FC236}">
                <a16:creationId xmlns:a16="http://schemas.microsoft.com/office/drawing/2014/main" id="{1049CE59-EF3F-4D41-8B8B-F155194019A9}"/>
              </a:ext>
            </a:extLst>
          </p:cNvPr>
          <p:cNvGraphicFramePr>
            <a:graphicFrameLocks noChangeAspect="1"/>
          </p:cNvGraphicFramePr>
          <p:nvPr>
            <p:extLst>
              <p:ext uri="{D42A27DB-BD31-4B8C-83A1-F6EECF244321}">
                <p14:modId xmlns:p14="http://schemas.microsoft.com/office/powerpoint/2010/main" val="2522925782"/>
              </p:ext>
            </p:extLst>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21532" name="Equation" r:id="rId14" imgW="914400" imgH="198720" progId="Equation.DSMT4">
                  <p:embed/>
                </p:oleObj>
              </mc:Choice>
              <mc:Fallback>
                <p:oleObj name="Equation" r:id="rId14" imgW="914400" imgH="198720" progId="Equation.DSMT4">
                  <p:embed/>
                  <p:pic>
                    <p:nvPicPr>
                      <p:cNvPr id="16" name="Đối tượng 15">
                        <a:extLst>
                          <a:ext uri="{FF2B5EF4-FFF2-40B4-BE49-F238E27FC236}">
                            <a16:creationId xmlns:a16="http://schemas.microsoft.com/office/drawing/2014/main" id="{1049CE59-EF3F-4D41-8B8B-F155194019A9}"/>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7" name="Đối tượng 16">
            <a:extLst>
              <a:ext uri="{FF2B5EF4-FFF2-40B4-BE49-F238E27FC236}">
                <a16:creationId xmlns:a16="http://schemas.microsoft.com/office/drawing/2014/main" id="{B5762246-A2E8-400F-9540-71531B68F1EB}"/>
              </a:ext>
            </a:extLst>
          </p:cNvPr>
          <p:cNvGraphicFramePr>
            <a:graphicFrameLocks noChangeAspect="1"/>
          </p:cNvGraphicFramePr>
          <p:nvPr>
            <p:extLst>
              <p:ext uri="{D42A27DB-BD31-4B8C-83A1-F6EECF244321}">
                <p14:modId xmlns:p14="http://schemas.microsoft.com/office/powerpoint/2010/main" val="967703077"/>
              </p:ext>
            </p:extLst>
          </p:nvPr>
        </p:nvGraphicFramePr>
        <p:xfrm>
          <a:off x="5091555" y="2258647"/>
          <a:ext cx="2578100" cy="266700"/>
        </p:xfrm>
        <a:graphic>
          <a:graphicData uri="http://schemas.openxmlformats.org/presentationml/2006/ole">
            <mc:AlternateContent xmlns:mc="http://schemas.openxmlformats.org/markup-compatibility/2006">
              <mc:Choice xmlns:v="urn:schemas-microsoft-com:vml" Requires="v">
                <p:oleObj spid="_x0000_s21533" name="Equation" r:id="rId15" imgW="2577960" imgH="266400" progId="Equation.DSMT4">
                  <p:embed/>
                </p:oleObj>
              </mc:Choice>
              <mc:Fallback>
                <p:oleObj name="Equation" r:id="rId15" imgW="2577960" imgH="266400" progId="Equation.DSMT4">
                  <p:embed/>
                  <p:pic>
                    <p:nvPicPr>
                      <p:cNvPr id="17" name="Đối tượng 16">
                        <a:extLst>
                          <a:ext uri="{FF2B5EF4-FFF2-40B4-BE49-F238E27FC236}">
                            <a16:creationId xmlns:a16="http://schemas.microsoft.com/office/drawing/2014/main" id="{B5762246-A2E8-400F-9540-71531B68F1EB}"/>
                          </a:ext>
                        </a:extLst>
                      </p:cNvPr>
                      <p:cNvPicPr/>
                      <p:nvPr/>
                    </p:nvPicPr>
                    <p:blipFill>
                      <a:blip r:embed="rId16"/>
                      <a:stretch>
                        <a:fillRect/>
                      </a:stretch>
                    </p:blipFill>
                    <p:spPr>
                      <a:xfrm>
                        <a:off x="5091555" y="2258647"/>
                        <a:ext cx="2578100" cy="266700"/>
                      </a:xfrm>
                      <a:prstGeom prst="rect">
                        <a:avLst/>
                      </a:prstGeom>
                    </p:spPr>
                  </p:pic>
                </p:oleObj>
              </mc:Fallback>
            </mc:AlternateContent>
          </a:graphicData>
        </a:graphic>
      </p:graphicFrame>
      <p:sp>
        <p:nvSpPr>
          <p:cNvPr id="34" name="Hộp Văn bản 33">
            <a:extLst>
              <a:ext uri="{FF2B5EF4-FFF2-40B4-BE49-F238E27FC236}">
                <a16:creationId xmlns:a16="http://schemas.microsoft.com/office/drawing/2014/main" id="{FFDE0376-583E-4D99-9208-90EB1142DA0B}"/>
              </a:ext>
            </a:extLst>
          </p:cNvPr>
          <p:cNvSpPr txBox="1"/>
          <p:nvPr/>
        </p:nvSpPr>
        <p:spPr>
          <a:xfrm>
            <a:off x="4927600" y="2540994"/>
            <a:ext cx="2604977" cy="307777"/>
          </a:xfrm>
          <a:prstGeom prst="rect">
            <a:avLst/>
          </a:prstGeom>
          <a:noFill/>
        </p:spPr>
        <p:txBody>
          <a:bodyPr wrap="square" rtlCol="0">
            <a:spAutoFit/>
          </a:bodyPr>
          <a:lstStyle/>
          <a:p>
            <a:r>
              <a:rPr lang="en-US"/>
              <a:t>Hidden State:</a:t>
            </a:r>
          </a:p>
        </p:txBody>
      </p:sp>
      <p:graphicFrame>
        <p:nvGraphicFramePr>
          <p:cNvPr id="18" name="Đối tượng 17">
            <a:extLst>
              <a:ext uri="{FF2B5EF4-FFF2-40B4-BE49-F238E27FC236}">
                <a16:creationId xmlns:a16="http://schemas.microsoft.com/office/drawing/2014/main" id="{26B175FC-4D1E-4D88-A3AD-2384E2E1E31F}"/>
              </a:ext>
            </a:extLst>
          </p:cNvPr>
          <p:cNvGraphicFramePr>
            <a:graphicFrameLocks noChangeAspect="1"/>
          </p:cNvGraphicFramePr>
          <p:nvPr>
            <p:extLst>
              <p:ext uri="{D42A27DB-BD31-4B8C-83A1-F6EECF244321}">
                <p14:modId xmlns:p14="http://schemas.microsoft.com/office/powerpoint/2010/main" val="3817724605"/>
              </p:ext>
            </p:extLst>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21534" name="Equation" r:id="rId17" imgW="914400" imgH="198720" progId="Equation.DSMT4">
                  <p:embed/>
                </p:oleObj>
              </mc:Choice>
              <mc:Fallback>
                <p:oleObj name="Equation" r:id="rId17" imgW="914400" imgH="198720" progId="Equation.DSMT4">
                  <p:embed/>
                  <p:pic>
                    <p:nvPicPr>
                      <p:cNvPr id="18" name="Đối tượng 17">
                        <a:extLst>
                          <a:ext uri="{FF2B5EF4-FFF2-40B4-BE49-F238E27FC236}">
                            <a16:creationId xmlns:a16="http://schemas.microsoft.com/office/drawing/2014/main" id="{26B175FC-4D1E-4D88-A3AD-2384E2E1E31F}"/>
                          </a:ext>
                        </a:extLst>
                      </p:cNvPr>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19" name="Đối tượng 18">
            <a:extLst>
              <a:ext uri="{FF2B5EF4-FFF2-40B4-BE49-F238E27FC236}">
                <a16:creationId xmlns:a16="http://schemas.microsoft.com/office/drawing/2014/main" id="{4CDDE5BA-CB52-4E93-95A0-3387AEE38E0E}"/>
              </a:ext>
            </a:extLst>
          </p:cNvPr>
          <p:cNvGraphicFramePr>
            <a:graphicFrameLocks noChangeAspect="1"/>
          </p:cNvGraphicFramePr>
          <p:nvPr>
            <p:extLst>
              <p:ext uri="{D42A27DB-BD31-4B8C-83A1-F6EECF244321}">
                <p14:modId xmlns:p14="http://schemas.microsoft.com/office/powerpoint/2010/main" val="278234756"/>
              </p:ext>
            </p:extLst>
          </p:nvPr>
        </p:nvGraphicFramePr>
        <p:xfrm>
          <a:off x="5091555" y="2810885"/>
          <a:ext cx="1879600" cy="254000"/>
        </p:xfrm>
        <a:graphic>
          <a:graphicData uri="http://schemas.openxmlformats.org/presentationml/2006/ole">
            <mc:AlternateContent xmlns:mc="http://schemas.openxmlformats.org/markup-compatibility/2006">
              <mc:Choice xmlns:v="urn:schemas-microsoft-com:vml" Requires="v">
                <p:oleObj spid="_x0000_s21535" name="Equation" r:id="rId18" imgW="1879560" imgH="253800" progId="Equation.DSMT4">
                  <p:embed/>
                </p:oleObj>
              </mc:Choice>
              <mc:Fallback>
                <p:oleObj name="Equation" r:id="rId18" imgW="1879560" imgH="253800" progId="Equation.DSMT4">
                  <p:embed/>
                  <p:pic>
                    <p:nvPicPr>
                      <p:cNvPr id="19" name="Đối tượng 18">
                        <a:extLst>
                          <a:ext uri="{FF2B5EF4-FFF2-40B4-BE49-F238E27FC236}">
                            <a16:creationId xmlns:a16="http://schemas.microsoft.com/office/drawing/2014/main" id="{4CDDE5BA-CB52-4E93-95A0-3387AEE38E0E}"/>
                          </a:ext>
                        </a:extLst>
                      </p:cNvPr>
                      <p:cNvPicPr/>
                      <p:nvPr/>
                    </p:nvPicPr>
                    <p:blipFill>
                      <a:blip r:embed="rId19"/>
                      <a:stretch>
                        <a:fillRect/>
                      </a:stretch>
                    </p:blipFill>
                    <p:spPr>
                      <a:xfrm>
                        <a:off x="5091555" y="2810885"/>
                        <a:ext cx="1879600" cy="254000"/>
                      </a:xfrm>
                      <a:prstGeom prst="rect">
                        <a:avLst/>
                      </a:prstGeom>
                    </p:spPr>
                  </p:pic>
                </p:oleObj>
              </mc:Fallback>
            </mc:AlternateContent>
          </a:graphicData>
        </a:graphic>
      </p:graphicFrame>
      <p:sp>
        <p:nvSpPr>
          <p:cNvPr id="20" name="Hộp Văn bản 19">
            <a:extLst>
              <a:ext uri="{FF2B5EF4-FFF2-40B4-BE49-F238E27FC236}">
                <a16:creationId xmlns:a16="http://schemas.microsoft.com/office/drawing/2014/main" id="{351369BB-D267-4994-96D2-79A376196A7C}"/>
              </a:ext>
            </a:extLst>
          </p:cNvPr>
          <p:cNvSpPr txBox="1"/>
          <p:nvPr/>
        </p:nvSpPr>
        <p:spPr>
          <a:xfrm>
            <a:off x="490050" y="3331430"/>
            <a:ext cx="8384277" cy="2031325"/>
          </a:xfrm>
          <a:prstGeom prst="rect">
            <a:avLst/>
          </a:prstGeom>
          <a:noFill/>
        </p:spPr>
        <p:txBody>
          <a:bodyPr wrap="square" rtlCol="0">
            <a:spAutoFit/>
          </a:bodyPr>
          <a:lstStyle/>
          <a:p>
            <a:pPr marL="285750" indent="-285750" algn="l">
              <a:buFont typeface="Arial" panose="020B0604020202020204" pitchFamily="34" charset="0"/>
              <a:buChar char="•"/>
            </a:pPr>
            <a:r>
              <a:rPr lang="en-US" b="0" i="0">
                <a:effectLst/>
                <a:latin typeface="Roboto" panose="02000000000000000000" pitchFamily="2" charset="0"/>
              </a:rPr>
              <a:t>The key distinction between vanilla RNNs and GRUs is that the latter support gating of the hidden state. This means that we have dedicated mechanisms for when a hidden state should be </a:t>
            </a:r>
            <a:r>
              <a:rPr lang="en-US" b="0" i="1">
                <a:effectLst/>
                <a:latin typeface="Roboto" panose="02000000000000000000" pitchFamily="2" charset="0"/>
              </a:rPr>
              <a:t>updated</a:t>
            </a:r>
            <a:r>
              <a:rPr lang="en-US" b="0" i="0">
                <a:effectLst/>
                <a:latin typeface="Roboto" panose="02000000000000000000" pitchFamily="2" charset="0"/>
              </a:rPr>
              <a:t> and also when it should be </a:t>
            </a:r>
            <a:r>
              <a:rPr lang="en-US" b="0" i="1">
                <a:effectLst/>
                <a:latin typeface="Roboto" panose="02000000000000000000" pitchFamily="2" charset="0"/>
              </a:rPr>
              <a:t>reset</a:t>
            </a:r>
            <a:r>
              <a:rPr lang="en-US" b="0" i="0">
                <a:effectLst/>
                <a:latin typeface="Roboto" panose="02000000000000000000" pitchFamily="2" charset="0"/>
              </a:rPr>
              <a:t>. </a:t>
            </a:r>
          </a:p>
          <a:p>
            <a:pPr marL="285750" indent="-285750">
              <a:buFont typeface="Arial" panose="020B0604020202020204" pitchFamily="34" charset="0"/>
              <a:buChar char="•"/>
            </a:pPr>
            <a:r>
              <a:rPr lang="en-US" b="0" i="0">
                <a:effectLst/>
                <a:latin typeface="Roboto" panose="02000000000000000000" pitchFamily="2" charset="0"/>
              </a:rPr>
              <a:t>These mechanisms are learned and they address the concerns listed above. For instance, if the first token is of great importance we will learn not to update the hidden state after the first observation. Likewise, we will learn to skip irrelevant temporary observations. Last, we will learn to reset the latent state whenever needed. We discuss this in detail below.</a:t>
            </a:r>
          </a:p>
          <a:p>
            <a:pPr algn="l"/>
            <a:br>
              <a:rPr lang="en-US" b="0" i="0">
                <a:effectLst/>
                <a:latin typeface="Roboto" panose="02000000000000000000" pitchFamily="2" charset="0"/>
              </a:rPr>
            </a:br>
            <a:endParaRPr lang="en-US"/>
          </a:p>
        </p:txBody>
      </p:sp>
    </p:spTree>
    <p:extLst>
      <p:ext uri="{BB962C8B-B14F-4D97-AF65-F5344CB8AC3E}">
        <p14:creationId xmlns:p14="http://schemas.microsoft.com/office/powerpoint/2010/main" val="320102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65"/>
                                        </p:tgtEl>
                                        <p:attrNameLst>
                                          <p:attrName>style.visibility</p:attrName>
                                        </p:attrNameLst>
                                      </p:cBhvr>
                                      <p:to>
                                        <p:strVal val="visible"/>
                                      </p:to>
                                    </p:set>
                                    <p:anim calcmode="lin" valueType="num">
                                      <p:cBhvr additive="base">
                                        <p:cTn id="7" dur="500"/>
                                        <p:tgtEl>
                                          <p:spTgt spid="66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ppt_x"/>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0">
                                            <p:txEl>
                                              <p:pRg st="1" end="1"/>
                                            </p:txEl>
                                          </p:spTgt>
                                        </p:tgtEl>
                                        <p:attrNameLst>
                                          <p:attrName>style.visibility</p:attrName>
                                        </p:attrNameLst>
                                      </p:cBhvr>
                                      <p:to>
                                        <p:strVal val="visible"/>
                                      </p:to>
                                    </p:set>
                                    <p:anim calcmode="lin" valueType="num">
                                      <p:cBhvr additive="base">
                                        <p:cTn id="60"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639747" y="957762"/>
            <a:ext cx="8648831" cy="138499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vi-VN" sz="2000" err="1">
                <a:ea typeface="Arial" panose="020B0604020202020204" pitchFamily="34" charset="0"/>
              </a:rPr>
              <a:t>Analyze</a:t>
            </a:r>
            <a:r>
              <a:rPr lang="en-US" sz="2000">
                <a:ea typeface="Arial" panose="020B0604020202020204" pitchFamily="34" charset="0"/>
              </a:rPr>
              <a:t>:</a:t>
            </a:r>
            <a:endParaRPr lang="vi-VN" sz="2000">
              <a:ea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pic>
        <p:nvPicPr>
          <p:cNvPr id="6" name="Hình ảnh 5" descr="Ảnh có chứa bàn&#10;&#10;Mô tả được tạo tự động">
            <a:extLst>
              <a:ext uri="{FF2B5EF4-FFF2-40B4-BE49-F238E27FC236}">
                <a16:creationId xmlns:a16="http://schemas.microsoft.com/office/drawing/2014/main" id="{A2B07036-8A9C-4023-920F-1430CC77F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59" y="1941851"/>
            <a:ext cx="4828864" cy="2393912"/>
          </a:xfrm>
          <a:prstGeom prst="rect">
            <a:avLst/>
          </a:prstGeom>
          <a:ln>
            <a:solidFill>
              <a:schemeClr val="tx1"/>
            </a:solidFill>
          </a:ln>
        </p:spPr>
      </p:pic>
      <p:sp>
        <p:nvSpPr>
          <p:cNvPr id="9" name="Tiêu đề 5">
            <a:extLst>
              <a:ext uri="{FF2B5EF4-FFF2-40B4-BE49-F238E27FC236}">
                <a16:creationId xmlns:a16="http://schemas.microsoft.com/office/drawing/2014/main" id="{F886473B-8BD4-4EDA-AFF8-9091C35DDBC1}"/>
              </a:ext>
            </a:extLst>
          </p:cNvPr>
          <p:cNvSpPr>
            <a:spLocks noGrp="1"/>
          </p:cNvSpPr>
          <p:nvPr>
            <p:ph type="title"/>
          </p:nvPr>
        </p:nvSpPr>
        <p:spPr>
          <a:xfrm>
            <a:off x="639747" y="200513"/>
            <a:ext cx="7704000" cy="572700"/>
          </a:xfrm>
        </p:spPr>
        <p:txBody>
          <a:bodyPr>
            <a:noAutofit/>
          </a:bodyPr>
          <a:lstStyle/>
          <a:p>
            <a:r>
              <a:rPr lang="vi-VN" sz="4500"/>
              <a:t>DEMO</a:t>
            </a:r>
            <a:endParaRPr lang="en-US" sz="4500"/>
          </a:p>
        </p:txBody>
      </p:sp>
      <p:sp>
        <p:nvSpPr>
          <p:cNvPr id="4" name="Hộp Văn bản 3">
            <a:extLst>
              <a:ext uri="{FF2B5EF4-FFF2-40B4-BE49-F238E27FC236}">
                <a16:creationId xmlns:a16="http://schemas.microsoft.com/office/drawing/2014/main" id="{1560681A-11FF-4F24-8D20-14C67B1DE270}"/>
              </a:ext>
            </a:extLst>
          </p:cNvPr>
          <p:cNvSpPr txBox="1"/>
          <p:nvPr/>
        </p:nvSpPr>
        <p:spPr>
          <a:xfrm>
            <a:off x="2054575" y="1009382"/>
            <a:ext cx="6152902" cy="830997"/>
          </a:xfrm>
          <a:prstGeom prst="rect">
            <a:avLst/>
          </a:prstGeom>
          <a:noFill/>
        </p:spPr>
        <p:txBody>
          <a:bodyPr wrap="square" rtlCol="0">
            <a:spAutoFit/>
          </a:bodyPr>
          <a:lstStyle/>
          <a:p>
            <a:r>
              <a:rPr lang="en-US" sz="1600"/>
              <a:t>Source: </a:t>
            </a:r>
            <a:r>
              <a:rPr lang="en-US" sz="1600">
                <a:solidFill>
                  <a:srgbClr val="FF0000"/>
                </a:solidFill>
                <a:hlinkClick r:id="rId3">
                  <a:extLst>
                    <a:ext uri="{A12FA001-AC4F-418D-AE19-62706E023703}">
                      <ahyp:hlinkClr xmlns:ahyp="http://schemas.microsoft.com/office/drawing/2018/hyperlinkcolor" val="tx"/>
                    </a:ext>
                  </a:extLst>
                </a:hlinkClick>
              </a:rPr>
              <a:t>DJIA 30 Stock Time Series</a:t>
            </a:r>
            <a:r>
              <a:rPr lang="vi-VN" sz="1600">
                <a:solidFill>
                  <a:srgbClr val="FF0000"/>
                </a:solidFill>
                <a:hlinkClick r:id="rId3">
                  <a:extLst>
                    <a:ext uri="{A12FA001-AC4F-418D-AE19-62706E023703}">
                      <ahyp:hlinkClr xmlns:ahyp="http://schemas.microsoft.com/office/drawing/2018/hyperlinkcolor" val="tx"/>
                    </a:ext>
                  </a:extLst>
                </a:hlinkClick>
              </a:rPr>
              <a:t> </a:t>
            </a:r>
            <a:r>
              <a:rPr lang="vi-VN" sz="1600" err="1">
                <a:solidFill>
                  <a:srgbClr val="FF0000"/>
                </a:solidFill>
                <a:hlinkClick r:id="rId3">
                  <a:extLst>
                    <a:ext uri="{A12FA001-AC4F-418D-AE19-62706E023703}">
                      <ahyp:hlinkClr xmlns:ahyp="http://schemas.microsoft.com/office/drawing/2018/hyperlinkcolor" val="tx"/>
                    </a:ext>
                  </a:extLst>
                </a:hlinkClick>
              </a:rPr>
              <a:t>Kaggle</a:t>
            </a:r>
            <a:endParaRPr lang="en-US" sz="1600">
              <a:solidFill>
                <a:srgbClr val="FF0000"/>
              </a:solidFill>
            </a:endParaRPr>
          </a:p>
          <a:p>
            <a:r>
              <a:rPr lang="en-US" sz="1600"/>
              <a:t>Dataset: </a:t>
            </a:r>
            <a:r>
              <a:rPr lang="vi-VN" sz="1600"/>
              <a:t>T</a:t>
            </a:r>
            <a:r>
              <a:rPr lang="en-US" sz="1600"/>
              <a:t>he price of stocks of IBM for the year </a:t>
            </a:r>
            <a:r>
              <a:rPr lang="vi-VN" sz="1600"/>
              <a:t>2006-201</a:t>
            </a:r>
            <a:r>
              <a:rPr lang="en-US" sz="1600"/>
              <a:t>7</a:t>
            </a:r>
          </a:p>
          <a:p>
            <a:endParaRPr lang="en-US" sz="1600"/>
          </a:p>
        </p:txBody>
      </p:sp>
    </p:spTree>
    <p:extLst>
      <p:ext uri="{BB962C8B-B14F-4D97-AF65-F5344CB8AC3E}">
        <p14:creationId xmlns:p14="http://schemas.microsoft.com/office/powerpoint/2010/main" val="142949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720001" y="924641"/>
            <a:ext cx="8648831" cy="138499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vi-VN" sz="2000" err="1">
                <a:ea typeface="Arial" panose="020B0604020202020204" pitchFamily="34" charset="0"/>
              </a:rPr>
              <a:t>Visualize</a:t>
            </a:r>
            <a:r>
              <a:rPr lang="en-US" sz="2000">
                <a:ea typeface="Arial" panose="020B0604020202020204" pitchFamily="34" charset="0"/>
              </a:rPr>
              <a:t>:</a:t>
            </a:r>
            <a:endParaRPr lang="vi-VN" sz="2000">
              <a:ea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sp>
        <p:nvSpPr>
          <p:cNvPr id="7" name="Tiêu đề 5">
            <a:extLst>
              <a:ext uri="{FF2B5EF4-FFF2-40B4-BE49-F238E27FC236}">
                <a16:creationId xmlns:a16="http://schemas.microsoft.com/office/drawing/2014/main" id="{FE0EA8B5-FE8F-4A9F-87FD-311EC317D617}"/>
              </a:ext>
            </a:extLst>
          </p:cNvPr>
          <p:cNvSpPr>
            <a:spLocks noGrp="1"/>
          </p:cNvSpPr>
          <p:nvPr>
            <p:ph type="title"/>
          </p:nvPr>
        </p:nvSpPr>
        <p:spPr>
          <a:xfrm>
            <a:off x="639747" y="129362"/>
            <a:ext cx="7704000" cy="572700"/>
          </a:xfrm>
        </p:spPr>
        <p:txBody>
          <a:bodyPr>
            <a:noAutofit/>
          </a:bodyPr>
          <a:lstStyle/>
          <a:p>
            <a:r>
              <a:rPr lang="vi-VN" sz="4500"/>
              <a:t>DEMO</a:t>
            </a:r>
            <a:endParaRPr lang="en-US" sz="4500"/>
          </a:p>
        </p:txBody>
      </p:sp>
      <p:pic>
        <p:nvPicPr>
          <p:cNvPr id="2" name="Hình ảnh 1">
            <a:extLst>
              <a:ext uri="{FF2B5EF4-FFF2-40B4-BE49-F238E27FC236}">
                <a16:creationId xmlns:a16="http://schemas.microsoft.com/office/drawing/2014/main" id="{2ADA8C09-E25F-4482-92EC-DB1A69AB7067}"/>
              </a:ext>
            </a:extLst>
          </p:cNvPr>
          <p:cNvPicPr>
            <a:picLocks noChangeAspect="1"/>
          </p:cNvPicPr>
          <p:nvPr/>
        </p:nvPicPr>
        <p:blipFill>
          <a:blip r:embed="rId2"/>
          <a:stretch>
            <a:fillRect/>
          </a:stretch>
        </p:blipFill>
        <p:spPr>
          <a:xfrm>
            <a:off x="2435831" y="1026343"/>
            <a:ext cx="4111832" cy="3987795"/>
          </a:xfrm>
          <a:prstGeom prst="rect">
            <a:avLst/>
          </a:prstGeom>
          <a:ln>
            <a:solidFill>
              <a:schemeClr val="tx1"/>
            </a:solidFill>
          </a:ln>
        </p:spPr>
      </p:pic>
    </p:spTree>
    <p:extLst>
      <p:ext uri="{BB962C8B-B14F-4D97-AF65-F5344CB8AC3E}">
        <p14:creationId xmlns:p14="http://schemas.microsoft.com/office/powerpoint/2010/main" val="296736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712706" y="922563"/>
            <a:ext cx="8648831" cy="138499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vi-VN" sz="2000" err="1">
                <a:ea typeface="Arial" panose="020B0604020202020204" pitchFamily="34" charset="0"/>
              </a:rPr>
              <a:t>Analyze</a:t>
            </a:r>
            <a:r>
              <a:rPr lang="en-US" sz="2000">
                <a:ea typeface="Arial" panose="020B0604020202020204" pitchFamily="34" charset="0"/>
              </a:rPr>
              <a:t>:</a:t>
            </a:r>
            <a:endParaRPr lang="vi-VN" sz="2000">
              <a:ea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sp>
        <p:nvSpPr>
          <p:cNvPr id="9" name="Tiêu đề 5">
            <a:extLst>
              <a:ext uri="{FF2B5EF4-FFF2-40B4-BE49-F238E27FC236}">
                <a16:creationId xmlns:a16="http://schemas.microsoft.com/office/drawing/2014/main" id="{F886473B-8BD4-4EDA-AFF8-9091C35DDBC1}"/>
              </a:ext>
            </a:extLst>
          </p:cNvPr>
          <p:cNvSpPr>
            <a:spLocks noGrp="1"/>
          </p:cNvSpPr>
          <p:nvPr>
            <p:ph type="title"/>
          </p:nvPr>
        </p:nvSpPr>
        <p:spPr>
          <a:xfrm>
            <a:off x="639747" y="200513"/>
            <a:ext cx="7704000" cy="572700"/>
          </a:xfrm>
        </p:spPr>
        <p:txBody>
          <a:bodyPr>
            <a:noAutofit/>
          </a:bodyPr>
          <a:lstStyle/>
          <a:p>
            <a:r>
              <a:rPr lang="vi-VN" sz="4500"/>
              <a:t>DEMO</a:t>
            </a:r>
            <a:endParaRPr lang="en-US" sz="4500"/>
          </a:p>
        </p:txBody>
      </p:sp>
      <p:pic>
        <p:nvPicPr>
          <p:cNvPr id="5" name="Hình ảnh 4" descr="Ảnh có chứa bàn&#10;&#10;Mô tả được tạo tự động">
            <a:extLst>
              <a:ext uri="{FF2B5EF4-FFF2-40B4-BE49-F238E27FC236}">
                <a16:creationId xmlns:a16="http://schemas.microsoft.com/office/drawing/2014/main" id="{138CA2E0-2244-485F-98B9-3D6E5C5EAD8C}"/>
              </a:ext>
            </a:extLst>
          </p:cNvPr>
          <p:cNvPicPr>
            <a:picLocks noChangeAspect="1"/>
          </p:cNvPicPr>
          <p:nvPr/>
        </p:nvPicPr>
        <p:blipFill>
          <a:blip r:embed="rId2"/>
          <a:stretch>
            <a:fillRect/>
          </a:stretch>
        </p:blipFill>
        <p:spPr>
          <a:xfrm>
            <a:off x="1779664" y="1502778"/>
            <a:ext cx="5343298" cy="2778515"/>
          </a:xfrm>
          <a:prstGeom prst="rect">
            <a:avLst/>
          </a:prstGeom>
          <a:ln>
            <a:solidFill>
              <a:schemeClr val="tx1"/>
            </a:solidFill>
          </a:ln>
        </p:spPr>
      </p:pic>
    </p:spTree>
    <p:extLst>
      <p:ext uri="{BB962C8B-B14F-4D97-AF65-F5344CB8AC3E}">
        <p14:creationId xmlns:p14="http://schemas.microsoft.com/office/powerpoint/2010/main" val="142230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635957" y="928146"/>
            <a:ext cx="8648831" cy="138499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vi-VN" sz="2000" err="1">
                <a:ea typeface="Arial" panose="020B0604020202020204" pitchFamily="34" charset="0"/>
              </a:rPr>
              <a:t>Visualize</a:t>
            </a:r>
            <a:r>
              <a:rPr lang="en-US" sz="2000">
                <a:ea typeface="Arial" panose="020B0604020202020204" pitchFamily="34" charset="0"/>
              </a:rPr>
              <a:t>:</a:t>
            </a:r>
            <a:endParaRPr lang="vi-VN" sz="2000">
              <a:ea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sp>
        <p:nvSpPr>
          <p:cNvPr id="7" name="Tiêu đề 5">
            <a:extLst>
              <a:ext uri="{FF2B5EF4-FFF2-40B4-BE49-F238E27FC236}">
                <a16:creationId xmlns:a16="http://schemas.microsoft.com/office/drawing/2014/main" id="{5335843F-6C4F-4EB3-8F96-02CF0382F59D}"/>
              </a:ext>
            </a:extLst>
          </p:cNvPr>
          <p:cNvSpPr>
            <a:spLocks noGrp="1"/>
          </p:cNvSpPr>
          <p:nvPr>
            <p:ph type="title"/>
          </p:nvPr>
        </p:nvSpPr>
        <p:spPr>
          <a:xfrm>
            <a:off x="718035" y="161369"/>
            <a:ext cx="7704000" cy="572700"/>
          </a:xfrm>
        </p:spPr>
        <p:txBody>
          <a:bodyPr>
            <a:noAutofit/>
          </a:bodyPr>
          <a:lstStyle/>
          <a:p>
            <a:r>
              <a:rPr lang="vi-VN" sz="4500"/>
              <a:t>DEMO</a:t>
            </a:r>
            <a:endParaRPr lang="en-US" sz="4500"/>
          </a:p>
        </p:txBody>
      </p:sp>
      <p:pic>
        <p:nvPicPr>
          <p:cNvPr id="2" name="Hình ảnh 4" descr="Ảnh có chứa văn bản, trò chơi ô chữ&#10;&#10;Mô tả được tự động tạo">
            <a:extLst>
              <a:ext uri="{FF2B5EF4-FFF2-40B4-BE49-F238E27FC236}">
                <a16:creationId xmlns:a16="http://schemas.microsoft.com/office/drawing/2014/main" id="{9E2340A5-B3EB-4DC9-AB25-9DE163EF7D6C}"/>
              </a:ext>
            </a:extLst>
          </p:cNvPr>
          <p:cNvPicPr>
            <a:picLocks noChangeAspect="1"/>
          </p:cNvPicPr>
          <p:nvPr/>
        </p:nvPicPr>
        <p:blipFill rotWithShape="1">
          <a:blip r:embed="rId2"/>
          <a:srcRect t="77503" r="927" b="-1943"/>
          <a:stretch/>
        </p:blipFill>
        <p:spPr>
          <a:xfrm>
            <a:off x="1234440" y="2830360"/>
            <a:ext cx="6944425" cy="1663906"/>
          </a:xfrm>
          <a:prstGeom prst="rect">
            <a:avLst/>
          </a:prstGeom>
          <a:ln>
            <a:solidFill>
              <a:schemeClr val="tx1"/>
            </a:solidFill>
          </a:ln>
        </p:spPr>
      </p:pic>
      <p:pic>
        <p:nvPicPr>
          <p:cNvPr id="4" name="Hình ảnh 3">
            <a:extLst>
              <a:ext uri="{FF2B5EF4-FFF2-40B4-BE49-F238E27FC236}">
                <a16:creationId xmlns:a16="http://schemas.microsoft.com/office/drawing/2014/main" id="{AA40F539-8D20-455C-B37C-99E9EE58EBDA}"/>
              </a:ext>
            </a:extLst>
          </p:cNvPr>
          <p:cNvPicPr>
            <a:picLocks noChangeAspect="1"/>
          </p:cNvPicPr>
          <p:nvPr/>
        </p:nvPicPr>
        <p:blipFill rotWithShape="1">
          <a:blip r:embed="rId3"/>
          <a:srcRect r="681" b="81955"/>
          <a:stretch/>
        </p:blipFill>
        <p:spPr>
          <a:xfrm>
            <a:off x="1234440" y="1448453"/>
            <a:ext cx="6944425" cy="1261716"/>
          </a:xfrm>
          <a:prstGeom prst="rect">
            <a:avLst/>
          </a:prstGeom>
          <a:ln>
            <a:solidFill>
              <a:schemeClr val="tx1"/>
            </a:solidFill>
          </a:ln>
        </p:spPr>
      </p:pic>
    </p:spTree>
    <p:extLst>
      <p:ext uri="{BB962C8B-B14F-4D97-AF65-F5344CB8AC3E}">
        <p14:creationId xmlns:p14="http://schemas.microsoft.com/office/powerpoint/2010/main" val="408088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5000"/>
          </a:schemeClr>
        </a:solidFill>
        <a:effectLst/>
      </p:bgPr>
    </p:bg>
    <p:spTree>
      <p:nvGrpSpPr>
        <p:cNvPr id="1" name="Shape 508"/>
        <p:cNvGrpSpPr/>
        <p:nvPr/>
      </p:nvGrpSpPr>
      <p:grpSpPr>
        <a:xfrm>
          <a:off x="0" y="0"/>
          <a:ext cx="0" cy="0"/>
          <a:chOff x="0" y="0"/>
          <a:chExt cx="0" cy="0"/>
        </a:xfrm>
      </p:grpSpPr>
      <p:sp>
        <p:nvSpPr>
          <p:cNvPr id="509" name="Google Shape;509;p36"/>
          <p:cNvSpPr/>
          <p:nvPr/>
        </p:nvSpPr>
        <p:spPr>
          <a:xfrm>
            <a:off x="7719586" y="190309"/>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txBox="1">
            <a:spLocks noGrp="1"/>
          </p:cNvSpPr>
          <p:nvPr>
            <p:ph type="title"/>
          </p:nvPr>
        </p:nvSpPr>
        <p:spPr>
          <a:xfrm>
            <a:off x="140822" y="2190195"/>
            <a:ext cx="4322417" cy="104717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a:effectLst>
                  <a:outerShdw blurRad="38100" dist="38100" dir="2700000" algn="tl">
                    <a:srgbClr val="000000">
                      <a:alpha val="43137"/>
                    </a:srgbClr>
                  </a:outerShdw>
                </a:effectLst>
              </a:rPr>
              <a:t>1.</a:t>
            </a:r>
            <a:r>
              <a:rPr lang="en-US" sz="4000">
                <a:effectLst>
                  <a:outerShdw blurRad="38100" dist="38100" dir="2700000" algn="tl">
                    <a:srgbClr val="000000">
                      <a:alpha val="43137"/>
                    </a:srgbClr>
                  </a:outerShdw>
                </a:effectLst>
              </a:rPr>
              <a:t> </a:t>
            </a:r>
            <a:r>
              <a:rPr lang="vi-VN" sz="4000">
                <a:effectLst>
                  <a:outerShdw blurRad="38100" dist="38100" dir="2700000" algn="tl">
                    <a:srgbClr val="000000">
                      <a:alpha val="43137"/>
                    </a:srgbClr>
                  </a:outerShdw>
                </a:effectLst>
              </a:rPr>
              <a:t>INTRODUCTION</a:t>
            </a:r>
            <a:endParaRPr sz="4000">
              <a:effectLst>
                <a:outerShdw blurRad="38100" dist="38100" dir="2700000" algn="tl">
                  <a:srgbClr val="000000">
                    <a:alpha val="43137"/>
                  </a:srgbClr>
                </a:outerShdw>
              </a:effectLst>
            </a:endParaRPr>
          </a:p>
        </p:txBody>
      </p:sp>
      <p:grpSp>
        <p:nvGrpSpPr>
          <p:cNvPr id="512" name="Google Shape;512;p36"/>
          <p:cNvGrpSpPr/>
          <p:nvPr/>
        </p:nvGrpSpPr>
        <p:grpSpPr>
          <a:xfrm>
            <a:off x="3093536" y="4221850"/>
            <a:ext cx="279251" cy="280502"/>
            <a:chOff x="3245936" y="3278875"/>
            <a:chExt cx="279251" cy="280502"/>
          </a:xfrm>
        </p:grpSpPr>
        <p:sp>
          <p:nvSpPr>
            <p:cNvPr id="513" name="Google Shape;513;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36"/>
          <p:cNvGrpSpPr/>
          <p:nvPr/>
        </p:nvGrpSpPr>
        <p:grpSpPr>
          <a:xfrm>
            <a:off x="8356852" y="1992625"/>
            <a:ext cx="217525" cy="218499"/>
            <a:chOff x="6548002" y="3230725"/>
            <a:chExt cx="217525" cy="218499"/>
          </a:xfrm>
        </p:grpSpPr>
        <p:sp>
          <p:nvSpPr>
            <p:cNvPr id="518" name="Google Shape;518;p36"/>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36"/>
          <p:cNvGrpSpPr/>
          <p:nvPr/>
        </p:nvGrpSpPr>
        <p:grpSpPr>
          <a:xfrm>
            <a:off x="8440752" y="4221850"/>
            <a:ext cx="217525" cy="218499"/>
            <a:chOff x="6591027" y="3544075"/>
            <a:chExt cx="217525" cy="218499"/>
          </a:xfrm>
        </p:grpSpPr>
        <p:sp>
          <p:nvSpPr>
            <p:cNvPr id="523" name="Google Shape;523;p36"/>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6"/>
          <p:cNvGrpSpPr/>
          <p:nvPr/>
        </p:nvGrpSpPr>
        <p:grpSpPr>
          <a:xfrm>
            <a:off x="6547165" y="297900"/>
            <a:ext cx="243082" cy="242093"/>
            <a:chOff x="6547165" y="297900"/>
            <a:chExt cx="243082" cy="242093"/>
          </a:xfrm>
        </p:grpSpPr>
        <p:sp>
          <p:nvSpPr>
            <p:cNvPr id="528" name="Google Shape;528;p36"/>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36"/>
          <p:cNvGrpSpPr/>
          <p:nvPr/>
        </p:nvGrpSpPr>
        <p:grpSpPr>
          <a:xfrm>
            <a:off x="2688230" y="621670"/>
            <a:ext cx="279251" cy="280502"/>
            <a:chOff x="3245936" y="3278875"/>
            <a:chExt cx="279251" cy="280502"/>
          </a:xfrm>
        </p:grpSpPr>
        <p:sp>
          <p:nvSpPr>
            <p:cNvPr id="533" name="Google Shape;533;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6"/>
          <p:cNvGrpSpPr/>
          <p:nvPr/>
        </p:nvGrpSpPr>
        <p:grpSpPr>
          <a:xfrm>
            <a:off x="3987902" y="726476"/>
            <a:ext cx="4670375" cy="3775875"/>
            <a:chOff x="3217100" y="875250"/>
            <a:chExt cx="4670375" cy="3775875"/>
          </a:xfrm>
        </p:grpSpPr>
        <p:sp>
          <p:nvSpPr>
            <p:cNvPr id="538" name="Google Shape;538;p36"/>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6"/>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6"/>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6"/>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3038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 calcmode="lin" valueType="num">
                                      <p:cBhvr>
                                        <p:cTn id="7" dur="500" fill="hold"/>
                                        <p:tgtEl>
                                          <p:spTgt spid="510"/>
                                        </p:tgtEl>
                                        <p:attrNameLst>
                                          <p:attrName>ppt_w</p:attrName>
                                        </p:attrNameLst>
                                      </p:cBhvr>
                                      <p:tavLst>
                                        <p:tav tm="0">
                                          <p:val>
                                            <p:fltVal val="0"/>
                                          </p:val>
                                        </p:tav>
                                        <p:tav tm="100000">
                                          <p:val>
                                            <p:strVal val="#ppt_w"/>
                                          </p:val>
                                        </p:tav>
                                      </p:tavLst>
                                    </p:anim>
                                    <p:anim calcmode="lin" valueType="num">
                                      <p:cBhvr>
                                        <p:cTn id="8" dur="500" fill="hold"/>
                                        <p:tgtEl>
                                          <p:spTgt spid="510"/>
                                        </p:tgtEl>
                                        <p:attrNameLst>
                                          <p:attrName>ppt_h</p:attrName>
                                        </p:attrNameLst>
                                      </p:cBhvr>
                                      <p:tavLst>
                                        <p:tav tm="0">
                                          <p:val>
                                            <p:fltVal val="0"/>
                                          </p:val>
                                        </p:tav>
                                        <p:tav tm="100000">
                                          <p:val>
                                            <p:strVal val="#ppt_h"/>
                                          </p:val>
                                        </p:tav>
                                      </p:tavLst>
                                    </p:anim>
                                    <p:animEffect transition="in" filter="fade">
                                      <p:cBhvr>
                                        <p:cTn id="9" dur="5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720001" y="1012190"/>
            <a:ext cx="8648831" cy="138499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vi-VN" sz="2000" err="1">
                <a:ea typeface="Arial" panose="020B0604020202020204" pitchFamily="34" charset="0"/>
              </a:rPr>
              <a:t>Visualize</a:t>
            </a:r>
            <a:r>
              <a:rPr lang="en-US" sz="2000">
                <a:ea typeface="Arial" panose="020B0604020202020204" pitchFamily="34" charset="0"/>
              </a:rPr>
              <a:t>:</a:t>
            </a:r>
            <a:endParaRPr lang="vi-VN" sz="2000">
              <a:ea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pic>
        <p:nvPicPr>
          <p:cNvPr id="4" name="Hình ảnh 3">
            <a:extLst>
              <a:ext uri="{FF2B5EF4-FFF2-40B4-BE49-F238E27FC236}">
                <a16:creationId xmlns:a16="http://schemas.microsoft.com/office/drawing/2014/main" id="{3041975A-2E6E-4780-B642-28F856A912B7}"/>
              </a:ext>
            </a:extLst>
          </p:cNvPr>
          <p:cNvPicPr>
            <a:picLocks noChangeAspect="1"/>
          </p:cNvPicPr>
          <p:nvPr/>
        </p:nvPicPr>
        <p:blipFill>
          <a:blip r:embed="rId2"/>
          <a:stretch>
            <a:fillRect/>
          </a:stretch>
        </p:blipFill>
        <p:spPr>
          <a:xfrm>
            <a:off x="720001" y="1505022"/>
            <a:ext cx="8229770" cy="2133456"/>
          </a:xfrm>
          <a:prstGeom prst="rect">
            <a:avLst/>
          </a:prstGeom>
          <a:ln>
            <a:solidFill>
              <a:schemeClr val="tx1"/>
            </a:solidFill>
          </a:ln>
        </p:spPr>
      </p:pic>
      <p:sp>
        <p:nvSpPr>
          <p:cNvPr id="7" name="Tiêu đề 5">
            <a:extLst>
              <a:ext uri="{FF2B5EF4-FFF2-40B4-BE49-F238E27FC236}">
                <a16:creationId xmlns:a16="http://schemas.microsoft.com/office/drawing/2014/main" id="{5335843F-6C4F-4EB3-8F96-02CF0382F59D}"/>
              </a:ext>
            </a:extLst>
          </p:cNvPr>
          <p:cNvSpPr>
            <a:spLocks noGrp="1"/>
          </p:cNvSpPr>
          <p:nvPr>
            <p:ph type="title"/>
          </p:nvPr>
        </p:nvSpPr>
        <p:spPr>
          <a:xfrm>
            <a:off x="639747" y="200513"/>
            <a:ext cx="7704000" cy="572700"/>
          </a:xfrm>
        </p:spPr>
        <p:txBody>
          <a:bodyPr>
            <a:noAutofit/>
          </a:bodyPr>
          <a:lstStyle/>
          <a:p>
            <a:r>
              <a:rPr lang="vi-VN" sz="4500"/>
              <a:t>DEMO</a:t>
            </a:r>
            <a:endParaRPr lang="en-US" sz="4500"/>
          </a:p>
        </p:txBody>
      </p:sp>
    </p:spTree>
    <p:extLst>
      <p:ext uri="{BB962C8B-B14F-4D97-AF65-F5344CB8AC3E}">
        <p14:creationId xmlns:p14="http://schemas.microsoft.com/office/powerpoint/2010/main" val="55694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412513" y="877668"/>
            <a:ext cx="8648831" cy="138499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vi-VN" sz="2000" err="1">
                <a:ea typeface="Arial" panose="020B0604020202020204" pitchFamily="34" charset="0"/>
              </a:rPr>
              <a:t>Visualize</a:t>
            </a:r>
            <a:r>
              <a:rPr lang="vi-VN" sz="2000">
                <a:ea typeface="Arial" panose="020B0604020202020204" pitchFamily="34" charset="0"/>
              </a:rPr>
              <a:t> </a:t>
            </a:r>
            <a:r>
              <a:rPr lang="en-US" sz="2000">
                <a:ea typeface="Arial" panose="020B0604020202020204" pitchFamily="34" charset="0"/>
              </a:rPr>
              <a:t>with 3 methods:</a:t>
            </a:r>
            <a:endParaRPr lang="vi-VN" sz="2000">
              <a:ea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sp>
        <p:nvSpPr>
          <p:cNvPr id="6" name="Tiêu đề 5">
            <a:extLst>
              <a:ext uri="{FF2B5EF4-FFF2-40B4-BE49-F238E27FC236}">
                <a16:creationId xmlns:a16="http://schemas.microsoft.com/office/drawing/2014/main" id="{25A9E742-1358-496C-826E-78E3ECE218D1}"/>
              </a:ext>
            </a:extLst>
          </p:cNvPr>
          <p:cNvSpPr>
            <a:spLocks noGrp="1"/>
          </p:cNvSpPr>
          <p:nvPr>
            <p:ph type="title"/>
          </p:nvPr>
        </p:nvSpPr>
        <p:spPr>
          <a:xfrm>
            <a:off x="639747" y="200513"/>
            <a:ext cx="7704000" cy="572700"/>
          </a:xfrm>
        </p:spPr>
        <p:txBody>
          <a:bodyPr>
            <a:noAutofit/>
          </a:bodyPr>
          <a:lstStyle/>
          <a:p>
            <a:r>
              <a:rPr lang="vi-VN" sz="4500"/>
              <a:t>DEMO</a:t>
            </a:r>
            <a:endParaRPr lang="en-US" sz="4500"/>
          </a:p>
        </p:txBody>
      </p:sp>
      <p:pic>
        <p:nvPicPr>
          <p:cNvPr id="2" name="Hình ảnh 1">
            <a:extLst>
              <a:ext uri="{FF2B5EF4-FFF2-40B4-BE49-F238E27FC236}">
                <a16:creationId xmlns:a16="http://schemas.microsoft.com/office/drawing/2014/main" id="{78F58E1D-A700-4CF5-A79F-8DA8ADB726C5}"/>
              </a:ext>
            </a:extLst>
          </p:cNvPr>
          <p:cNvPicPr>
            <a:picLocks noChangeAspect="1"/>
          </p:cNvPicPr>
          <p:nvPr/>
        </p:nvPicPr>
        <p:blipFill>
          <a:blip r:embed="rId2"/>
          <a:stretch>
            <a:fillRect/>
          </a:stretch>
        </p:blipFill>
        <p:spPr>
          <a:xfrm>
            <a:off x="1997321" y="1389151"/>
            <a:ext cx="4152992" cy="3651593"/>
          </a:xfrm>
          <a:prstGeom prst="rect">
            <a:avLst/>
          </a:prstGeom>
          <a:ln>
            <a:solidFill>
              <a:schemeClr val="tx1"/>
            </a:solidFill>
          </a:ln>
        </p:spPr>
      </p:pic>
    </p:spTree>
    <p:extLst>
      <p:ext uri="{BB962C8B-B14F-4D97-AF65-F5344CB8AC3E}">
        <p14:creationId xmlns:p14="http://schemas.microsoft.com/office/powerpoint/2010/main" val="17581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247585" y="924641"/>
            <a:ext cx="8648831" cy="138499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vi-VN" sz="2000" err="1">
                <a:ea typeface="Arial" panose="020B0604020202020204" pitchFamily="34" charset="0"/>
              </a:rPr>
              <a:t>Visualize</a:t>
            </a:r>
            <a:r>
              <a:rPr lang="vi-VN" sz="2000">
                <a:ea typeface="Arial" panose="020B0604020202020204" pitchFamily="34" charset="0"/>
              </a:rPr>
              <a:t> </a:t>
            </a:r>
            <a:r>
              <a:rPr lang="en-US" sz="2000">
                <a:ea typeface="Arial" panose="020B0604020202020204" pitchFamily="34" charset="0"/>
              </a:rPr>
              <a:t>with 3 methods:</a:t>
            </a:r>
            <a:endParaRPr lang="vi-VN" sz="2000">
              <a:ea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pic>
        <p:nvPicPr>
          <p:cNvPr id="4" name="Hình ảnh 3">
            <a:extLst>
              <a:ext uri="{FF2B5EF4-FFF2-40B4-BE49-F238E27FC236}">
                <a16:creationId xmlns:a16="http://schemas.microsoft.com/office/drawing/2014/main" id="{4683738E-A172-4659-B941-3C23A69A6373}"/>
              </a:ext>
            </a:extLst>
          </p:cNvPr>
          <p:cNvPicPr>
            <a:picLocks noChangeAspect="1"/>
          </p:cNvPicPr>
          <p:nvPr/>
        </p:nvPicPr>
        <p:blipFill>
          <a:blip r:embed="rId2"/>
          <a:stretch>
            <a:fillRect/>
          </a:stretch>
        </p:blipFill>
        <p:spPr>
          <a:xfrm>
            <a:off x="70297" y="1441570"/>
            <a:ext cx="3064669" cy="1993106"/>
          </a:xfrm>
          <a:prstGeom prst="rect">
            <a:avLst/>
          </a:prstGeom>
        </p:spPr>
      </p:pic>
      <p:pic>
        <p:nvPicPr>
          <p:cNvPr id="5" name="Hình ảnh 4">
            <a:extLst>
              <a:ext uri="{FF2B5EF4-FFF2-40B4-BE49-F238E27FC236}">
                <a16:creationId xmlns:a16="http://schemas.microsoft.com/office/drawing/2014/main" id="{ED007B96-B051-48DF-8221-3AF66B5EC690}"/>
              </a:ext>
            </a:extLst>
          </p:cNvPr>
          <p:cNvPicPr>
            <a:picLocks noChangeAspect="1"/>
          </p:cNvPicPr>
          <p:nvPr/>
        </p:nvPicPr>
        <p:blipFill>
          <a:blip r:embed="rId3"/>
          <a:stretch>
            <a:fillRect/>
          </a:stretch>
        </p:blipFill>
        <p:spPr>
          <a:xfrm>
            <a:off x="6022347" y="1575196"/>
            <a:ext cx="3064669" cy="1993106"/>
          </a:xfrm>
          <a:prstGeom prst="rect">
            <a:avLst/>
          </a:prstGeom>
        </p:spPr>
      </p:pic>
      <p:pic>
        <p:nvPicPr>
          <p:cNvPr id="7" name="Hình ảnh 6">
            <a:extLst>
              <a:ext uri="{FF2B5EF4-FFF2-40B4-BE49-F238E27FC236}">
                <a16:creationId xmlns:a16="http://schemas.microsoft.com/office/drawing/2014/main" id="{E840762E-6FBE-4010-A956-D94A521A6DFE}"/>
              </a:ext>
            </a:extLst>
          </p:cNvPr>
          <p:cNvPicPr>
            <a:picLocks noChangeAspect="1"/>
          </p:cNvPicPr>
          <p:nvPr/>
        </p:nvPicPr>
        <p:blipFill>
          <a:blip r:embed="rId4"/>
          <a:stretch>
            <a:fillRect/>
          </a:stretch>
        </p:blipFill>
        <p:spPr>
          <a:xfrm>
            <a:off x="3134966" y="1575197"/>
            <a:ext cx="3064669" cy="1993106"/>
          </a:xfrm>
          <a:prstGeom prst="rect">
            <a:avLst/>
          </a:prstGeom>
        </p:spPr>
      </p:pic>
      <p:sp>
        <p:nvSpPr>
          <p:cNvPr id="8" name="Tiêu đề 5">
            <a:extLst>
              <a:ext uri="{FF2B5EF4-FFF2-40B4-BE49-F238E27FC236}">
                <a16:creationId xmlns:a16="http://schemas.microsoft.com/office/drawing/2014/main" id="{8ED93715-B260-4971-BEF3-60BFFFA2449B}"/>
              </a:ext>
            </a:extLst>
          </p:cNvPr>
          <p:cNvSpPr txBox="1">
            <a:spLocks/>
          </p:cNvSpPr>
          <p:nvPr/>
        </p:nvSpPr>
        <p:spPr>
          <a:xfrm>
            <a:off x="639747" y="200513"/>
            <a:ext cx="7704000" cy="5727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500" b="1">
                <a:latin typeface="Signika"/>
              </a:rPr>
              <a:t>DEMO</a:t>
            </a:r>
            <a:endParaRPr lang="en-US" sz="4500" b="1">
              <a:latin typeface="Signika"/>
            </a:endParaRPr>
          </a:p>
        </p:txBody>
      </p:sp>
    </p:spTree>
    <p:extLst>
      <p:ext uri="{BB962C8B-B14F-4D97-AF65-F5344CB8AC3E}">
        <p14:creationId xmlns:p14="http://schemas.microsoft.com/office/powerpoint/2010/main" val="13854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428171" y="924641"/>
            <a:ext cx="8648831" cy="138499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vi-VN" sz="2000" err="1">
                <a:ea typeface="Arial" panose="020B0604020202020204" pitchFamily="34" charset="0"/>
              </a:rPr>
              <a:t>Visualize</a:t>
            </a:r>
            <a:r>
              <a:rPr lang="vi-VN" sz="2000">
                <a:ea typeface="Arial" panose="020B0604020202020204" pitchFamily="34" charset="0"/>
              </a:rPr>
              <a:t> </a:t>
            </a:r>
            <a:r>
              <a:rPr lang="en-US" sz="2000">
                <a:ea typeface="Arial" panose="020B0604020202020204" pitchFamily="34" charset="0"/>
              </a:rPr>
              <a:t>with 3 methods:</a:t>
            </a:r>
            <a:endParaRPr lang="vi-VN" sz="2000">
              <a:ea typeface="Arial" panose="020B0604020202020204" pitchFamily="34" charset="0"/>
            </a:endParaRPr>
          </a:p>
          <a:p>
            <a:pPr marL="342900" indent="-342900">
              <a:buFont typeface="Wingdings" panose="05000000000000000000" pitchFamily="2" charset="2"/>
              <a:buChar char="q"/>
            </a:pPr>
            <a:endParaRPr lang="vi-VN" sz="2000">
              <a:ea typeface="Arial" panose="020B0604020202020204" pitchFamily="34" charset="0"/>
              <a:cs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sp>
        <p:nvSpPr>
          <p:cNvPr id="6" name="Tiêu đề 5">
            <a:extLst>
              <a:ext uri="{FF2B5EF4-FFF2-40B4-BE49-F238E27FC236}">
                <a16:creationId xmlns:a16="http://schemas.microsoft.com/office/drawing/2014/main" id="{25A9E742-1358-496C-826E-78E3ECE218D1}"/>
              </a:ext>
            </a:extLst>
          </p:cNvPr>
          <p:cNvSpPr>
            <a:spLocks noGrp="1"/>
          </p:cNvSpPr>
          <p:nvPr>
            <p:ph type="title"/>
          </p:nvPr>
        </p:nvSpPr>
        <p:spPr>
          <a:xfrm>
            <a:off x="639747" y="200513"/>
            <a:ext cx="7704000" cy="572700"/>
          </a:xfrm>
        </p:spPr>
        <p:txBody>
          <a:bodyPr>
            <a:noAutofit/>
          </a:bodyPr>
          <a:lstStyle/>
          <a:p>
            <a:r>
              <a:rPr lang="vi-VN" sz="4500"/>
              <a:t>DEMO</a:t>
            </a:r>
            <a:endParaRPr lang="en-US" sz="4500"/>
          </a:p>
        </p:txBody>
      </p:sp>
      <p:pic>
        <p:nvPicPr>
          <p:cNvPr id="4" name="Hình ảnh 3">
            <a:extLst>
              <a:ext uri="{FF2B5EF4-FFF2-40B4-BE49-F238E27FC236}">
                <a16:creationId xmlns:a16="http://schemas.microsoft.com/office/drawing/2014/main" id="{FF7F9A14-F042-4661-A8F5-D43ECC190F79}"/>
              </a:ext>
            </a:extLst>
          </p:cNvPr>
          <p:cNvPicPr>
            <a:picLocks noChangeAspect="1"/>
          </p:cNvPicPr>
          <p:nvPr/>
        </p:nvPicPr>
        <p:blipFill>
          <a:blip r:embed="rId2"/>
          <a:stretch>
            <a:fillRect/>
          </a:stretch>
        </p:blipFill>
        <p:spPr>
          <a:xfrm>
            <a:off x="761873" y="1684799"/>
            <a:ext cx="3374815" cy="2434157"/>
          </a:xfrm>
          <a:prstGeom prst="rect">
            <a:avLst/>
          </a:prstGeom>
          <a:ln>
            <a:solidFill>
              <a:schemeClr val="tx1"/>
            </a:solidFill>
          </a:ln>
        </p:spPr>
      </p:pic>
      <p:pic>
        <p:nvPicPr>
          <p:cNvPr id="5" name="Hình ảnh 4">
            <a:extLst>
              <a:ext uri="{FF2B5EF4-FFF2-40B4-BE49-F238E27FC236}">
                <a16:creationId xmlns:a16="http://schemas.microsoft.com/office/drawing/2014/main" id="{89B864E7-F2AC-4462-8CD2-F0D543EE4632}"/>
              </a:ext>
            </a:extLst>
          </p:cNvPr>
          <p:cNvPicPr>
            <a:picLocks noChangeAspect="1"/>
          </p:cNvPicPr>
          <p:nvPr/>
        </p:nvPicPr>
        <p:blipFill>
          <a:blip r:embed="rId3"/>
          <a:stretch>
            <a:fillRect/>
          </a:stretch>
        </p:blipFill>
        <p:spPr>
          <a:xfrm>
            <a:off x="4632451" y="1666401"/>
            <a:ext cx="3460962" cy="2552459"/>
          </a:xfrm>
          <a:prstGeom prst="rect">
            <a:avLst/>
          </a:prstGeom>
          <a:ln>
            <a:solidFill>
              <a:schemeClr val="tx1"/>
            </a:solidFill>
          </a:ln>
        </p:spPr>
      </p:pic>
    </p:spTree>
    <p:extLst>
      <p:ext uri="{BB962C8B-B14F-4D97-AF65-F5344CB8AC3E}">
        <p14:creationId xmlns:p14="http://schemas.microsoft.com/office/powerpoint/2010/main" val="207923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5">
            <a:extLst>
              <a:ext uri="{FF2B5EF4-FFF2-40B4-BE49-F238E27FC236}">
                <a16:creationId xmlns:a16="http://schemas.microsoft.com/office/drawing/2014/main" id="{8ED93715-B260-4971-BEF3-60BFFFA2449B}"/>
              </a:ext>
            </a:extLst>
          </p:cNvPr>
          <p:cNvSpPr txBox="1">
            <a:spLocks/>
          </p:cNvSpPr>
          <p:nvPr/>
        </p:nvSpPr>
        <p:spPr>
          <a:xfrm>
            <a:off x="639747" y="200513"/>
            <a:ext cx="7704000" cy="5727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500" b="1">
                <a:latin typeface="Signika"/>
              </a:rPr>
              <a:t>DEMO</a:t>
            </a:r>
            <a:endParaRPr lang="en-US" sz="4500" b="1">
              <a:latin typeface="Signika"/>
            </a:endParaRPr>
          </a:p>
        </p:txBody>
      </p:sp>
      <p:pic>
        <p:nvPicPr>
          <p:cNvPr id="2" name="Hình ảnh 5" descr="Ảnh có chứa bàn&#10;&#10;Mô tả được tự động tạo">
            <a:extLst>
              <a:ext uri="{FF2B5EF4-FFF2-40B4-BE49-F238E27FC236}">
                <a16:creationId xmlns:a16="http://schemas.microsoft.com/office/drawing/2014/main" id="{075AF844-F9B8-4CFB-B679-9DBE5EF4B79E}"/>
              </a:ext>
            </a:extLst>
          </p:cNvPr>
          <p:cNvPicPr>
            <a:picLocks noChangeAspect="1"/>
          </p:cNvPicPr>
          <p:nvPr/>
        </p:nvPicPr>
        <p:blipFill rotWithShape="1">
          <a:blip r:embed="rId2"/>
          <a:srcRect t="-66" r="7736" b="53274"/>
          <a:stretch/>
        </p:blipFill>
        <p:spPr>
          <a:xfrm>
            <a:off x="288043" y="1193204"/>
            <a:ext cx="3922941" cy="1262490"/>
          </a:xfrm>
          <a:prstGeom prst="rect">
            <a:avLst/>
          </a:prstGeom>
          <a:ln>
            <a:solidFill>
              <a:schemeClr val="tx1"/>
            </a:solidFill>
          </a:ln>
        </p:spPr>
      </p:pic>
      <p:sp>
        <p:nvSpPr>
          <p:cNvPr id="9" name="Hộp Văn bản 8">
            <a:extLst>
              <a:ext uri="{FF2B5EF4-FFF2-40B4-BE49-F238E27FC236}">
                <a16:creationId xmlns:a16="http://schemas.microsoft.com/office/drawing/2014/main" id="{D7197EC9-7D19-4CB6-BBFA-704ACC0D628D}"/>
              </a:ext>
            </a:extLst>
          </p:cNvPr>
          <p:cNvSpPr txBox="1"/>
          <p:nvPr/>
        </p:nvSpPr>
        <p:spPr>
          <a:xfrm>
            <a:off x="712809" y="85764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b="1"/>
              <a:t>GRU</a:t>
            </a:r>
          </a:p>
        </p:txBody>
      </p:sp>
      <p:sp>
        <p:nvSpPr>
          <p:cNvPr id="10" name="Hộp Văn bản 9">
            <a:extLst>
              <a:ext uri="{FF2B5EF4-FFF2-40B4-BE49-F238E27FC236}">
                <a16:creationId xmlns:a16="http://schemas.microsoft.com/office/drawing/2014/main" id="{B2046EE8-1339-444C-A696-A2CDD493F389}"/>
              </a:ext>
            </a:extLst>
          </p:cNvPr>
          <p:cNvSpPr txBox="1"/>
          <p:nvPr/>
        </p:nvSpPr>
        <p:spPr>
          <a:xfrm>
            <a:off x="5738877" y="88895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b="1"/>
              <a:t>LSTM</a:t>
            </a:r>
          </a:p>
        </p:txBody>
      </p:sp>
      <p:pic>
        <p:nvPicPr>
          <p:cNvPr id="11" name="Hình ảnh 11" descr="Ảnh có chứa văn bản, tài liệu, ảnh chụp màn hình&#10;&#10;Mô tả được tự động tạo">
            <a:extLst>
              <a:ext uri="{FF2B5EF4-FFF2-40B4-BE49-F238E27FC236}">
                <a16:creationId xmlns:a16="http://schemas.microsoft.com/office/drawing/2014/main" id="{6E6DC94E-AF02-4F45-8F06-9099103E98AA}"/>
              </a:ext>
            </a:extLst>
          </p:cNvPr>
          <p:cNvPicPr>
            <a:picLocks noChangeAspect="1"/>
          </p:cNvPicPr>
          <p:nvPr/>
        </p:nvPicPr>
        <p:blipFill rotWithShape="1">
          <a:blip r:embed="rId3"/>
          <a:srcRect r="1114" b="50379"/>
          <a:stretch/>
        </p:blipFill>
        <p:spPr>
          <a:xfrm>
            <a:off x="4781811" y="1193204"/>
            <a:ext cx="4074146" cy="1229796"/>
          </a:xfrm>
          <a:prstGeom prst="rect">
            <a:avLst/>
          </a:prstGeom>
          <a:ln>
            <a:solidFill>
              <a:schemeClr val="tx1"/>
            </a:solidFill>
          </a:ln>
        </p:spPr>
      </p:pic>
      <p:pic>
        <p:nvPicPr>
          <p:cNvPr id="12" name="Hình ảnh 12" descr="Ảnh có chứa văn bản, tài liệu, ảnh chụp màn hình&#10;&#10;Mô tả được tự động tạo">
            <a:extLst>
              <a:ext uri="{FF2B5EF4-FFF2-40B4-BE49-F238E27FC236}">
                <a16:creationId xmlns:a16="http://schemas.microsoft.com/office/drawing/2014/main" id="{3351075D-45D2-4744-AF52-6CC0D565D270}"/>
              </a:ext>
            </a:extLst>
          </p:cNvPr>
          <p:cNvPicPr>
            <a:picLocks noChangeAspect="1"/>
          </p:cNvPicPr>
          <p:nvPr/>
        </p:nvPicPr>
        <p:blipFill rotWithShape="1">
          <a:blip r:embed="rId4"/>
          <a:srcRect r="1787" b="48929"/>
          <a:stretch/>
        </p:blipFill>
        <p:spPr>
          <a:xfrm>
            <a:off x="2284434" y="3140769"/>
            <a:ext cx="4861749" cy="1505658"/>
          </a:xfrm>
          <a:prstGeom prst="rect">
            <a:avLst/>
          </a:prstGeom>
          <a:ln>
            <a:solidFill>
              <a:schemeClr val="tx1"/>
            </a:solidFill>
          </a:ln>
        </p:spPr>
      </p:pic>
      <p:sp>
        <p:nvSpPr>
          <p:cNvPr id="13" name="Hộp Văn bản 12">
            <a:extLst>
              <a:ext uri="{FF2B5EF4-FFF2-40B4-BE49-F238E27FC236}">
                <a16:creationId xmlns:a16="http://schemas.microsoft.com/office/drawing/2014/main" id="{47DE93BE-B512-40B8-BE2B-75018542EF6C}"/>
              </a:ext>
            </a:extLst>
          </p:cNvPr>
          <p:cNvSpPr txBox="1"/>
          <p:nvPr/>
        </p:nvSpPr>
        <p:spPr>
          <a:xfrm>
            <a:off x="3306088" y="274633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b="1"/>
              <a:t>RNN</a:t>
            </a:r>
          </a:p>
        </p:txBody>
      </p:sp>
    </p:spTree>
    <p:extLst>
      <p:ext uri="{BB962C8B-B14F-4D97-AF65-F5344CB8AC3E}">
        <p14:creationId xmlns:p14="http://schemas.microsoft.com/office/powerpoint/2010/main" val="312096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720001" y="888161"/>
            <a:ext cx="8648831" cy="1077218"/>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en-US" sz="2000">
                <a:ea typeface="Arial" panose="020B0604020202020204" pitchFamily="34" charset="0"/>
              </a:rPr>
              <a:t>For exploding gradient:</a:t>
            </a:r>
            <a:endParaRPr lang="vi-VN" sz="2000">
              <a:ea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sp>
        <p:nvSpPr>
          <p:cNvPr id="8" name="Tiêu đề 5">
            <a:extLst>
              <a:ext uri="{FF2B5EF4-FFF2-40B4-BE49-F238E27FC236}">
                <a16:creationId xmlns:a16="http://schemas.microsoft.com/office/drawing/2014/main" id="{8407F7DD-CC8A-44D2-B8C4-176EB96B3FE3}"/>
              </a:ext>
            </a:extLst>
          </p:cNvPr>
          <p:cNvSpPr>
            <a:spLocks noGrp="1"/>
          </p:cNvSpPr>
          <p:nvPr>
            <p:ph type="title"/>
          </p:nvPr>
        </p:nvSpPr>
        <p:spPr>
          <a:xfrm>
            <a:off x="639747" y="200513"/>
            <a:ext cx="7704000" cy="572700"/>
          </a:xfrm>
        </p:spPr>
        <p:txBody>
          <a:bodyPr>
            <a:noAutofit/>
          </a:bodyPr>
          <a:lstStyle/>
          <a:p>
            <a:r>
              <a:rPr lang="vi-VN" sz="4500"/>
              <a:t>DEMO</a:t>
            </a:r>
            <a:endParaRPr lang="en-US" sz="4500"/>
          </a:p>
        </p:txBody>
      </p:sp>
      <p:pic>
        <p:nvPicPr>
          <p:cNvPr id="4" name="Hình ảnh 4" descr="Ảnh có chứa bàn&#10;&#10;Mô tả được tự động tạo">
            <a:extLst>
              <a:ext uri="{FF2B5EF4-FFF2-40B4-BE49-F238E27FC236}">
                <a16:creationId xmlns:a16="http://schemas.microsoft.com/office/drawing/2014/main" id="{0A6E01D1-791D-48AB-8E71-AAA19AD5D98F}"/>
              </a:ext>
            </a:extLst>
          </p:cNvPr>
          <p:cNvPicPr>
            <a:picLocks noChangeAspect="1"/>
          </p:cNvPicPr>
          <p:nvPr/>
        </p:nvPicPr>
        <p:blipFill>
          <a:blip r:embed="rId2"/>
          <a:stretch>
            <a:fillRect/>
          </a:stretch>
        </p:blipFill>
        <p:spPr>
          <a:xfrm>
            <a:off x="1553580" y="1248321"/>
            <a:ext cx="5773651" cy="1872326"/>
          </a:xfrm>
          <a:prstGeom prst="rect">
            <a:avLst/>
          </a:prstGeom>
        </p:spPr>
      </p:pic>
      <p:pic>
        <p:nvPicPr>
          <p:cNvPr id="5" name="Hình ảnh 6" descr="Ảnh có chứa bàn&#10;&#10;Mô tả được tự động tạo">
            <a:extLst>
              <a:ext uri="{FF2B5EF4-FFF2-40B4-BE49-F238E27FC236}">
                <a16:creationId xmlns:a16="http://schemas.microsoft.com/office/drawing/2014/main" id="{61583B5A-8DEB-49BB-8264-6AED6FA7B904}"/>
              </a:ext>
            </a:extLst>
          </p:cNvPr>
          <p:cNvPicPr>
            <a:picLocks noChangeAspect="1"/>
          </p:cNvPicPr>
          <p:nvPr/>
        </p:nvPicPr>
        <p:blipFill>
          <a:blip r:embed="rId3"/>
          <a:stretch>
            <a:fillRect/>
          </a:stretch>
        </p:blipFill>
        <p:spPr>
          <a:xfrm>
            <a:off x="1824288" y="3118291"/>
            <a:ext cx="5502943" cy="1659143"/>
          </a:xfrm>
          <a:prstGeom prst="rect">
            <a:avLst/>
          </a:prstGeom>
        </p:spPr>
      </p:pic>
    </p:spTree>
    <p:extLst>
      <p:ext uri="{BB962C8B-B14F-4D97-AF65-F5344CB8AC3E}">
        <p14:creationId xmlns:p14="http://schemas.microsoft.com/office/powerpoint/2010/main" val="348384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720001" y="888161"/>
            <a:ext cx="8648831" cy="1077218"/>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en-US" sz="2000">
                <a:ea typeface="Arial" panose="020B0604020202020204" pitchFamily="34" charset="0"/>
              </a:rPr>
              <a:t>For exploding gradient:</a:t>
            </a:r>
            <a:endParaRPr lang="vi-VN" sz="2000">
              <a:ea typeface="Arial" panose="020B0604020202020204" pitchFamily="34" charset="0"/>
            </a:endParaRPr>
          </a:p>
          <a:p>
            <a:pPr marL="342900" indent="-342900">
              <a:buFont typeface="Wingdings" panose="05000000000000000000" pitchFamily="2" charset="2"/>
              <a:buChar char="q"/>
            </a:pPr>
            <a:endParaRPr lang="vi-VN" sz="2000">
              <a:latin typeface="Poppins" panose="00000500000000000000" pitchFamily="2" charset="0"/>
              <a:ea typeface="Arial" panose="020B0604020202020204" pitchFamily="34" charset="0"/>
              <a:cs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pic>
        <p:nvPicPr>
          <p:cNvPr id="6" name="Hình ảnh 5" descr="Ảnh có chứa bàn&#10;&#10;Mô tả được tạo tự động">
            <a:extLst>
              <a:ext uri="{FF2B5EF4-FFF2-40B4-BE49-F238E27FC236}">
                <a16:creationId xmlns:a16="http://schemas.microsoft.com/office/drawing/2014/main" id="{1A7AFEA8-771F-4AF3-9A31-051EB0373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10" y="1466429"/>
            <a:ext cx="4174511" cy="2278725"/>
          </a:xfrm>
          <a:prstGeom prst="rect">
            <a:avLst/>
          </a:prstGeom>
          <a:ln>
            <a:solidFill>
              <a:schemeClr val="tx1"/>
            </a:solidFill>
          </a:ln>
        </p:spPr>
      </p:pic>
      <p:pic>
        <p:nvPicPr>
          <p:cNvPr id="9" name="Hình ảnh 8">
            <a:extLst>
              <a:ext uri="{FF2B5EF4-FFF2-40B4-BE49-F238E27FC236}">
                <a16:creationId xmlns:a16="http://schemas.microsoft.com/office/drawing/2014/main" id="{AE716F46-9DFB-4586-984A-F9F8F2666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974" y="1432387"/>
            <a:ext cx="3888997" cy="2346809"/>
          </a:xfrm>
          <a:prstGeom prst="rect">
            <a:avLst/>
          </a:prstGeom>
          <a:ln>
            <a:solidFill>
              <a:schemeClr val="tx1"/>
            </a:solidFill>
          </a:ln>
        </p:spPr>
      </p:pic>
      <p:sp>
        <p:nvSpPr>
          <p:cNvPr id="8" name="Tiêu đề 5">
            <a:extLst>
              <a:ext uri="{FF2B5EF4-FFF2-40B4-BE49-F238E27FC236}">
                <a16:creationId xmlns:a16="http://schemas.microsoft.com/office/drawing/2014/main" id="{8407F7DD-CC8A-44D2-B8C4-176EB96B3FE3}"/>
              </a:ext>
            </a:extLst>
          </p:cNvPr>
          <p:cNvSpPr>
            <a:spLocks noGrp="1"/>
          </p:cNvSpPr>
          <p:nvPr>
            <p:ph type="title"/>
          </p:nvPr>
        </p:nvSpPr>
        <p:spPr>
          <a:xfrm>
            <a:off x="639747" y="200513"/>
            <a:ext cx="7704000" cy="572700"/>
          </a:xfrm>
        </p:spPr>
        <p:txBody>
          <a:bodyPr>
            <a:noAutofit/>
          </a:bodyPr>
          <a:lstStyle/>
          <a:p>
            <a:r>
              <a:rPr lang="vi-VN" sz="4500"/>
              <a:t>DEMO</a:t>
            </a:r>
            <a:endParaRPr lang="en-US" sz="4500"/>
          </a:p>
        </p:txBody>
      </p:sp>
    </p:spTree>
    <p:extLst>
      <p:ext uri="{BB962C8B-B14F-4D97-AF65-F5344CB8AC3E}">
        <p14:creationId xmlns:p14="http://schemas.microsoft.com/office/powerpoint/2010/main" val="3875581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720001" y="888162"/>
            <a:ext cx="8648831" cy="769441"/>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en-US" sz="2000">
                <a:ea typeface="Arial" panose="020B0604020202020204" pitchFamily="34" charset="0"/>
              </a:rPr>
              <a:t>Gradient clipping by norm:</a:t>
            </a:r>
            <a:endParaRPr lang="vi-VN" sz="2000">
              <a:ea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pic>
        <p:nvPicPr>
          <p:cNvPr id="7" name="Hình ảnh 6">
            <a:extLst>
              <a:ext uri="{FF2B5EF4-FFF2-40B4-BE49-F238E27FC236}">
                <a16:creationId xmlns:a16="http://schemas.microsoft.com/office/drawing/2014/main" id="{55AF7756-4EAE-4F87-96CB-539021430A03}"/>
              </a:ext>
            </a:extLst>
          </p:cNvPr>
          <p:cNvPicPr>
            <a:picLocks noChangeAspect="1"/>
          </p:cNvPicPr>
          <p:nvPr/>
        </p:nvPicPr>
        <p:blipFill>
          <a:blip r:embed="rId2"/>
          <a:stretch>
            <a:fillRect/>
          </a:stretch>
        </p:blipFill>
        <p:spPr>
          <a:xfrm>
            <a:off x="933764" y="1657603"/>
            <a:ext cx="4317104" cy="2725050"/>
          </a:xfrm>
          <a:prstGeom prst="rect">
            <a:avLst/>
          </a:prstGeom>
          <a:ln>
            <a:solidFill>
              <a:schemeClr val="tx1"/>
            </a:solidFill>
          </a:ln>
        </p:spPr>
      </p:pic>
      <p:sp>
        <p:nvSpPr>
          <p:cNvPr id="8" name="Tiêu đề 5">
            <a:extLst>
              <a:ext uri="{FF2B5EF4-FFF2-40B4-BE49-F238E27FC236}">
                <a16:creationId xmlns:a16="http://schemas.microsoft.com/office/drawing/2014/main" id="{D8E7C095-6BB5-44AF-B491-5FBDD4E6E688}"/>
              </a:ext>
            </a:extLst>
          </p:cNvPr>
          <p:cNvSpPr>
            <a:spLocks noGrp="1"/>
          </p:cNvSpPr>
          <p:nvPr>
            <p:ph type="title"/>
          </p:nvPr>
        </p:nvSpPr>
        <p:spPr>
          <a:xfrm>
            <a:off x="639747" y="200513"/>
            <a:ext cx="7704000" cy="572700"/>
          </a:xfrm>
        </p:spPr>
        <p:txBody>
          <a:bodyPr>
            <a:noAutofit/>
          </a:bodyPr>
          <a:lstStyle/>
          <a:p>
            <a:r>
              <a:rPr lang="vi-VN" sz="4500"/>
              <a:t>DEMO</a:t>
            </a:r>
            <a:endParaRPr lang="en-US" sz="4500"/>
          </a:p>
        </p:txBody>
      </p:sp>
      <p:pic>
        <p:nvPicPr>
          <p:cNvPr id="4" name="Hình ảnh 3">
            <a:extLst>
              <a:ext uri="{FF2B5EF4-FFF2-40B4-BE49-F238E27FC236}">
                <a16:creationId xmlns:a16="http://schemas.microsoft.com/office/drawing/2014/main" id="{AD539190-E788-405E-8E4B-D7BBC8C9BD78}"/>
              </a:ext>
            </a:extLst>
          </p:cNvPr>
          <p:cNvPicPr>
            <a:picLocks noChangeAspect="1"/>
          </p:cNvPicPr>
          <p:nvPr/>
        </p:nvPicPr>
        <p:blipFill>
          <a:blip r:embed="rId3"/>
          <a:stretch>
            <a:fillRect/>
          </a:stretch>
        </p:blipFill>
        <p:spPr>
          <a:xfrm>
            <a:off x="5405638" y="2042323"/>
            <a:ext cx="3093988" cy="281964"/>
          </a:xfrm>
          <a:prstGeom prst="rect">
            <a:avLst/>
          </a:prstGeom>
          <a:ln>
            <a:solidFill>
              <a:schemeClr val="tx1"/>
            </a:solidFill>
          </a:ln>
        </p:spPr>
      </p:pic>
      <p:sp>
        <p:nvSpPr>
          <p:cNvPr id="5" name="Hộp Văn bản 4">
            <a:extLst>
              <a:ext uri="{FF2B5EF4-FFF2-40B4-BE49-F238E27FC236}">
                <a16:creationId xmlns:a16="http://schemas.microsoft.com/office/drawing/2014/main" id="{F64D47CD-F6EB-4FB9-9BEF-611AA31770E3}"/>
              </a:ext>
            </a:extLst>
          </p:cNvPr>
          <p:cNvSpPr txBox="1"/>
          <p:nvPr/>
        </p:nvSpPr>
        <p:spPr>
          <a:xfrm>
            <a:off x="2463333" y="1272882"/>
            <a:ext cx="3093988" cy="307777"/>
          </a:xfrm>
          <a:prstGeom prst="rect">
            <a:avLst/>
          </a:prstGeom>
          <a:noFill/>
        </p:spPr>
        <p:txBody>
          <a:bodyPr wrap="square" rtlCol="0">
            <a:spAutoFit/>
          </a:bodyPr>
          <a:lstStyle/>
          <a:p>
            <a:r>
              <a:rPr lang="vi-VN" err="1"/>
              <a:t>clipnorm</a:t>
            </a:r>
            <a:r>
              <a:rPr lang="vi-VN"/>
              <a:t>=1</a:t>
            </a:r>
            <a:endParaRPr lang="en-US"/>
          </a:p>
        </p:txBody>
      </p:sp>
      <p:sp>
        <p:nvSpPr>
          <p:cNvPr id="6" name="Hộp Văn bản 5">
            <a:extLst>
              <a:ext uri="{FF2B5EF4-FFF2-40B4-BE49-F238E27FC236}">
                <a16:creationId xmlns:a16="http://schemas.microsoft.com/office/drawing/2014/main" id="{609671B8-FB7C-48B5-84D3-F89E0FDD8E15}"/>
              </a:ext>
            </a:extLst>
          </p:cNvPr>
          <p:cNvSpPr txBox="1"/>
          <p:nvPr/>
        </p:nvSpPr>
        <p:spPr>
          <a:xfrm>
            <a:off x="5349851" y="1580659"/>
            <a:ext cx="2750575" cy="307777"/>
          </a:xfrm>
          <a:prstGeom prst="rect">
            <a:avLst/>
          </a:prstGeom>
          <a:noFill/>
        </p:spPr>
        <p:txBody>
          <a:bodyPr wrap="square" rtlCol="0">
            <a:spAutoFit/>
          </a:bodyPr>
          <a:lstStyle/>
          <a:p>
            <a:r>
              <a:rPr lang="vi-VN" err="1"/>
              <a:t>Result</a:t>
            </a:r>
            <a:r>
              <a:rPr lang="vi-VN"/>
              <a:t> </a:t>
            </a:r>
            <a:r>
              <a:rPr lang="vi-VN" err="1"/>
              <a:t>after</a:t>
            </a:r>
            <a:r>
              <a:rPr lang="vi-VN"/>
              <a:t> 100 </a:t>
            </a:r>
            <a:r>
              <a:rPr lang="vi-VN" err="1"/>
              <a:t>epochs</a:t>
            </a:r>
            <a:endParaRPr lang="en-US"/>
          </a:p>
        </p:txBody>
      </p:sp>
    </p:spTree>
    <p:extLst>
      <p:ext uri="{BB962C8B-B14F-4D97-AF65-F5344CB8AC3E}">
        <p14:creationId xmlns:p14="http://schemas.microsoft.com/office/powerpoint/2010/main" val="847528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06EDB9F-C1FB-4BFA-BD80-DF64341C439A}"/>
              </a:ext>
            </a:extLst>
          </p:cNvPr>
          <p:cNvSpPr txBox="1"/>
          <p:nvPr/>
        </p:nvSpPr>
        <p:spPr>
          <a:xfrm>
            <a:off x="610564" y="831007"/>
            <a:ext cx="8648831" cy="769441"/>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en-US" sz="2000">
                <a:ea typeface="Arial" panose="020B0604020202020204" pitchFamily="34" charset="0"/>
              </a:rPr>
              <a:t>Gradient clipping by value:</a:t>
            </a:r>
            <a:endParaRPr lang="vi-VN" sz="2000">
              <a:ea typeface="Arial" panose="020B0604020202020204" pitchFamily="34" charset="0"/>
            </a:endParaRPr>
          </a:p>
          <a:p>
            <a:endParaRPr lang="en-US" sz="2400" b="1">
              <a:latin typeface="Arial" panose="020B0604020202020204" pitchFamily="34" charset="0"/>
              <a:ea typeface="Arial" panose="020B0604020202020204" pitchFamily="34" charset="0"/>
              <a:cs typeface="Arial" panose="020B0604020202020204" pitchFamily="34" charset="0"/>
            </a:endParaRPr>
          </a:p>
        </p:txBody>
      </p:sp>
      <p:pic>
        <p:nvPicPr>
          <p:cNvPr id="4" name="Hình ảnh 3">
            <a:extLst>
              <a:ext uri="{FF2B5EF4-FFF2-40B4-BE49-F238E27FC236}">
                <a16:creationId xmlns:a16="http://schemas.microsoft.com/office/drawing/2014/main" id="{03683A02-6039-48A4-B186-9A8EB37D8E9F}"/>
              </a:ext>
            </a:extLst>
          </p:cNvPr>
          <p:cNvPicPr>
            <a:picLocks noChangeAspect="1"/>
          </p:cNvPicPr>
          <p:nvPr/>
        </p:nvPicPr>
        <p:blipFill>
          <a:blip r:embed="rId2"/>
          <a:stretch>
            <a:fillRect/>
          </a:stretch>
        </p:blipFill>
        <p:spPr>
          <a:xfrm>
            <a:off x="1015128" y="1728342"/>
            <a:ext cx="4387463" cy="2769461"/>
          </a:xfrm>
          <a:prstGeom prst="rect">
            <a:avLst/>
          </a:prstGeom>
          <a:ln>
            <a:solidFill>
              <a:schemeClr val="tx1"/>
            </a:solidFill>
          </a:ln>
        </p:spPr>
      </p:pic>
      <p:sp>
        <p:nvSpPr>
          <p:cNvPr id="9" name="Tiêu đề 5">
            <a:extLst>
              <a:ext uri="{FF2B5EF4-FFF2-40B4-BE49-F238E27FC236}">
                <a16:creationId xmlns:a16="http://schemas.microsoft.com/office/drawing/2014/main" id="{5941EDD7-0072-4307-90F2-8AAB7ABDFE6B}"/>
              </a:ext>
            </a:extLst>
          </p:cNvPr>
          <p:cNvSpPr>
            <a:spLocks noGrp="1"/>
          </p:cNvSpPr>
          <p:nvPr>
            <p:ph type="title"/>
          </p:nvPr>
        </p:nvSpPr>
        <p:spPr>
          <a:xfrm>
            <a:off x="610564" y="130413"/>
            <a:ext cx="7704000" cy="572700"/>
          </a:xfrm>
        </p:spPr>
        <p:txBody>
          <a:bodyPr>
            <a:noAutofit/>
          </a:bodyPr>
          <a:lstStyle/>
          <a:p>
            <a:r>
              <a:rPr lang="vi-VN" sz="4500"/>
              <a:t>DEMO</a:t>
            </a:r>
            <a:endParaRPr lang="en-US" sz="4500"/>
          </a:p>
        </p:txBody>
      </p:sp>
      <p:sp>
        <p:nvSpPr>
          <p:cNvPr id="2" name="Hộp Văn bản 1">
            <a:extLst>
              <a:ext uri="{FF2B5EF4-FFF2-40B4-BE49-F238E27FC236}">
                <a16:creationId xmlns:a16="http://schemas.microsoft.com/office/drawing/2014/main" id="{0C7A53EE-6BDF-4058-BE9D-2F205A3EDAF4}"/>
              </a:ext>
            </a:extLst>
          </p:cNvPr>
          <p:cNvSpPr txBox="1"/>
          <p:nvPr/>
        </p:nvSpPr>
        <p:spPr>
          <a:xfrm>
            <a:off x="2271252" y="1349477"/>
            <a:ext cx="2227006" cy="308126"/>
          </a:xfrm>
          <a:prstGeom prst="rect">
            <a:avLst/>
          </a:prstGeom>
          <a:noFill/>
        </p:spPr>
        <p:txBody>
          <a:bodyPr wrap="square" rtlCol="0">
            <a:spAutoFit/>
          </a:bodyPr>
          <a:lstStyle/>
          <a:p>
            <a:r>
              <a:rPr lang="en-US" b="0" err="1">
                <a:solidFill>
                  <a:schemeClr val="tx1"/>
                </a:solidFill>
                <a:effectLst/>
                <a:latin typeface="+mj-lt"/>
              </a:rPr>
              <a:t>clipvalue</a:t>
            </a:r>
            <a:r>
              <a:rPr lang="en-US" b="0">
                <a:solidFill>
                  <a:schemeClr val="tx1"/>
                </a:solidFill>
                <a:effectLst/>
                <a:latin typeface="+mj-lt"/>
              </a:rPr>
              <a:t>=0.8</a:t>
            </a:r>
          </a:p>
        </p:txBody>
      </p:sp>
      <p:sp>
        <p:nvSpPr>
          <p:cNvPr id="6" name="Hộp Văn bản 5">
            <a:extLst>
              <a:ext uri="{FF2B5EF4-FFF2-40B4-BE49-F238E27FC236}">
                <a16:creationId xmlns:a16="http://schemas.microsoft.com/office/drawing/2014/main" id="{8D382D80-8E71-45C5-BEEB-62899910622B}"/>
              </a:ext>
            </a:extLst>
          </p:cNvPr>
          <p:cNvSpPr txBox="1"/>
          <p:nvPr/>
        </p:nvSpPr>
        <p:spPr>
          <a:xfrm>
            <a:off x="5659567" y="1670761"/>
            <a:ext cx="2750575" cy="307777"/>
          </a:xfrm>
          <a:prstGeom prst="rect">
            <a:avLst/>
          </a:prstGeom>
          <a:noFill/>
        </p:spPr>
        <p:txBody>
          <a:bodyPr wrap="square" rtlCol="0">
            <a:spAutoFit/>
          </a:bodyPr>
          <a:lstStyle/>
          <a:p>
            <a:r>
              <a:rPr lang="vi-VN" err="1"/>
              <a:t>Result</a:t>
            </a:r>
            <a:r>
              <a:rPr lang="vi-VN"/>
              <a:t> </a:t>
            </a:r>
            <a:r>
              <a:rPr lang="vi-VN" err="1"/>
              <a:t>after</a:t>
            </a:r>
            <a:r>
              <a:rPr lang="vi-VN"/>
              <a:t> 100 </a:t>
            </a:r>
            <a:r>
              <a:rPr lang="vi-VN" err="1"/>
              <a:t>epochs</a:t>
            </a:r>
            <a:endParaRPr lang="en-US"/>
          </a:p>
        </p:txBody>
      </p:sp>
      <p:pic>
        <p:nvPicPr>
          <p:cNvPr id="7" name="Hình ảnh 6">
            <a:extLst>
              <a:ext uri="{FF2B5EF4-FFF2-40B4-BE49-F238E27FC236}">
                <a16:creationId xmlns:a16="http://schemas.microsoft.com/office/drawing/2014/main" id="{F1C8AE20-2B5C-4F7F-B4D8-F0026CD54BCD}"/>
              </a:ext>
            </a:extLst>
          </p:cNvPr>
          <p:cNvPicPr>
            <a:picLocks noChangeAspect="1"/>
          </p:cNvPicPr>
          <p:nvPr/>
        </p:nvPicPr>
        <p:blipFill>
          <a:blip r:embed="rId3"/>
          <a:stretch>
            <a:fillRect/>
          </a:stretch>
        </p:blipFill>
        <p:spPr>
          <a:xfrm>
            <a:off x="5725936" y="2048851"/>
            <a:ext cx="3262438" cy="307777"/>
          </a:xfrm>
          <a:prstGeom prst="rect">
            <a:avLst/>
          </a:prstGeom>
          <a:ln>
            <a:solidFill>
              <a:schemeClr val="tx1"/>
            </a:solidFill>
          </a:ln>
        </p:spPr>
      </p:pic>
    </p:spTree>
    <p:extLst>
      <p:ext uri="{BB962C8B-B14F-4D97-AF65-F5344CB8AC3E}">
        <p14:creationId xmlns:p14="http://schemas.microsoft.com/office/powerpoint/2010/main" val="35748451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pic>
        <p:nvPicPr>
          <p:cNvPr id="1103" name="Google Shape;1103;p17"/>
          <p:cNvPicPr preferRelativeResize="0"/>
          <p:nvPr/>
        </p:nvPicPr>
        <p:blipFill rotWithShape="1">
          <a:blip r:embed="rId3">
            <a:alphaModFix/>
          </a:blip>
          <a:srcRect/>
          <a:stretch/>
        </p:blipFill>
        <p:spPr>
          <a:xfrm>
            <a:off x="2560993" y="1121486"/>
            <a:ext cx="4022014" cy="4022014"/>
          </a:xfrm>
          <a:prstGeom prst="rect">
            <a:avLst/>
          </a:prstGeom>
          <a:noFill/>
          <a:ln>
            <a:noFill/>
          </a:ln>
        </p:spPr>
      </p:pic>
      <p:sp>
        <p:nvSpPr>
          <p:cNvPr id="1104" name="Google Shape;1104;p17"/>
          <p:cNvSpPr txBox="1">
            <a:spLocks noGrp="1"/>
          </p:cNvSpPr>
          <p:nvPr>
            <p:ph type="title"/>
          </p:nvPr>
        </p:nvSpPr>
        <p:spPr>
          <a:xfrm>
            <a:off x="615826" y="124429"/>
            <a:ext cx="7706371" cy="1488097"/>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vi-VN" sz="4500"/>
              <a:t>THANK YOU FOR WATCHING!</a:t>
            </a:r>
            <a:endParaRPr sz="4500"/>
          </a:p>
        </p:txBody>
      </p:sp>
      <p:pic>
        <p:nvPicPr>
          <p:cNvPr id="1105" name="Google Shape;1105;p17"/>
          <p:cNvPicPr preferRelativeResize="0"/>
          <p:nvPr/>
        </p:nvPicPr>
        <p:blipFill rotWithShape="1">
          <a:blip r:embed="rId4">
            <a:alphaModFix/>
          </a:blip>
          <a:srcRect/>
          <a:stretch/>
        </p:blipFill>
        <p:spPr>
          <a:xfrm>
            <a:off x="1386649" y="2150071"/>
            <a:ext cx="310923" cy="310923"/>
          </a:xfrm>
          <a:prstGeom prst="rect">
            <a:avLst/>
          </a:prstGeom>
          <a:noFill/>
          <a:ln>
            <a:noFill/>
          </a:ln>
        </p:spPr>
      </p:pic>
      <p:grpSp>
        <p:nvGrpSpPr>
          <p:cNvPr id="1106" name="Google Shape;1106;p17"/>
          <p:cNvGrpSpPr/>
          <p:nvPr/>
        </p:nvGrpSpPr>
        <p:grpSpPr>
          <a:xfrm>
            <a:off x="6588236" y="154125"/>
            <a:ext cx="279251" cy="280501"/>
            <a:chOff x="2600586" y="-942975"/>
            <a:chExt cx="279251" cy="280501"/>
          </a:xfrm>
        </p:grpSpPr>
        <p:sp>
          <p:nvSpPr>
            <p:cNvPr id="1107" name="Google Shape;1107;p1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1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1" name="Google Shape;1111;p17"/>
          <p:cNvGrpSpPr/>
          <p:nvPr/>
        </p:nvGrpSpPr>
        <p:grpSpPr>
          <a:xfrm>
            <a:off x="8428725" y="835772"/>
            <a:ext cx="279251" cy="280501"/>
            <a:chOff x="2600586" y="-942975"/>
            <a:chExt cx="279251" cy="280501"/>
          </a:xfrm>
        </p:grpSpPr>
        <p:sp>
          <p:nvSpPr>
            <p:cNvPr id="1112" name="Google Shape;1112;p1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6" name="Google Shape;1116;p17"/>
          <p:cNvGrpSpPr/>
          <p:nvPr/>
        </p:nvGrpSpPr>
        <p:grpSpPr>
          <a:xfrm>
            <a:off x="7633816" y="3390724"/>
            <a:ext cx="279251" cy="280501"/>
            <a:chOff x="2600586" y="-942975"/>
            <a:chExt cx="279251" cy="280501"/>
          </a:xfrm>
        </p:grpSpPr>
        <p:sp>
          <p:nvSpPr>
            <p:cNvPr id="1117" name="Google Shape;1117;p1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1" name="Google Shape;1121;p17"/>
          <p:cNvGrpSpPr/>
          <p:nvPr/>
        </p:nvGrpSpPr>
        <p:grpSpPr>
          <a:xfrm>
            <a:off x="1161658" y="3625488"/>
            <a:ext cx="279251" cy="280501"/>
            <a:chOff x="2600586" y="-942975"/>
            <a:chExt cx="279251" cy="280501"/>
          </a:xfrm>
        </p:grpSpPr>
        <p:sp>
          <p:nvSpPr>
            <p:cNvPr id="1122" name="Google Shape;1122;p1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6" name="Google Shape;1126;p17"/>
          <p:cNvGrpSpPr/>
          <p:nvPr/>
        </p:nvGrpSpPr>
        <p:grpSpPr>
          <a:xfrm>
            <a:off x="7306802" y="4484986"/>
            <a:ext cx="279251" cy="280501"/>
            <a:chOff x="2600586" y="-942975"/>
            <a:chExt cx="279251" cy="280501"/>
          </a:xfrm>
        </p:grpSpPr>
        <p:sp>
          <p:nvSpPr>
            <p:cNvPr id="1127" name="Google Shape;1127;p1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1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1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1" name="Google Shape;1131;p17"/>
          <p:cNvGrpSpPr/>
          <p:nvPr/>
        </p:nvGrpSpPr>
        <p:grpSpPr>
          <a:xfrm>
            <a:off x="1989657" y="4655968"/>
            <a:ext cx="279251" cy="280501"/>
            <a:chOff x="2600586" y="-942975"/>
            <a:chExt cx="279251" cy="280501"/>
          </a:xfrm>
        </p:grpSpPr>
        <p:sp>
          <p:nvSpPr>
            <p:cNvPr id="1132" name="Google Shape;1132;p1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1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grpSp>
        <p:nvGrpSpPr>
          <p:cNvPr id="699" name="Google Shape;699;p37"/>
          <p:cNvGrpSpPr/>
          <p:nvPr/>
        </p:nvGrpSpPr>
        <p:grpSpPr>
          <a:xfrm>
            <a:off x="6588236" y="154125"/>
            <a:ext cx="279251" cy="280502"/>
            <a:chOff x="2600586" y="-942975"/>
            <a:chExt cx="279251" cy="280502"/>
          </a:xfrm>
        </p:grpSpPr>
        <p:sp>
          <p:nvSpPr>
            <p:cNvPr id="700" name="Google Shape;700;p3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7"/>
          <p:cNvGrpSpPr/>
          <p:nvPr/>
        </p:nvGrpSpPr>
        <p:grpSpPr>
          <a:xfrm>
            <a:off x="4432377" y="1048825"/>
            <a:ext cx="225449" cy="226452"/>
            <a:chOff x="2600577" y="-942975"/>
            <a:chExt cx="225449" cy="226452"/>
          </a:xfrm>
        </p:grpSpPr>
        <p:sp>
          <p:nvSpPr>
            <p:cNvPr id="705" name="Google Shape;705;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7"/>
          <p:cNvGrpSpPr/>
          <p:nvPr/>
        </p:nvGrpSpPr>
        <p:grpSpPr>
          <a:xfrm>
            <a:off x="4705515" y="4448925"/>
            <a:ext cx="225449" cy="226452"/>
            <a:chOff x="2600577" y="-942975"/>
            <a:chExt cx="225449" cy="226452"/>
          </a:xfrm>
        </p:grpSpPr>
        <p:sp>
          <p:nvSpPr>
            <p:cNvPr id="710" name="Google Shape;710;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7"/>
          <p:cNvGrpSpPr/>
          <p:nvPr/>
        </p:nvGrpSpPr>
        <p:grpSpPr>
          <a:xfrm>
            <a:off x="8721665" y="3427925"/>
            <a:ext cx="225449" cy="226452"/>
            <a:chOff x="2600577" y="-942975"/>
            <a:chExt cx="225449" cy="226452"/>
          </a:xfrm>
        </p:grpSpPr>
        <p:sp>
          <p:nvSpPr>
            <p:cNvPr id="715" name="Google Shape;715;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37"/>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txBox="1">
            <a:spLocks noGrp="1"/>
          </p:cNvSpPr>
          <p:nvPr>
            <p:ph type="title"/>
          </p:nvPr>
        </p:nvSpPr>
        <p:spPr>
          <a:xfrm>
            <a:off x="807656" y="905864"/>
            <a:ext cx="6577882" cy="704394"/>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sz="3600" err="1">
                <a:solidFill>
                  <a:schemeClr val="tx1"/>
                </a:solidFill>
              </a:rPr>
              <a:t>Problem</a:t>
            </a:r>
            <a:r>
              <a:rPr lang="en-US" sz="3600">
                <a:solidFill>
                  <a:schemeClr val="tx1"/>
                </a:solidFill>
              </a:rPr>
              <a:t> 1: </a:t>
            </a:r>
            <a:r>
              <a:rPr lang="en-US" sz="3600" err="1">
                <a:solidFill>
                  <a:schemeClr val="tx1"/>
                </a:solidFill>
              </a:rPr>
              <a:t>Prediction</a:t>
            </a:r>
            <a:r>
              <a:rPr lang="en-US" sz="3600">
                <a:solidFill>
                  <a:schemeClr val="tx1"/>
                </a:solidFill>
              </a:rPr>
              <a:t> stock </a:t>
            </a:r>
            <a:r>
              <a:rPr lang="en-US" sz="3600" err="1">
                <a:solidFill>
                  <a:schemeClr val="tx1"/>
                </a:solidFill>
              </a:rPr>
              <a:t>price</a:t>
            </a:r>
            <a:endParaRPr lang="en-US" sz="3600">
              <a:solidFill>
                <a:schemeClr val="tx1"/>
              </a:solidFill>
            </a:endParaRPr>
          </a:p>
        </p:txBody>
      </p:sp>
      <p:pic>
        <p:nvPicPr>
          <p:cNvPr id="2" name="Hình ảnh 1">
            <a:extLst>
              <a:ext uri="{FF2B5EF4-FFF2-40B4-BE49-F238E27FC236}">
                <a16:creationId xmlns:a16="http://schemas.microsoft.com/office/drawing/2014/main" id="{0FE49475-4D4E-41A2-960F-B10AFEAB124F}"/>
              </a:ext>
            </a:extLst>
          </p:cNvPr>
          <p:cNvPicPr>
            <a:picLocks noChangeAspect="1"/>
          </p:cNvPicPr>
          <p:nvPr/>
        </p:nvPicPr>
        <p:blipFill>
          <a:blip r:embed="rId3"/>
          <a:stretch>
            <a:fillRect/>
          </a:stretch>
        </p:blipFill>
        <p:spPr>
          <a:xfrm>
            <a:off x="1898022" y="1850639"/>
            <a:ext cx="5068710" cy="2949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789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6"/>
                                        </p:tgtEl>
                                        <p:attrNameLst>
                                          <p:attrName>style.visibility</p:attrName>
                                        </p:attrNameLst>
                                      </p:cBhvr>
                                      <p:to>
                                        <p:strVal val="visible"/>
                                      </p:to>
                                    </p:set>
                                    <p:anim calcmode="lin" valueType="num">
                                      <p:cBhvr additive="base">
                                        <p:cTn id="7" dur="500" fill="hold"/>
                                        <p:tgtEl>
                                          <p:spTgt spid="796"/>
                                        </p:tgtEl>
                                        <p:attrNameLst>
                                          <p:attrName>ppt_x</p:attrName>
                                        </p:attrNameLst>
                                      </p:cBhvr>
                                      <p:tavLst>
                                        <p:tav tm="0">
                                          <p:val>
                                            <p:strVal val="#ppt_x"/>
                                          </p:val>
                                        </p:tav>
                                        <p:tav tm="100000">
                                          <p:val>
                                            <p:strVal val="#ppt_x"/>
                                          </p:val>
                                        </p:tav>
                                      </p:tavLst>
                                    </p:anim>
                                    <p:anim calcmode="lin" valueType="num">
                                      <p:cBhvr additive="base">
                                        <p:cTn id="8" dur="500" fill="hold"/>
                                        <p:tgtEl>
                                          <p:spTgt spid="79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3" name="Hình ảnh 2">
            <a:extLst>
              <a:ext uri="{FF2B5EF4-FFF2-40B4-BE49-F238E27FC236}">
                <a16:creationId xmlns:a16="http://schemas.microsoft.com/office/drawing/2014/main" id="{2FB9C80E-CC7D-47B8-888B-37346FA99E55}"/>
              </a:ext>
            </a:extLst>
          </p:cNvPr>
          <p:cNvPicPr>
            <a:picLocks noChangeAspect="1"/>
          </p:cNvPicPr>
          <p:nvPr/>
        </p:nvPicPr>
        <p:blipFill>
          <a:blip r:embed="rId3"/>
          <a:stretch>
            <a:fillRect/>
          </a:stretch>
        </p:blipFill>
        <p:spPr>
          <a:xfrm>
            <a:off x="2244515" y="2001889"/>
            <a:ext cx="4826624" cy="2257055"/>
          </a:xfrm>
          <a:prstGeom prst="rect">
            <a:avLst/>
          </a:prstGeom>
        </p:spPr>
      </p:pic>
      <p:grpSp>
        <p:nvGrpSpPr>
          <p:cNvPr id="699" name="Google Shape;699;p37"/>
          <p:cNvGrpSpPr/>
          <p:nvPr/>
        </p:nvGrpSpPr>
        <p:grpSpPr>
          <a:xfrm>
            <a:off x="6588236" y="154125"/>
            <a:ext cx="279251" cy="280502"/>
            <a:chOff x="2600586" y="-942975"/>
            <a:chExt cx="279251" cy="280502"/>
          </a:xfrm>
        </p:grpSpPr>
        <p:sp>
          <p:nvSpPr>
            <p:cNvPr id="700" name="Google Shape;700;p3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7"/>
          <p:cNvGrpSpPr/>
          <p:nvPr/>
        </p:nvGrpSpPr>
        <p:grpSpPr>
          <a:xfrm>
            <a:off x="4432377" y="1048825"/>
            <a:ext cx="225449" cy="226452"/>
            <a:chOff x="2600577" y="-942975"/>
            <a:chExt cx="225449" cy="226452"/>
          </a:xfrm>
        </p:grpSpPr>
        <p:sp>
          <p:nvSpPr>
            <p:cNvPr id="705" name="Google Shape;705;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7"/>
          <p:cNvGrpSpPr/>
          <p:nvPr/>
        </p:nvGrpSpPr>
        <p:grpSpPr>
          <a:xfrm>
            <a:off x="4705515" y="4448925"/>
            <a:ext cx="225449" cy="226452"/>
            <a:chOff x="2600577" y="-942975"/>
            <a:chExt cx="225449" cy="226452"/>
          </a:xfrm>
        </p:grpSpPr>
        <p:sp>
          <p:nvSpPr>
            <p:cNvPr id="710" name="Google Shape;710;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7"/>
          <p:cNvGrpSpPr/>
          <p:nvPr/>
        </p:nvGrpSpPr>
        <p:grpSpPr>
          <a:xfrm>
            <a:off x="8721665" y="3427925"/>
            <a:ext cx="225449" cy="226452"/>
            <a:chOff x="2600577" y="-942975"/>
            <a:chExt cx="225449" cy="226452"/>
          </a:xfrm>
        </p:grpSpPr>
        <p:sp>
          <p:nvSpPr>
            <p:cNvPr id="715" name="Google Shape;715;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37"/>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txBox="1">
            <a:spLocks noGrp="1"/>
          </p:cNvSpPr>
          <p:nvPr>
            <p:ph type="title"/>
          </p:nvPr>
        </p:nvSpPr>
        <p:spPr>
          <a:xfrm>
            <a:off x="822593" y="713132"/>
            <a:ext cx="7899072" cy="1017373"/>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VN" err="1">
                <a:solidFill>
                  <a:schemeClr val="tx1"/>
                </a:solidFill>
                <a:latin typeface="Signika" panose="020B0604020202020204" charset="-93"/>
              </a:rPr>
              <a:t>Problem</a:t>
            </a:r>
            <a:r>
              <a:rPr lang="vi-VN">
                <a:solidFill>
                  <a:schemeClr val="tx1"/>
                </a:solidFill>
                <a:latin typeface="Signika" panose="020B0604020202020204" charset="-93"/>
              </a:rPr>
              <a:t> 2: </a:t>
            </a:r>
            <a:r>
              <a:rPr lang="vi-VN" err="1">
                <a:solidFill>
                  <a:schemeClr val="tx1"/>
                </a:solidFill>
                <a:latin typeface="Signika" panose="020B0604020202020204" charset="-93"/>
              </a:rPr>
              <a:t>Speech</a:t>
            </a:r>
            <a:r>
              <a:rPr lang="vi-VN">
                <a:solidFill>
                  <a:schemeClr val="tx1"/>
                </a:solidFill>
                <a:latin typeface="Signika" panose="020B0604020202020204" charset="-93"/>
              </a:rPr>
              <a:t>-to-</a:t>
            </a:r>
            <a:r>
              <a:rPr lang="vi-VN" err="1">
                <a:solidFill>
                  <a:schemeClr val="tx1"/>
                </a:solidFill>
                <a:latin typeface="Signika" panose="020B0604020202020204" charset="-93"/>
              </a:rPr>
              <a:t>text</a:t>
            </a:r>
            <a:r>
              <a:rPr lang="vi-VN">
                <a:solidFill>
                  <a:schemeClr val="tx1"/>
                </a:solidFill>
                <a:latin typeface="Signika" panose="020B0604020202020204" charset="-93"/>
              </a:rPr>
              <a:t> </a:t>
            </a:r>
            <a:r>
              <a:rPr lang="vi-VN" err="1">
                <a:solidFill>
                  <a:schemeClr val="tx1"/>
                </a:solidFill>
                <a:latin typeface="Signika" panose="020B0604020202020204" charset="-93"/>
              </a:rPr>
              <a:t>and</a:t>
            </a:r>
            <a:r>
              <a:rPr lang="vi-VN">
                <a:solidFill>
                  <a:schemeClr val="tx1"/>
                </a:solidFill>
                <a:latin typeface="Signika" panose="020B0604020202020204" charset="-93"/>
              </a:rPr>
              <a:t> </a:t>
            </a:r>
            <a:r>
              <a:rPr lang="vi-VN" err="1">
                <a:solidFill>
                  <a:schemeClr val="tx1"/>
                </a:solidFill>
                <a:latin typeface="Signika" panose="020B0604020202020204" charset="-93"/>
              </a:rPr>
              <a:t>text</a:t>
            </a:r>
            <a:r>
              <a:rPr lang="vi-VN">
                <a:solidFill>
                  <a:schemeClr val="tx1"/>
                </a:solidFill>
                <a:latin typeface="Signika" panose="020B0604020202020204" charset="-93"/>
              </a:rPr>
              <a:t>-to-</a:t>
            </a:r>
            <a:r>
              <a:rPr lang="vi-VN" err="1">
                <a:solidFill>
                  <a:schemeClr val="tx1"/>
                </a:solidFill>
                <a:latin typeface="Signika" panose="020B0604020202020204" charset="-93"/>
              </a:rPr>
              <a:t>speech</a:t>
            </a:r>
            <a:endParaRPr>
              <a:solidFill>
                <a:schemeClr val="tx1"/>
              </a:solidFill>
              <a:latin typeface="Signika" panose="020B0604020202020204" charset="-93"/>
            </a:endParaRPr>
          </a:p>
        </p:txBody>
      </p:sp>
      <p:cxnSp>
        <p:nvCxnSpPr>
          <p:cNvPr id="7" name="Đường kết nối Mũi tên Thẳng 6">
            <a:extLst>
              <a:ext uri="{FF2B5EF4-FFF2-40B4-BE49-F238E27FC236}">
                <a16:creationId xmlns:a16="http://schemas.microsoft.com/office/drawing/2014/main" id="{F8F62E3F-A9AA-457E-AF30-526E60811666}"/>
              </a:ext>
            </a:extLst>
          </p:cNvPr>
          <p:cNvCxnSpPr>
            <a:cxnSpLocks/>
          </p:cNvCxnSpPr>
          <p:nvPr/>
        </p:nvCxnSpPr>
        <p:spPr>
          <a:xfrm flipH="1">
            <a:off x="3689515" y="3278616"/>
            <a:ext cx="1885374" cy="0"/>
          </a:xfrm>
          <a:prstGeom prst="straightConnector1">
            <a:avLst/>
          </a:prstGeom>
          <a:ln w="28575">
            <a:solidFill>
              <a:schemeClr val="tx1"/>
            </a:solidFill>
            <a:prstDash val="lgDash"/>
            <a:tailEnd type="triangle"/>
          </a:ln>
        </p:spPr>
        <p:style>
          <a:lnRef idx="1">
            <a:schemeClr val="dk1"/>
          </a:lnRef>
          <a:fillRef idx="0">
            <a:schemeClr val="dk1"/>
          </a:fillRef>
          <a:effectRef idx="0">
            <a:schemeClr val="dk1"/>
          </a:effectRef>
          <a:fontRef idx="minor">
            <a:schemeClr val="tx1"/>
          </a:fontRef>
        </p:style>
      </p:cxnSp>
      <p:cxnSp>
        <p:nvCxnSpPr>
          <p:cNvPr id="28" name="Đường kết nối Mũi tên Thẳng 27">
            <a:extLst>
              <a:ext uri="{FF2B5EF4-FFF2-40B4-BE49-F238E27FC236}">
                <a16:creationId xmlns:a16="http://schemas.microsoft.com/office/drawing/2014/main" id="{A9D8C270-D957-43A3-A2F3-5CACC19B69E4}"/>
              </a:ext>
            </a:extLst>
          </p:cNvPr>
          <p:cNvCxnSpPr>
            <a:cxnSpLocks/>
          </p:cNvCxnSpPr>
          <p:nvPr/>
        </p:nvCxnSpPr>
        <p:spPr>
          <a:xfrm>
            <a:off x="3729541" y="2877921"/>
            <a:ext cx="1845348" cy="0"/>
          </a:xfrm>
          <a:prstGeom prst="straightConnector1">
            <a:avLst/>
          </a:prstGeom>
          <a:ln w="28575">
            <a:solidFill>
              <a:schemeClr val="tx1"/>
            </a:solidFill>
            <a:prstDash val="lg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445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6"/>
                                        </p:tgtEl>
                                        <p:attrNameLst>
                                          <p:attrName>style.visibility</p:attrName>
                                        </p:attrNameLst>
                                      </p:cBhvr>
                                      <p:to>
                                        <p:strVal val="visible"/>
                                      </p:to>
                                    </p:set>
                                    <p:anim calcmode="lin" valueType="num">
                                      <p:cBhvr additive="base">
                                        <p:cTn id="7" dur="750" fill="hold"/>
                                        <p:tgtEl>
                                          <p:spTgt spid="796"/>
                                        </p:tgtEl>
                                        <p:attrNameLst>
                                          <p:attrName>ppt_x</p:attrName>
                                        </p:attrNameLst>
                                      </p:cBhvr>
                                      <p:tavLst>
                                        <p:tav tm="0">
                                          <p:val>
                                            <p:strVal val="#ppt_x"/>
                                          </p:val>
                                        </p:tav>
                                        <p:tav tm="100000">
                                          <p:val>
                                            <p:strVal val="#ppt_x"/>
                                          </p:val>
                                        </p:tav>
                                      </p:tavLst>
                                    </p:anim>
                                    <p:anim calcmode="lin" valueType="num">
                                      <p:cBhvr additive="base">
                                        <p:cTn id="8" dur="750" fill="hold"/>
                                        <p:tgtEl>
                                          <p:spTgt spid="79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100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100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grpSp>
        <p:nvGrpSpPr>
          <p:cNvPr id="699" name="Google Shape;699;p37"/>
          <p:cNvGrpSpPr/>
          <p:nvPr/>
        </p:nvGrpSpPr>
        <p:grpSpPr>
          <a:xfrm>
            <a:off x="6588236" y="154125"/>
            <a:ext cx="279251" cy="280502"/>
            <a:chOff x="2600586" y="-942975"/>
            <a:chExt cx="279251" cy="280502"/>
          </a:xfrm>
        </p:grpSpPr>
        <p:sp>
          <p:nvSpPr>
            <p:cNvPr id="700" name="Google Shape;700;p3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7"/>
          <p:cNvGrpSpPr/>
          <p:nvPr/>
        </p:nvGrpSpPr>
        <p:grpSpPr>
          <a:xfrm>
            <a:off x="4432377" y="1048825"/>
            <a:ext cx="225449" cy="226452"/>
            <a:chOff x="2600577" y="-942975"/>
            <a:chExt cx="225449" cy="226452"/>
          </a:xfrm>
        </p:grpSpPr>
        <p:sp>
          <p:nvSpPr>
            <p:cNvPr id="705" name="Google Shape;705;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7"/>
          <p:cNvGrpSpPr/>
          <p:nvPr/>
        </p:nvGrpSpPr>
        <p:grpSpPr>
          <a:xfrm>
            <a:off x="8721665" y="3427925"/>
            <a:ext cx="225449" cy="226452"/>
            <a:chOff x="2600577" y="-942975"/>
            <a:chExt cx="225449" cy="226452"/>
          </a:xfrm>
        </p:grpSpPr>
        <p:sp>
          <p:nvSpPr>
            <p:cNvPr id="715" name="Google Shape;715;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37"/>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txBox="1">
            <a:spLocks noGrp="1"/>
          </p:cNvSpPr>
          <p:nvPr>
            <p:ph type="title"/>
          </p:nvPr>
        </p:nvSpPr>
        <p:spPr>
          <a:xfrm>
            <a:off x="778159" y="945282"/>
            <a:ext cx="7027499" cy="6377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200" err="1">
                <a:solidFill>
                  <a:schemeClr val="tx1"/>
                </a:solidFill>
                <a:latin typeface="Signika" panose="020B0604020202020204" charset="-93"/>
              </a:rPr>
              <a:t>Problem</a:t>
            </a:r>
            <a:r>
              <a:rPr lang="vi-VN" sz="3200">
                <a:solidFill>
                  <a:schemeClr val="tx1"/>
                </a:solidFill>
                <a:latin typeface="Signika" panose="020B0604020202020204" charset="-93"/>
              </a:rPr>
              <a:t> 3: </a:t>
            </a:r>
            <a:r>
              <a:rPr lang="vi-VN" sz="3200" err="1">
                <a:solidFill>
                  <a:schemeClr val="tx1"/>
                </a:solidFill>
                <a:latin typeface="Signika" panose="020B0604020202020204" charset="-93"/>
              </a:rPr>
              <a:t>Sentiment</a:t>
            </a:r>
            <a:r>
              <a:rPr lang="vi-VN" sz="3200">
                <a:solidFill>
                  <a:schemeClr val="tx1"/>
                </a:solidFill>
                <a:latin typeface="Signika" panose="020B0604020202020204" charset="-93"/>
              </a:rPr>
              <a:t> </a:t>
            </a:r>
            <a:r>
              <a:rPr lang="vi-VN" sz="3200" err="1">
                <a:solidFill>
                  <a:schemeClr val="tx1"/>
                </a:solidFill>
                <a:latin typeface="Signika" panose="020B0604020202020204" charset="-93"/>
              </a:rPr>
              <a:t>analysis</a:t>
            </a:r>
            <a:endParaRPr sz="3200">
              <a:solidFill>
                <a:schemeClr val="tx1"/>
              </a:solidFill>
              <a:latin typeface="Signika" panose="020B0604020202020204" charset="-93"/>
            </a:endParaRPr>
          </a:p>
        </p:txBody>
      </p:sp>
      <p:pic>
        <p:nvPicPr>
          <p:cNvPr id="5" name="Hình ảnh 4">
            <a:extLst>
              <a:ext uri="{FF2B5EF4-FFF2-40B4-BE49-F238E27FC236}">
                <a16:creationId xmlns:a16="http://schemas.microsoft.com/office/drawing/2014/main" id="{C24F45A3-A3A2-493C-AC68-7D8821EEBE67}"/>
              </a:ext>
            </a:extLst>
          </p:cNvPr>
          <p:cNvPicPr>
            <a:picLocks noChangeAspect="1"/>
          </p:cNvPicPr>
          <p:nvPr/>
        </p:nvPicPr>
        <p:blipFill>
          <a:blip r:embed="rId3"/>
          <a:stretch>
            <a:fillRect/>
          </a:stretch>
        </p:blipFill>
        <p:spPr>
          <a:xfrm>
            <a:off x="2197086" y="1779520"/>
            <a:ext cx="4874438" cy="30076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134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6"/>
                                        </p:tgtEl>
                                        <p:attrNameLst>
                                          <p:attrName>style.visibility</p:attrName>
                                        </p:attrNameLst>
                                      </p:cBhvr>
                                      <p:to>
                                        <p:strVal val="visible"/>
                                      </p:to>
                                    </p:set>
                                    <p:anim calcmode="lin" valueType="num">
                                      <p:cBhvr additive="base">
                                        <p:cTn id="7" dur="500" fill="hold"/>
                                        <p:tgtEl>
                                          <p:spTgt spid="796"/>
                                        </p:tgtEl>
                                        <p:attrNameLst>
                                          <p:attrName>ppt_x</p:attrName>
                                        </p:attrNameLst>
                                      </p:cBhvr>
                                      <p:tavLst>
                                        <p:tav tm="0">
                                          <p:val>
                                            <p:strVal val="#ppt_x"/>
                                          </p:val>
                                        </p:tav>
                                        <p:tav tm="100000">
                                          <p:val>
                                            <p:strVal val="#ppt_x"/>
                                          </p:val>
                                        </p:tav>
                                      </p:tavLst>
                                    </p:anim>
                                    <p:anim calcmode="lin" valueType="num">
                                      <p:cBhvr additive="base">
                                        <p:cTn id="8" dur="500" fill="hold"/>
                                        <p:tgtEl>
                                          <p:spTgt spid="79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grpSp>
        <p:nvGrpSpPr>
          <p:cNvPr id="899" name="Google Shape;899;p40"/>
          <p:cNvGrpSpPr/>
          <p:nvPr/>
        </p:nvGrpSpPr>
        <p:grpSpPr>
          <a:xfrm>
            <a:off x="193491" y="1333386"/>
            <a:ext cx="2779449" cy="2157960"/>
            <a:chOff x="3332355" y="1394529"/>
            <a:chExt cx="2479552" cy="2078776"/>
          </a:xfrm>
        </p:grpSpPr>
        <p:sp>
          <p:nvSpPr>
            <p:cNvPr id="900" name="Google Shape;900;p40"/>
            <p:cNvSpPr/>
            <p:nvPr/>
          </p:nvSpPr>
          <p:spPr>
            <a:xfrm>
              <a:off x="3650793" y="1394529"/>
              <a:ext cx="1886170" cy="1618978"/>
            </a:xfrm>
            <a:custGeom>
              <a:avLst/>
              <a:gdLst/>
              <a:ahLst/>
              <a:cxnLst/>
              <a:rect l="l" t="t" r="r" b="b"/>
              <a:pathLst>
                <a:path w="158635" h="136163" extrusionOk="0">
                  <a:moveTo>
                    <a:pt x="108892" y="0"/>
                  </a:moveTo>
                  <a:lnTo>
                    <a:pt x="106737" y="164"/>
                  </a:lnTo>
                  <a:lnTo>
                    <a:pt x="104581" y="392"/>
                  </a:lnTo>
                  <a:lnTo>
                    <a:pt x="100629" y="1241"/>
                  </a:lnTo>
                  <a:lnTo>
                    <a:pt x="97069" y="2580"/>
                  </a:lnTo>
                  <a:lnTo>
                    <a:pt x="93803" y="4311"/>
                  </a:lnTo>
                  <a:lnTo>
                    <a:pt x="90831" y="6402"/>
                  </a:lnTo>
                  <a:lnTo>
                    <a:pt x="88087" y="8753"/>
                  </a:lnTo>
                  <a:lnTo>
                    <a:pt x="85540" y="11366"/>
                  </a:lnTo>
                  <a:lnTo>
                    <a:pt x="83155" y="14175"/>
                  </a:lnTo>
                  <a:lnTo>
                    <a:pt x="79759" y="18617"/>
                  </a:lnTo>
                  <a:lnTo>
                    <a:pt x="75382" y="24757"/>
                  </a:lnTo>
                  <a:lnTo>
                    <a:pt x="71985" y="29232"/>
                  </a:lnTo>
                  <a:lnTo>
                    <a:pt x="69634" y="32040"/>
                  </a:lnTo>
                  <a:lnTo>
                    <a:pt x="67119" y="34719"/>
                  </a:lnTo>
                  <a:lnTo>
                    <a:pt x="64441" y="37135"/>
                  </a:lnTo>
                  <a:lnTo>
                    <a:pt x="63004" y="38213"/>
                  </a:lnTo>
                  <a:lnTo>
                    <a:pt x="62220" y="38769"/>
                  </a:lnTo>
                  <a:lnTo>
                    <a:pt x="60456" y="39618"/>
                  </a:lnTo>
                  <a:lnTo>
                    <a:pt x="58497" y="40271"/>
                  </a:lnTo>
                  <a:lnTo>
                    <a:pt x="56341" y="40695"/>
                  </a:lnTo>
                  <a:lnTo>
                    <a:pt x="52879" y="41087"/>
                  </a:lnTo>
                  <a:lnTo>
                    <a:pt x="47882" y="41185"/>
                  </a:lnTo>
                  <a:lnTo>
                    <a:pt x="42754" y="41087"/>
                  </a:lnTo>
                  <a:lnTo>
                    <a:pt x="37692" y="40989"/>
                  </a:lnTo>
                  <a:lnTo>
                    <a:pt x="32956" y="41185"/>
                  </a:lnTo>
                  <a:lnTo>
                    <a:pt x="29788" y="41708"/>
                  </a:lnTo>
                  <a:lnTo>
                    <a:pt x="27893" y="42231"/>
                  </a:lnTo>
                  <a:lnTo>
                    <a:pt x="27011" y="42590"/>
                  </a:lnTo>
                  <a:lnTo>
                    <a:pt x="25672" y="43210"/>
                  </a:lnTo>
                  <a:lnTo>
                    <a:pt x="23125" y="44582"/>
                  </a:lnTo>
                  <a:lnTo>
                    <a:pt x="20708" y="46085"/>
                  </a:lnTo>
                  <a:lnTo>
                    <a:pt x="18422" y="47750"/>
                  </a:lnTo>
                  <a:lnTo>
                    <a:pt x="16266" y="49547"/>
                  </a:lnTo>
                  <a:lnTo>
                    <a:pt x="14241" y="51474"/>
                  </a:lnTo>
                  <a:lnTo>
                    <a:pt x="12379" y="53499"/>
                  </a:lnTo>
                  <a:lnTo>
                    <a:pt x="10616" y="55654"/>
                  </a:lnTo>
                  <a:lnTo>
                    <a:pt x="9015" y="57908"/>
                  </a:lnTo>
                  <a:lnTo>
                    <a:pt x="7546" y="60259"/>
                  </a:lnTo>
                  <a:lnTo>
                    <a:pt x="5553" y="63885"/>
                  </a:lnTo>
                  <a:lnTo>
                    <a:pt x="3398" y="68980"/>
                  </a:lnTo>
                  <a:lnTo>
                    <a:pt x="1765" y="74271"/>
                  </a:lnTo>
                  <a:lnTo>
                    <a:pt x="654" y="79692"/>
                  </a:lnTo>
                  <a:lnTo>
                    <a:pt x="66" y="85114"/>
                  </a:lnTo>
                  <a:lnTo>
                    <a:pt x="1" y="90536"/>
                  </a:lnTo>
                  <a:lnTo>
                    <a:pt x="458" y="95827"/>
                  </a:lnTo>
                  <a:lnTo>
                    <a:pt x="1405" y="100955"/>
                  </a:lnTo>
                  <a:lnTo>
                    <a:pt x="2875" y="105821"/>
                  </a:lnTo>
                  <a:lnTo>
                    <a:pt x="4312" y="109218"/>
                  </a:lnTo>
                  <a:lnTo>
                    <a:pt x="5423" y="111406"/>
                  </a:lnTo>
                  <a:lnTo>
                    <a:pt x="6631" y="113464"/>
                  </a:lnTo>
                  <a:lnTo>
                    <a:pt x="8003" y="115391"/>
                  </a:lnTo>
                  <a:lnTo>
                    <a:pt x="8721" y="116338"/>
                  </a:lnTo>
                  <a:lnTo>
                    <a:pt x="10028" y="117873"/>
                  </a:lnTo>
                  <a:lnTo>
                    <a:pt x="12739" y="120780"/>
                  </a:lnTo>
                  <a:lnTo>
                    <a:pt x="15613" y="123425"/>
                  </a:lnTo>
                  <a:lnTo>
                    <a:pt x="18650" y="125809"/>
                  </a:lnTo>
                  <a:lnTo>
                    <a:pt x="21851" y="127965"/>
                  </a:lnTo>
                  <a:lnTo>
                    <a:pt x="25248" y="129827"/>
                  </a:lnTo>
                  <a:lnTo>
                    <a:pt x="28808" y="131460"/>
                  </a:lnTo>
                  <a:lnTo>
                    <a:pt x="32531" y="132864"/>
                  </a:lnTo>
                  <a:lnTo>
                    <a:pt x="36450" y="134007"/>
                  </a:lnTo>
                  <a:lnTo>
                    <a:pt x="40533" y="134922"/>
                  </a:lnTo>
                  <a:lnTo>
                    <a:pt x="44812" y="135575"/>
                  </a:lnTo>
                  <a:lnTo>
                    <a:pt x="49286" y="136000"/>
                  </a:lnTo>
                  <a:lnTo>
                    <a:pt x="53957" y="136163"/>
                  </a:lnTo>
                  <a:lnTo>
                    <a:pt x="58790" y="136098"/>
                  </a:lnTo>
                  <a:lnTo>
                    <a:pt x="63853" y="135804"/>
                  </a:lnTo>
                  <a:lnTo>
                    <a:pt x="69111" y="135281"/>
                  </a:lnTo>
                  <a:lnTo>
                    <a:pt x="71822" y="134922"/>
                  </a:lnTo>
                  <a:lnTo>
                    <a:pt x="77179" y="134171"/>
                  </a:lnTo>
                  <a:lnTo>
                    <a:pt x="87369" y="132733"/>
                  </a:lnTo>
                  <a:lnTo>
                    <a:pt x="96906" y="131068"/>
                  </a:lnTo>
                  <a:lnTo>
                    <a:pt x="103764" y="129467"/>
                  </a:lnTo>
                  <a:lnTo>
                    <a:pt x="108206" y="128161"/>
                  </a:lnTo>
                  <a:lnTo>
                    <a:pt x="112550" y="126659"/>
                  </a:lnTo>
                  <a:lnTo>
                    <a:pt x="116861" y="124895"/>
                  </a:lnTo>
                  <a:lnTo>
                    <a:pt x="121107" y="122837"/>
                  </a:lnTo>
                  <a:lnTo>
                    <a:pt x="125321" y="120453"/>
                  </a:lnTo>
                  <a:lnTo>
                    <a:pt x="129534" y="117710"/>
                  </a:lnTo>
                  <a:lnTo>
                    <a:pt x="133715" y="114541"/>
                  </a:lnTo>
                  <a:lnTo>
                    <a:pt x="137928" y="110949"/>
                  </a:lnTo>
                  <a:lnTo>
                    <a:pt x="142174" y="106866"/>
                  </a:lnTo>
                  <a:lnTo>
                    <a:pt x="144329" y="104613"/>
                  </a:lnTo>
                  <a:lnTo>
                    <a:pt x="145374" y="103437"/>
                  </a:lnTo>
                  <a:lnTo>
                    <a:pt x="147334" y="101053"/>
                  </a:lnTo>
                  <a:lnTo>
                    <a:pt x="149130" y="98603"/>
                  </a:lnTo>
                  <a:lnTo>
                    <a:pt x="150763" y="96088"/>
                  </a:lnTo>
                  <a:lnTo>
                    <a:pt x="152201" y="93508"/>
                  </a:lnTo>
                  <a:lnTo>
                    <a:pt x="153507" y="90830"/>
                  </a:lnTo>
                  <a:lnTo>
                    <a:pt x="154650" y="88119"/>
                  </a:lnTo>
                  <a:lnTo>
                    <a:pt x="155630" y="85375"/>
                  </a:lnTo>
                  <a:lnTo>
                    <a:pt x="156871" y="81162"/>
                  </a:lnTo>
                  <a:lnTo>
                    <a:pt x="157982" y="75414"/>
                  </a:lnTo>
                  <a:lnTo>
                    <a:pt x="158569" y="69568"/>
                  </a:lnTo>
                  <a:lnTo>
                    <a:pt x="158635" y="63656"/>
                  </a:lnTo>
                  <a:lnTo>
                    <a:pt x="158210" y="57712"/>
                  </a:lnTo>
                  <a:lnTo>
                    <a:pt x="157361" y="51767"/>
                  </a:lnTo>
                  <a:lnTo>
                    <a:pt x="156120" y="45921"/>
                  </a:lnTo>
                  <a:lnTo>
                    <a:pt x="154487" y="40173"/>
                  </a:lnTo>
                  <a:lnTo>
                    <a:pt x="152495" y="34555"/>
                  </a:lnTo>
                  <a:lnTo>
                    <a:pt x="150208" y="29134"/>
                  </a:lnTo>
                  <a:lnTo>
                    <a:pt x="147661" y="23941"/>
                  </a:lnTo>
                  <a:lnTo>
                    <a:pt x="144852" y="19009"/>
                  </a:lnTo>
                  <a:lnTo>
                    <a:pt x="143349" y="16657"/>
                  </a:lnTo>
                  <a:lnTo>
                    <a:pt x="142925" y="16102"/>
                  </a:lnTo>
                  <a:lnTo>
                    <a:pt x="139561" y="12477"/>
                  </a:lnTo>
                  <a:lnTo>
                    <a:pt x="136001" y="9341"/>
                  </a:lnTo>
                  <a:lnTo>
                    <a:pt x="132539" y="6859"/>
                  </a:lnTo>
                  <a:lnTo>
                    <a:pt x="129926" y="5291"/>
                  </a:lnTo>
                  <a:lnTo>
                    <a:pt x="127052" y="3789"/>
                  </a:lnTo>
                  <a:lnTo>
                    <a:pt x="123916" y="2482"/>
                  </a:lnTo>
                  <a:lnTo>
                    <a:pt x="120520" y="1405"/>
                  </a:lnTo>
                  <a:lnTo>
                    <a:pt x="116861" y="588"/>
                  </a:lnTo>
                  <a:lnTo>
                    <a:pt x="113008" y="98"/>
                  </a:lnTo>
                  <a:lnTo>
                    <a:pt x="108892"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3650793" y="1394529"/>
              <a:ext cx="1886170" cy="1618978"/>
            </a:xfrm>
            <a:custGeom>
              <a:avLst/>
              <a:gdLst/>
              <a:ahLst/>
              <a:cxnLst/>
              <a:rect l="l" t="t" r="r" b="b"/>
              <a:pathLst>
                <a:path w="158635" h="136163" extrusionOk="0">
                  <a:moveTo>
                    <a:pt x="108892" y="0"/>
                  </a:moveTo>
                  <a:lnTo>
                    <a:pt x="106737" y="164"/>
                  </a:lnTo>
                  <a:lnTo>
                    <a:pt x="104581" y="392"/>
                  </a:lnTo>
                  <a:lnTo>
                    <a:pt x="100629" y="1241"/>
                  </a:lnTo>
                  <a:lnTo>
                    <a:pt x="97069" y="2580"/>
                  </a:lnTo>
                  <a:lnTo>
                    <a:pt x="93803" y="4311"/>
                  </a:lnTo>
                  <a:lnTo>
                    <a:pt x="90831" y="6402"/>
                  </a:lnTo>
                  <a:lnTo>
                    <a:pt x="88087" y="8753"/>
                  </a:lnTo>
                  <a:lnTo>
                    <a:pt x="85540" y="11366"/>
                  </a:lnTo>
                  <a:lnTo>
                    <a:pt x="83155" y="14175"/>
                  </a:lnTo>
                  <a:lnTo>
                    <a:pt x="79759" y="18617"/>
                  </a:lnTo>
                  <a:lnTo>
                    <a:pt x="75382" y="24757"/>
                  </a:lnTo>
                  <a:lnTo>
                    <a:pt x="71985" y="29232"/>
                  </a:lnTo>
                  <a:lnTo>
                    <a:pt x="69634" y="32040"/>
                  </a:lnTo>
                  <a:lnTo>
                    <a:pt x="67119" y="34719"/>
                  </a:lnTo>
                  <a:lnTo>
                    <a:pt x="64441" y="37135"/>
                  </a:lnTo>
                  <a:lnTo>
                    <a:pt x="63004" y="38213"/>
                  </a:lnTo>
                  <a:lnTo>
                    <a:pt x="62220" y="38769"/>
                  </a:lnTo>
                  <a:lnTo>
                    <a:pt x="60456" y="39618"/>
                  </a:lnTo>
                  <a:lnTo>
                    <a:pt x="58497" y="40271"/>
                  </a:lnTo>
                  <a:lnTo>
                    <a:pt x="56341" y="40695"/>
                  </a:lnTo>
                  <a:lnTo>
                    <a:pt x="52879" y="41087"/>
                  </a:lnTo>
                  <a:lnTo>
                    <a:pt x="47882" y="41185"/>
                  </a:lnTo>
                  <a:lnTo>
                    <a:pt x="42754" y="41087"/>
                  </a:lnTo>
                  <a:lnTo>
                    <a:pt x="37692" y="40989"/>
                  </a:lnTo>
                  <a:lnTo>
                    <a:pt x="32956" y="41185"/>
                  </a:lnTo>
                  <a:lnTo>
                    <a:pt x="29788" y="41708"/>
                  </a:lnTo>
                  <a:lnTo>
                    <a:pt x="27893" y="42231"/>
                  </a:lnTo>
                  <a:lnTo>
                    <a:pt x="27011" y="42590"/>
                  </a:lnTo>
                  <a:lnTo>
                    <a:pt x="25672" y="43210"/>
                  </a:lnTo>
                  <a:lnTo>
                    <a:pt x="23125" y="44582"/>
                  </a:lnTo>
                  <a:lnTo>
                    <a:pt x="20708" y="46085"/>
                  </a:lnTo>
                  <a:lnTo>
                    <a:pt x="18422" y="47750"/>
                  </a:lnTo>
                  <a:lnTo>
                    <a:pt x="16266" y="49547"/>
                  </a:lnTo>
                  <a:lnTo>
                    <a:pt x="14241" y="51474"/>
                  </a:lnTo>
                  <a:lnTo>
                    <a:pt x="12379" y="53499"/>
                  </a:lnTo>
                  <a:lnTo>
                    <a:pt x="10616" y="55654"/>
                  </a:lnTo>
                  <a:lnTo>
                    <a:pt x="9015" y="57908"/>
                  </a:lnTo>
                  <a:lnTo>
                    <a:pt x="7546" y="60259"/>
                  </a:lnTo>
                  <a:lnTo>
                    <a:pt x="5553" y="63885"/>
                  </a:lnTo>
                  <a:lnTo>
                    <a:pt x="3398" y="68980"/>
                  </a:lnTo>
                  <a:lnTo>
                    <a:pt x="1765" y="74271"/>
                  </a:lnTo>
                  <a:lnTo>
                    <a:pt x="654" y="79692"/>
                  </a:lnTo>
                  <a:lnTo>
                    <a:pt x="66" y="85114"/>
                  </a:lnTo>
                  <a:lnTo>
                    <a:pt x="1" y="90536"/>
                  </a:lnTo>
                  <a:lnTo>
                    <a:pt x="458" y="95827"/>
                  </a:lnTo>
                  <a:lnTo>
                    <a:pt x="1405" y="100955"/>
                  </a:lnTo>
                  <a:lnTo>
                    <a:pt x="2875" y="105821"/>
                  </a:lnTo>
                  <a:lnTo>
                    <a:pt x="4312" y="109218"/>
                  </a:lnTo>
                  <a:lnTo>
                    <a:pt x="5423" y="111406"/>
                  </a:lnTo>
                  <a:lnTo>
                    <a:pt x="6631" y="113464"/>
                  </a:lnTo>
                  <a:lnTo>
                    <a:pt x="8003" y="115391"/>
                  </a:lnTo>
                  <a:lnTo>
                    <a:pt x="8721" y="116338"/>
                  </a:lnTo>
                  <a:lnTo>
                    <a:pt x="10028" y="117873"/>
                  </a:lnTo>
                  <a:lnTo>
                    <a:pt x="12739" y="120780"/>
                  </a:lnTo>
                  <a:lnTo>
                    <a:pt x="15613" y="123425"/>
                  </a:lnTo>
                  <a:lnTo>
                    <a:pt x="18650" y="125809"/>
                  </a:lnTo>
                  <a:lnTo>
                    <a:pt x="21851" y="127965"/>
                  </a:lnTo>
                  <a:lnTo>
                    <a:pt x="25248" y="129827"/>
                  </a:lnTo>
                  <a:lnTo>
                    <a:pt x="28808" y="131460"/>
                  </a:lnTo>
                  <a:lnTo>
                    <a:pt x="32531" y="132864"/>
                  </a:lnTo>
                  <a:lnTo>
                    <a:pt x="36450" y="134007"/>
                  </a:lnTo>
                  <a:lnTo>
                    <a:pt x="40533" y="134922"/>
                  </a:lnTo>
                  <a:lnTo>
                    <a:pt x="44812" y="135575"/>
                  </a:lnTo>
                  <a:lnTo>
                    <a:pt x="49286" y="136000"/>
                  </a:lnTo>
                  <a:lnTo>
                    <a:pt x="53957" y="136163"/>
                  </a:lnTo>
                  <a:lnTo>
                    <a:pt x="58790" y="136098"/>
                  </a:lnTo>
                  <a:lnTo>
                    <a:pt x="63853" y="135804"/>
                  </a:lnTo>
                  <a:lnTo>
                    <a:pt x="69111" y="135281"/>
                  </a:lnTo>
                  <a:lnTo>
                    <a:pt x="71822" y="134922"/>
                  </a:lnTo>
                  <a:lnTo>
                    <a:pt x="77179" y="134171"/>
                  </a:lnTo>
                  <a:lnTo>
                    <a:pt x="87369" y="132733"/>
                  </a:lnTo>
                  <a:lnTo>
                    <a:pt x="96906" y="131068"/>
                  </a:lnTo>
                  <a:lnTo>
                    <a:pt x="103764" y="129467"/>
                  </a:lnTo>
                  <a:lnTo>
                    <a:pt x="108206" y="128161"/>
                  </a:lnTo>
                  <a:lnTo>
                    <a:pt x="112550" y="126659"/>
                  </a:lnTo>
                  <a:lnTo>
                    <a:pt x="116861" y="124895"/>
                  </a:lnTo>
                  <a:lnTo>
                    <a:pt x="121107" y="122837"/>
                  </a:lnTo>
                  <a:lnTo>
                    <a:pt x="125321" y="120453"/>
                  </a:lnTo>
                  <a:lnTo>
                    <a:pt x="129534" y="117710"/>
                  </a:lnTo>
                  <a:lnTo>
                    <a:pt x="133715" y="114541"/>
                  </a:lnTo>
                  <a:lnTo>
                    <a:pt x="137928" y="110949"/>
                  </a:lnTo>
                  <a:lnTo>
                    <a:pt x="142174" y="106866"/>
                  </a:lnTo>
                  <a:lnTo>
                    <a:pt x="144329" y="104613"/>
                  </a:lnTo>
                  <a:lnTo>
                    <a:pt x="145374" y="103437"/>
                  </a:lnTo>
                  <a:lnTo>
                    <a:pt x="147334" y="101053"/>
                  </a:lnTo>
                  <a:lnTo>
                    <a:pt x="149130" y="98603"/>
                  </a:lnTo>
                  <a:lnTo>
                    <a:pt x="150763" y="96088"/>
                  </a:lnTo>
                  <a:lnTo>
                    <a:pt x="152201" y="93508"/>
                  </a:lnTo>
                  <a:lnTo>
                    <a:pt x="153507" y="90830"/>
                  </a:lnTo>
                  <a:lnTo>
                    <a:pt x="154650" y="88119"/>
                  </a:lnTo>
                  <a:lnTo>
                    <a:pt x="155630" y="85375"/>
                  </a:lnTo>
                  <a:lnTo>
                    <a:pt x="156871" y="81162"/>
                  </a:lnTo>
                  <a:lnTo>
                    <a:pt x="157982" y="75414"/>
                  </a:lnTo>
                  <a:lnTo>
                    <a:pt x="158569" y="69568"/>
                  </a:lnTo>
                  <a:lnTo>
                    <a:pt x="158635" y="63656"/>
                  </a:lnTo>
                  <a:lnTo>
                    <a:pt x="158210" y="57712"/>
                  </a:lnTo>
                  <a:lnTo>
                    <a:pt x="157361" y="51767"/>
                  </a:lnTo>
                  <a:lnTo>
                    <a:pt x="156120" y="45921"/>
                  </a:lnTo>
                  <a:lnTo>
                    <a:pt x="154487" y="40173"/>
                  </a:lnTo>
                  <a:lnTo>
                    <a:pt x="152495" y="34555"/>
                  </a:lnTo>
                  <a:lnTo>
                    <a:pt x="150208" y="29134"/>
                  </a:lnTo>
                  <a:lnTo>
                    <a:pt x="147661" y="23941"/>
                  </a:lnTo>
                  <a:lnTo>
                    <a:pt x="144852" y="19009"/>
                  </a:lnTo>
                  <a:lnTo>
                    <a:pt x="143349" y="16657"/>
                  </a:lnTo>
                  <a:lnTo>
                    <a:pt x="142925" y="16102"/>
                  </a:lnTo>
                  <a:lnTo>
                    <a:pt x="139561" y="12477"/>
                  </a:lnTo>
                  <a:lnTo>
                    <a:pt x="136001" y="9341"/>
                  </a:lnTo>
                  <a:lnTo>
                    <a:pt x="132539" y="6859"/>
                  </a:lnTo>
                  <a:lnTo>
                    <a:pt x="129926" y="5291"/>
                  </a:lnTo>
                  <a:lnTo>
                    <a:pt x="127052" y="3789"/>
                  </a:lnTo>
                  <a:lnTo>
                    <a:pt x="123916" y="2482"/>
                  </a:lnTo>
                  <a:lnTo>
                    <a:pt x="120520" y="1405"/>
                  </a:lnTo>
                  <a:lnTo>
                    <a:pt x="116861" y="588"/>
                  </a:lnTo>
                  <a:lnTo>
                    <a:pt x="113008" y="98"/>
                  </a:lnTo>
                  <a:lnTo>
                    <a:pt x="108892"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3941658" y="1935869"/>
              <a:ext cx="1318030" cy="5838"/>
            </a:xfrm>
            <a:custGeom>
              <a:avLst/>
              <a:gdLst/>
              <a:ahLst/>
              <a:cxnLst/>
              <a:rect l="l" t="t" r="r" b="b"/>
              <a:pathLst>
                <a:path w="110852" h="491" extrusionOk="0">
                  <a:moveTo>
                    <a:pt x="262" y="0"/>
                  </a:moveTo>
                  <a:lnTo>
                    <a:pt x="66" y="66"/>
                  </a:lnTo>
                  <a:lnTo>
                    <a:pt x="1" y="262"/>
                  </a:lnTo>
                  <a:lnTo>
                    <a:pt x="66" y="458"/>
                  </a:lnTo>
                  <a:lnTo>
                    <a:pt x="262" y="490"/>
                  </a:lnTo>
                  <a:lnTo>
                    <a:pt x="110623" y="490"/>
                  </a:lnTo>
                  <a:lnTo>
                    <a:pt x="110819" y="458"/>
                  </a:lnTo>
                  <a:lnTo>
                    <a:pt x="110852" y="262"/>
                  </a:lnTo>
                  <a:lnTo>
                    <a:pt x="110819" y="66"/>
                  </a:lnTo>
                  <a:lnTo>
                    <a:pt x="11062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3941658" y="1935869"/>
              <a:ext cx="1318030" cy="5838"/>
            </a:xfrm>
            <a:custGeom>
              <a:avLst/>
              <a:gdLst/>
              <a:ahLst/>
              <a:cxnLst/>
              <a:rect l="l" t="t" r="r" b="b"/>
              <a:pathLst>
                <a:path w="110852" h="491" extrusionOk="0">
                  <a:moveTo>
                    <a:pt x="262" y="0"/>
                  </a:moveTo>
                  <a:lnTo>
                    <a:pt x="66" y="66"/>
                  </a:lnTo>
                  <a:lnTo>
                    <a:pt x="1" y="262"/>
                  </a:lnTo>
                  <a:lnTo>
                    <a:pt x="66" y="458"/>
                  </a:lnTo>
                  <a:lnTo>
                    <a:pt x="262" y="490"/>
                  </a:lnTo>
                  <a:lnTo>
                    <a:pt x="110623" y="490"/>
                  </a:lnTo>
                  <a:lnTo>
                    <a:pt x="110819" y="458"/>
                  </a:lnTo>
                  <a:lnTo>
                    <a:pt x="110852" y="262"/>
                  </a:lnTo>
                  <a:lnTo>
                    <a:pt x="110819" y="66"/>
                  </a:lnTo>
                  <a:lnTo>
                    <a:pt x="1106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3938948" y="2456234"/>
              <a:ext cx="1318411" cy="5838"/>
            </a:xfrm>
            <a:custGeom>
              <a:avLst/>
              <a:gdLst/>
              <a:ahLst/>
              <a:cxnLst/>
              <a:rect l="l" t="t" r="r" b="b"/>
              <a:pathLst>
                <a:path w="110884" h="491" extrusionOk="0">
                  <a:moveTo>
                    <a:pt x="262" y="1"/>
                  </a:moveTo>
                  <a:lnTo>
                    <a:pt x="66" y="66"/>
                  </a:lnTo>
                  <a:lnTo>
                    <a:pt x="0" y="262"/>
                  </a:lnTo>
                  <a:lnTo>
                    <a:pt x="66" y="458"/>
                  </a:lnTo>
                  <a:lnTo>
                    <a:pt x="262" y="491"/>
                  </a:lnTo>
                  <a:lnTo>
                    <a:pt x="110623" y="491"/>
                  </a:lnTo>
                  <a:lnTo>
                    <a:pt x="110819" y="458"/>
                  </a:lnTo>
                  <a:lnTo>
                    <a:pt x="110884" y="262"/>
                  </a:lnTo>
                  <a:lnTo>
                    <a:pt x="110819" y="66"/>
                  </a:lnTo>
                  <a:lnTo>
                    <a:pt x="11062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0"/>
            <p:cNvSpPr/>
            <p:nvPr/>
          </p:nvSpPr>
          <p:spPr>
            <a:xfrm>
              <a:off x="3938948" y="2456234"/>
              <a:ext cx="1318411" cy="5838"/>
            </a:xfrm>
            <a:custGeom>
              <a:avLst/>
              <a:gdLst/>
              <a:ahLst/>
              <a:cxnLst/>
              <a:rect l="l" t="t" r="r" b="b"/>
              <a:pathLst>
                <a:path w="110884" h="491" extrusionOk="0">
                  <a:moveTo>
                    <a:pt x="262" y="1"/>
                  </a:moveTo>
                  <a:lnTo>
                    <a:pt x="66" y="66"/>
                  </a:lnTo>
                  <a:lnTo>
                    <a:pt x="0" y="262"/>
                  </a:lnTo>
                  <a:lnTo>
                    <a:pt x="66" y="458"/>
                  </a:lnTo>
                  <a:lnTo>
                    <a:pt x="262" y="491"/>
                  </a:lnTo>
                  <a:lnTo>
                    <a:pt x="110623" y="491"/>
                  </a:lnTo>
                  <a:lnTo>
                    <a:pt x="110819" y="458"/>
                  </a:lnTo>
                  <a:lnTo>
                    <a:pt x="110884" y="262"/>
                  </a:lnTo>
                  <a:lnTo>
                    <a:pt x="110819" y="66"/>
                  </a:lnTo>
                  <a:lnTo>
                    <a:pt x="1106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3938948" y="2881849"/>
              <a:ext cx="1318411" cy="5838"/>
            </a:xfrm>
            <a:custGeom>
              <a:avLst/>
              <a:gdLst/>
              <a:ahLst/>
              <a:cxnLst/>
              <a:rect l="l" t="t" r="r" b="b"/>
              <a:pathLst>
                <a:path w="110884" h="491" extrusionOk="0">
                  <a:moveTo>
                    <a:pt x="262" y="1"/>
                  </a:moveTo>
                  <a:lnTo>
                    <a:pt x="66" y="34"/>
                  </a:lnTo>
                  <a:lnTo>
                    <a:pt x="0" y="229"/>
                  </a:lnTo>
                  <a:lnTo>
                    <a:pt x="66" y="425"/>
                  </a:lnTo>
                  <a:lnTo>
                    <a:pt x="262" y="491"/>
                  </a:lnTo>
                  <a:lnTo>
                    <a:pt x="110623" y="491"/>
                  </a:lnTo>
                  <a:lnTo>
                    <a:pt x="110819" y="425"/>
                  </a:lnTo>
                  <a:lnTo>
                    <a:pt x="110884" y="229"/>
                  </a:lnTo>
                  <a:lnTo>
                    <a:pt x="110819" y="34"/>
                  </a:lnTo>
                  <a:lnTo>
                    <a:pt x="11062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3938948" y="2881849"/>
              <a:ext cx="1318411" cy="5838"/>
            </a:xfrm>
            <a:custGeom>
              <a:avLst/>
              <a:gdLst/>
              <a:ahLst/>
              <a:cxnLst/>
              <a:rect l="l" t="t" r="r" b="b"/>
              <a:pathLst>
                <a:path w="110884" h="491" extrusionOk="0">
                  <a:moveTo>
                    <a:pt x="262" y="1"/>
                  </a:moveTo>
                  <a:lnTo>
                    <a:pt x="66" y="34"/>
                  </a:lnTo>
                  <a:lnTo>
                    <a:pt x="0" y="229"/>
                  </a:lnTo>
                  <a:lnTo>
                    <a:pt x="66" y="425"/>
                  </a:lnTo>
                  <a:lnTo>
                    <a:pt x="262" y="491"/>
                  </a:lnTo>
                  <a:lnTo>
                    <a:pt x="110623" y="491"/>
                  </a:lnTo>
                  <a:lnTo>
                    <a:pt x="110819" y="425"/>
                  </a:lnTo>
                  <a:lnTo>
                    <a:pt x="110884" y="229"/>
                  </a:lnTo>
                  <a:lnTo>
                    <a:pt x="110819" y="34"/>
                  </a:lnTo>
                  <a:lnTo>
                    <a:pt x="1106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4220883"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4284174" y="2959907"/>
              <a:ext cx="12" cy="442712"/>
            </a:xfrm>
            <a:custGeom>
              <a:avLst/>
              <a:gdLst/>
              <a:ahLst/>
              <a:cxnLst/>
              <a:rect l="l" t="t" r="r" b="b"/>
              <a:pathLst>
                <a:path w="1" h="37234" fill="none" extrusionOk="0">
                  <a:moveTo>
                    <a:pt x="1" y="1"/>
                  </a:moveTo>
                  <a:lnTo>
                    <a:pt x="1"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4347476"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4410778"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4474069" y="2959907"/>
              <a:ext cx="12" cy="442712"/>
            </a:xfrm>
            <a:custGeom>
              <a:avLst/>
              <a:gdLst/>
              <a:ahLst/>
              <a:cxnLst/>
              <a:rect l="l" t="t" r="r" b="b"/>
              <a:pathLst>
                <a:path w="1" h="37234" fill="none" extrusionOk="0">
                  <a:moveTo>
                    <a:pt x="1" y="1"/>
                  </a:moveTo>
                  <a:lnTo>
                    <a:pt x="1"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4537371" y="2959907"/>
              <a:ext cx="12" cy="442712"/>
            </a:xfrm>
            <a:custGeom>
              <a:avLst/>
              <a:gdLst/>
              <a:ahLst/>
              <a:cxnLst/>
              <a:rect l="l" t="t" r="r" b="b"/>
              <a:pathLst>
                <a:path w="1" h="37234" fill="none" extrusionOk="0">
                  <a:moveTo>
                    <a:pt x="1" y="1"/>
                  </a:moveTo>
                  <a:lnTo>
                    <a:pt x="1"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4600674"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4663584"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4726886"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790176" y="2959907"/>
              <a:ext cx="12" cy="442712"/>
            </a:xfrm>
            <a:custGeom>
              <a:avLst/>
              <a:gdLst/>
              <a:ahLst/>
              <a:cxnLst/>
              <a:rect l="l" t="t" r="r" b="b"/>
              <a:pathLst>
                <a:path w="1" h="37234" fill="none" extrusionOk="0">
                  <a:moveTo>
                    <a:pt x="1" y="1"/>
                  </a:moveTo>
                  <a:lnTo>
                    <a:pt x="1"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4853479" y="2959907"/>
              <a:ext cx="12" cy="442712"/>
            </a:xfrm>
            <a:custGeom>
              <a:avLst/>
              <a:gdLst/>
              <a:ahLst/>
              <a:cxnLst/>
              <a:rect l="l" t="t" r="r" b="b"/>
              <a:pathLst>
                <a:path w="1" h="37234" fill="none" extrusionOk="0">
                  <a:moveTo>
                    <a:pt x="1" y="1"/>
                  </a:moveTo>
                  <a:lnTo>
                    <a:pt x="1"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916781" y="2959907"/>
              <a:ext cx="12" cy="442712"/>
            </a:xfrm>
            <a:custGeom>
              <a:avLst/>
              <a:gdLst/>
              <a:ahLst/>
              <a:cxnLst/>
              <a:rect l="l" t="t" r="r" b="b"/>
              <a:pathLst>
                <a:path w="1" h="37234" fill="none" extrusionOk="0">
                  <a:moveTo>
                    <a:pt x="0" y="1"/>
                  </a:moveTo>
                  <a:lnTo>
                    <a:pt x="0" y="37234"/>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4223987" y="3000689"/>
              <a:ext cx="689703" cy="12"/>
            </a:xfrm>
            <a:custGeom>
              <a:avLst/>
              <a:gdLst/>
              <a:ahLst/>
              <a:cxnLst/>
              <a:rect l="l" t="t" r="r" b="b"/>
              <a:pathLst>
                <a:path w="58007" h="1" fill="none" extrusionOk="0">
                  <a:moveTo>
                    <a:pt x="0" y="0"/>
                  </a:moveTo>
                  <a:lnTo>
                    <a:pt x="58006" y="0"/>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4223987" y="3060877"/>
              <a:ext cx="689703" cy="12"/>
            </a:xfrm>
            <a:custGeom>
              <a:avLst/>
              <a:gdLst/>
              <a:ahLst/>
              <a:cxnLst/>
              <a:rect l="l" t="t" r="r" b="b"/>
              <a:pathLst>
                <a:path w="58007" h="1" fill="none" extrusionOk="0">
                  <a:moveTo>
                    <a:pt x="0" y="0"/>
                  </a:moveTo>
                  <a:lnTo>
                    <a:pt x="58006" y="0"/>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4223987" y="3121064"/>
              <a:ext cx="689703" cy="12"/>
            </a:xfrm>
            <a:custGeom>
              <a:avLst/>
              <a:gdLst/>
              <a:ahLst/>
              <a:cxnLst/>
              <a:rect l="l" t="t" r="r" b="b"/>
              <a:pathLst>
                <a:path w="58007" h="1" fill="none" extrusionOk="0">
                  <a:moveTo>
                    <a:pt x="0" y="1"/>
                  </a:moveTo>
                  <a:lnTo>
                    <a:pt x="58006" y="1"/>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4223987" y="3181263"/>
              <a:ext cx="689703" cy="12"/>
            </a:xfrm>
            <a:custGeom>
              <a:avLst/>
              <a:gdLst/>
              <a:ahLst/>
              <a:cxnLst/>
              <a:rect l="l" t="t" r="r" b="b"/>
              <a:pathLst>
                <a:path w="58007" h="1" fill="none" extrusionOk="0">
                  <a:moveTo>
                    <a:pt x="0" y="0"/>
                  </a:moveTo>
                  <a:lnTo>
                    <a:pt x="58006" y="0"/>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4223987" y="3241070"/>
              <a:ext cx="689703" cy="12"/>
            </a:xfrm>
            <a:custGeom>
              <a:avLst/>
              <a:gdLst/>
              <a:ahLst/>
              <a:cxnLst/>
              <a:rect l="l" t="t" r="r" b="b"/>
              <a:pathLst>
                <a:path w="58007" h="1" fill="none" extrusionOk="0">
                  <a:moveTo>
                    <a:pt x="0" y="0"/>
                  </a:moveTo>
                  <a:lnTo>
                    <a:pt x="58006" y="0"/>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4223987" y="3301257"/>
              <a:ext cx="689703" cy="12"/>
            </a:xfrm>
            <a:custGeom>
              <a:avLst/>
              <a:gdLst/>
              <a:ahLst/>
              <a:cxnLst/>
              <a:rect l="l" t="t" r="r" b="b"/>
              <a:pathLst>
                <a:path w="58007" h="1" fill="none" extrusionOk="0">
                  <a:moveTo>
                    <a:pt x="0" y="0"/>
                  </a:moveTo>
                  <a:lnTo>
                    <a:pt x="58006" y="0"/>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p:nvPr/>
          </p:nvSpPr>
          <p:spPr>
            <a:xfrm>
              <a:off x="4223987" y="3361444"/>
              <a:ext cx="689703" cy="12"/>
            </a:xfrm>
            <a:custGeom>
              <a:avLst/>
              <a:gdLst/>
              <a:ahLst/>
              <a:cxnLst/>
              <a:rect l="l" t="t" r="r" b="b"/>
              <a:pathLst>
                <a:path w="58007" h="1" fill="none" extrusionOk="0">
                  <a:moveTo>
                    <a:pt x="0" y="1"/>
                  </a:moveTo>
                  <a:lnTo>
                    <a:pt x="58006" y="1"/>
                  </a:lnTo>
                </a:path>
              </a:pathLst>
            </a:custGeom>
            <a:noFill/>
            <a:ln w="2450"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0"/>
            <p:cNvSpPr/>
            <p:nvPr/>
          </p:nvSpPr>
          <p:spPr>
            <a:xfrm>
              <a:off x="4276410" y="3112527"/>
              <a:ext cx="193795" cy="287762"/>
            </a:xfrm>
            <a:custGeom>
              <a:avLst/>
              <a:gdLst/>
              <a:ahLst/>
              <a:cxnLst/>
              <a:rect l="l" t="t" r="r" b="b"/>
              <a:pathLst>
                <a:path w="16299" h="24202" extrusionOk="0">
                  <a:moveTo>
                    <a:pt x="7904" y="0"/>
                  </a:moveTo>
                  <a:lnTo>
                    <a:pt x="7774" y="229"/>
                  </a:lnTo>
                  <a:lnTo>
                    <a:pt x="1" y="24202"/>
                  </a:lnTo>
                  <a:lnTo>
                    <a:pt x="16298" y="24202"/>
                  </a:lnTo>
                  <a:lnTo>
                    <a:pt x="8525" y="229"/>
                  </a:lnTo>
                  <a:lnTo>
                    <a:pt x="8394" y="0"/>
                  </a:lnTo>
                  <a:close/>
                </a:path>
              </a:pathLst>
            </a:custGeom>
            <a:solidFill>
              <a:schemeClr val="accent3"/>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422431" y="3017775"/>
              <a:ext cx="255148" cy="382513"/>
            </a:xfrm>
            <a:custGeom>
              <a:avLst/>
              <a:gdLst/>
              <a:ahLst/>
              <a:cxnLst/>
              <a:rect l="l" t="t" r="r" b="b"/>
              <a:pathLst>
                <a:path w="21459" h="32171" extrusionOk="0">
                  <a:moveTo>
                    <a:pt x="10484" y="0"/>
                  </a:moveTo>
                  <a:lnTo>
                    <a:pt x="10354" y="229"/>
                  </a:lnTo>
                  <a:lnTo>
                    <a:pt x="0" y="32171"/>
                  </a:lnTo>
                  <a:lnTo>
                    <a:pt x="21458" y="32171"/>
                  </a:lnTo>
                  <a:lnTo>
                    <a:pt x="11072" y="229"/>
                  </a:lnTo>
                  <a:lnTo>
                    <a:pt x="10941" y="0"/>
                  </a:lnTo>
                  <a:close/>
                </a:path>
              </a:pathLst>
            </a:custGeom>
            <a:solidFill>
              <a:schemeClr val="dk2"/>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4636403" y="3177767"/>
              <a:ext cx="151455" cy="222521"/>
            </a:xfrm>
            <a:custGeom>
              <a:avLst/>
              <a:gdLst/>
              <a:ahLst/>
              <a:cxnLst/>
              <a:rect l="l" t="t" r="r" b="b"/>
              <a:pathLst>
                <a:path w="12738" h="18715" extrusionOk="0">
                  <a:moveTo>
                    <a:pt x="6140" y="0"/>
                  </a:moveTo>
                  <a:lnTo>
                    <a:pt x="6010" y="229"/>
                  </a:lnTo>
                  <a:lnTo>
                    <a:pt x="0" y="18715"/>
                  </a:lnTo>
                  <a:lnTo>
                    <a:pt x="12738" y="18715"/>
                  </a:lnTo>
                  <a:lnTo>
                    <a:pt x="6728" y="229"/>
                  </a:lnTo>
                  <a:lnTo>
                    <a:pt x="6565" y="0"/>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4758727" y="3253102"/>
              <a:ext cx="102527" cy="147186"/>
            </a:xfrm>
            <a:custGeom>
              <a:avLst/>
              <a:gdLst/>
              <a:ahLst/>
              <a:cxnLst/>
              <a:rect l="l" t="t" r="r" b="b"/>
              <a:pathLst>
                <a:path w="8623" h="12379" extrusionOk="0">
                  <a:moveTo>
                    <a:pt x="4083" y="1"/>
                  </a:moveTo>
                  <a:lnTo>
                    <a:pt x="3952" y="229"/>
                  </a:lnTo>
                  <a:lnTo>
                    <a:pt x="0" y="12379"/>
                  </a:lnTo>
                  <a:lnTo>
                    <a:pt x="8623" y="12379"/>
                  </a:lnTo>
                  <a:lnTo>
                    <a:pt x="4671" y="229"/>
                  </a:lnTo>
                  <a:lnTo>
                    <a:pt x="4540" y="1"/>
                  </a:lnTo>
                  <a:close/>
                </a:path>
              </a:pathLst>
            </a:custGeom>
            <a:solidFill>
              <a:schemeClr val="dk2"/>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4072139" y="2538953"/>
              <a:ext cx="280782" cy="280782"/>
            </a:xfrm>
            <a:custGeom>
              <a:avLst/>
              <a:gdLst/>
              <a:ahLst/>
              <a:cxnLst/>
              <a:rect l="l" t="t" r="r" b="b"/>
              <a:pathLst>
                <a:path w="23615" h="23615" extrusionOk="0">
                  <a:moveTo>
                    <a:pt x="12673" y="3495"/>
                  </a:moveTo>
                  <a:lnTo>
                    <a:pt x="14306" y="3854"/>
                  </a:lnTo>
                  <a:lnTo>
                    <a:pt x="15809" y="4475"/>
                  </a:lnTo>
                  <a:lnTo>
                    <a:pt x="17115" y="5389"/>
                  </a:lnTo>
                  <a:lnTo>
                    <a:pt x="18258" y="6500"/>
                  </a:lnTo>
                  <a:lnTo>
                    <a:pt x="19173" y="7839"/>
                  </a:lnTo>
                  <a:lnTo>
                    <a:pt x="19793" y="9341"/>
                  </a:lnTo>
                  <a:lnTo>
                    <a:pt x="20120" y="10974"/>
                  </a:lnTo>
                  <a:lnTo>
                    <a:pt x="20153" y="11824"/>
                  </a:lnTo>
                  <a:lnTo>
                    <a:pt x="20153" y="12509"/>
                  </a:lnTo>
                  <a:lnTo>
                    <a:pt x="19924" y="13816"/>
                  </a:lnTo>
                  <a:lnTo>
                    <a:pt x="19565" y="15024"/>
                  </a:lnTo>
                  <a:lnTo>
                    <a:pt x="19010" y="16102"/>
                  </a:lnTo>
                  <a:lnTo>
                    <a:pt x="18324" y="17082"/>
                  </a:lnTo>
                  <a:lnTo>
                    <a:pt x="17507" y="17964"/>
                  </a:lnTo>
                  <a:lnTo>
                    <a:pt x="16560" y="18682"/>
                  </a:lnTo>
                  <a:lnTo>
                    <a:pt x="15548" y="19270"/>
                  </a:lnTo>
                  <a:lnTo>
                    <a:pt x="14470" y="19728"/>
                  </a:lnTo>
                  <a:lnTo>
                    <a:pt x="13327" y="20021"/>
                  </a:lnTo>
                  <a:lnTo>
                    <a:pt x="12151" y="20152"/>
                  </a:lnTo>
                  <a:lnTo>
                    <a:pt x="10975" y="20152"/>
                  </a:lnTo>
                  <a:lnTo>
                    <a:pt x="9767" y="19923"/>
                  </a:lnTo>
                  <a:lnTo>
                    <a:pt x="8623" y="19532"/>
                  </a:lnTo>
                  <a:lnTo>
                    <a:pt x="7480" y="18976"/>
                  </a:lnTo>
                  <a:lnTo>
                    <a:pt x="6435" y="18192"/>
                  </a:lnTo>
                  <a:lnTo>
                    <a:pt x="5913" y="17703"/>
                  </a:lnTo>
                  <a:lnTo>
                    <a:pt x="5455" y="17213"/>
                  </a:lnTo>
                  <a:lnTo>
                    <a:pt x="4671" y="16135"/>
                  </a:lnTo>
                  <a:lnTo>
                    <a:pt x="4084" y="15024"/>
                  </a:lnTo>
                  <a:lnTo>
                    <a:pt x="3692" y="13881"/>
                  </a:lnTo>
                  <a:lnTo>
                    <a:pt x="3496" y="12673"/>
                  </a:lnTo>
                  <a:lnTo>
                    <a:pt x="3463" y="11497"/>
                  </a:lnTo>
                  <a:lnTo>
                    <a:pt x="3594" y="10321"/>
                  </a:lnTo>
                  <a:lnTo>
                    <a:pt x="3920" y="9178"/>
                  </a:lnTo>
                  <a:lnTo>
                    <a:pt x="4345" y="8100"/>
                  </a:lnTo>
                  <a:lnTo>
                    <a:pt x="4965" y="7088"/>
                  </a:lnTo>
                  <a:lnTo>
                    <a:pt x="5684" y="6141"/>
                  </a:lnTo>
                  <a:lnTo>
                    <a:pt x="6533" y="5324"/>
                  </a:lnTo>
                  <a:lnTo>
                    <a:pt x="7513" y="4638"/>
                  </a:lnTo>
                  <a:lnTo>
                    <a:pt x="8623" y="4083"/>
                  </a:lnTo>
                  <a:lnTo>
                    <a:pt x="9832" y="3691"/>
                  </a:lnTo>
                  <a:lnTo>
                    <a:pt x="11138" y="3495"/>
                  </a:lnTo>
                  <a:close/>
                  <a:moveTo>
                    <a:pt x="12281" y="0"/>
                  </a:moveTo>
                  <a:lnTo>
                    <a:pt x="10583" y="33"/>
                  </a:lnTo>
                  <a:lnTo>
                    <a:pt x="8917" y="327"/>
                  </a:lnTo>
                  <a:lnTo>
                    <a:pt x="7284" y="882"/>
                  </a:lnTo>
                  <a:lnTo>
                    <a:pt x="5684" y="1699"/>
                  </a:lnTo>
                  <a:lnTo>
                    <a:pt x="4182" y="2809"/>
                  </a:lnTo>
                  <a:lnTo>
                    <a:pt x="3463" y="3462"/>
                  </a:lnTo>
                  <a:lnTo>
                    <a:pt x="2810" y="4181"/>
                  </a:lnTo>
                  <a:lnTo>
                    <a:pt x="1699" y="5683"/>
                  </a:lnTo>
                  <a:lnTo>
                    <a:pt x="883" y="7284"/>
                  </a:lnTo>
                  <a:lnTo>
                    <a:pt x="328" y="8917"/>
                  </a:lnTo>
                  <a:lnTo>
                    <a:pt x="34" y="10583"/>
                  </a:lnTo>
                  <a:lnTo>
                    <a:pt x="1" y="12281"/>
                  </a:lnTo>
                  <a:lnTo>
                    <a:pt x="197" y="13947"/>
                  </a:lnTo>
                  <a:lnTo>
                    <a:pt x="621" y="15547"/>
                  </a:lnTo>
                  <a:lnTo>
                    <a:pt x="1242" y="17082"/>
                  </a:lnTo>
                  <a:lnTo>
                    <a:pt x="2091" y="18519"/>
                  </a:lnTo>
                  <a:lnTo>
                    <a:pt x="3136" y="19858"/>
                  </a:lnTo>
                  <a:lnTo>
                    <a:pt x="4345" y="21001"/>
                  </a:lnTo>
                  <a:lnTo>
                    <a:pt x="5749" y="21981"/>
                  </a:lnTo>
                  <a:lnTo>
                    <a:pt x="7284" y="22765"/>
                  </a:lnTo>
                  <a:lnTo>
                    <a:pt x="8983" y="23320"/>
                  </a:lnTo>
                  <a:lnTo>
                    <a:pt x="10844" y="23581"/>
                  </a:lnTo>
                  <a:lnTo>
                    <a:pt x="11824" y="23614"/>
                  </a:lnTo>
                  <a:lnTo>
                    <a:pt x="13033" y="23581"/>
                  </a:lnTo>
                  <a:lnTo>
                    <a:pt x="15319" y="23092"/>
                  </a:lnTo>
                  <a:lnTo>
                    <a:pt x="17442" y="22210"/>
                  </a:lnTo>
                  <a:lnTo>
                    <a:pt x="19336" y="20936"/>
                  </a:lnTo>
                  <a:lnTo>
                    <a:pt x="20937" y="19336"/>
                  </a:lnTo>
                  <a:lnTo>
                    <a:pt x="22210" y="17441"/>
                  </a:lnTo>
                  <a:lnTo>
                    <a:pt x="23092" y="15318"/>
                  </a:lnTo>
                  <a:lnTo>
                    <a:pt x="23582" y="13032"/>
                  </a:lnTo>
                  <a:lnTo>
                    <a:pt x="23615" y="11824"/>
                  </a:lnTo>
                  <a:lnTo>
                    <a:pt x="23582" y="10844"/>
                  </a:lnTo>
                  <a:lnTo>
                    <a:pt x="23321" y="8982"/>
                  </a:lnTo>
                  <a:lnTo>
                    <a:pt x="22766" y="7284"/>
                  </a:lnTo>
                  <a:lnTo>
                    <a:pt x="21982" y="5749"/>
                  </a:lnTo>
                  <a:lnTo>
                    <a:pt x="21002" y="4344"/>
                  </a:lnTo>
                  <a:lnTo>
                    <a:pt x="19859" y="3136"/>
                  </a:lnTo>
                  <a:lnTo>
                    <a:pt x="18520" y="2091"/>
                  </a:lnTo>
                  <a:lnTo>
                    <a:pt x="17083" y="1242"/>
                  </a:lnTo>
                  <a:lnTo>
                    <a:pt x="15548" y="621"/>
                  </a:lnTo>
                  <a:lnTo>
                    <a:pt x="13947" y="196"/>
                  </a:lnTo>
                  <a:lnTo>
                    <a:pt x="12281" y="0"/>
                  </a:lnTo>
                  <a:close/>
                </a:path>
              </a:pathLst>
            </a:custGeom>
            <a:solidFill>
              <a:schemeClr val="dk1"/>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4111364" y="2538953"/>
              <a:ext cx="241557" cy="280782"/>
            </a:xfrm>
            <a:custGeom>
              <a:avLst/>
              <a:gdLst/>
              <a:ahLst/>
              <a:cxnLst/>
              <a:rect l="l" t="t" r="r" b="b"/>
              <a:pathLst>
                <a:path w="20316" h="23615" extrusionOk="0">
                  <a:moveTo>
                    <a:pt x="8525" y="0"/>
                  </a:moveTo>
                  <a:lnTo>
                    <a:pt x="8525" y="3462"/>
                  </a:lnTo>
                  <a:lnTo>
                    <a:pt x="9374" y="3495"/>
                  </a:lnTo>
                  <a:lnTo>
                    <a:pt x="11007" y="3854"/>
                  </a:lnTo>
                  <a:lnTo>
                    <a:pt x="12510" y="4475"/>
                  </a:lnTo>
                  <a:lnTo>
                    <a:pt x="13816" y="5357"/>
                  </a:lnTo>
                  <a:lnTo>
                    <a:pt x="14959" y="6500"/>
                  </a:lnTo>
                  <a:lnTo>
                    <a:pt x="15874" y="7839"/>
                  </a:lnTo>
                  <a:lnTo>
                    <a:pt x="16494" y="9341"/>
                  </a:lnTo>
                  <a:lnTo>
                    <a:pt x="16821" y="10974"/>
                  </a:lnTo>
                  <a:lnTo>
                    <a:pt x="16854" y="11824"/>
                  </a:lnTo>
                  <a:lnTo>
                    <a:pt x="16821" y="12673"/>
                  </a:lnTo>
                  <a:lnTo>
                    <a:pt x="16494" y="14306"/>
                  </a:lnTo>
                  <a:lnTo>
                    <a:pt x="15874" y="15808"/>
                  </a:lnTo>
                  <a:lnTo>
                    <a:pt x="14959" y="17115"/>
                  </a:lnTo>
                  <a:lnTo>
                    <a:pt x="13816" y="18258"/>
                  </a:lnTo>
                  <a:lnTo>
                    <a:pt x="12510" y="19172"/>
                  </a:lnTo>
                  <a:lnTo>
                    <a:pt x="11007" y="19793"/>
                  </a:lnTo>
                  <a:lnTo>
                    <a:pt x="9374" y="20119"/>
                  </a:lnTo>
                  <a:lnTo>
                    <a:pt x="8525" y="20152"/>
                  </a:lnTo>
                  <a:lnTo>
                    <a:pt x="7676" y="20119"/>
                  </a:lnTo>
                  <a:lnTo>
                    <a:pt x="6010" y="19793"/>
                  </a:lnTo>
                  <a:lnTo>
                    <a:pt x="4475" y="19140"/>
                  </a:lnTo>
                  <a:lnTo>
                    <a:pt x="3103" y="18192"/>
                  </a:lnTo>
                  <a:lnTo>
                    <a:pt x="2516" y="17572"/>
                  </a:lnTo>
                  <a:lnTo>
                    <a:pt x="1" y="19989"/>
                  </a:lnTo>
                  <a:lnTo>
                    <a:pt x="850" y="20838"/>
                  </a:lnTo>
                  <a:lnTo>
                    <a:pt x="2810" y="22177"/>
                  </a:lnTo>
                  <a:lnTo>
                    <a:pt x="4998" y="23092"/>
                  </a:lnTo>
                  <a:lnTo>
                    <a:pt x="7317" y="23581"/>
                  </a:lnTo>
                  <a:lnTo>
                    <a:pt x="8525" y="23614"/>
                  </a:lnTo>
                  <a:lnTo>
                    <a:pt x="9734" y="23581"/>
                  </a:lnTo>
                  <a:lnTo>
                    <a:pt x="12020" y="23092"/>
                  </a:lnTo>
                  <a:lnTo>
                    <a:pt x="14143" y="22210"/>
                  </a:lnTo>
                  <a:lnTo>
                    <a:pt x="16037" y="20936"/>
                  </a:lnTo>
                  <a:lnTo>
                    <a:pt x="17638" y="19336"/>
                  </a:lnTo>
                  <a:lnTo>
                    <a:pt x="18911" y="17441"/>
                  </a:lnTo>
                  <a:lnTo>
                    <a:pt x="19793" y="15318"/>
                  </a:lnTo>
                  <a:lnTo>
                    <a:pt x="20283" y="13032"/>
                  </a:lnTo>
                  <a:lnTo>
                    <a:pt x="20316" y="11824"/>
                  </a:lnTo>
                  <a:lnTo>
                    <a:pt x="20283" y="10615"/>
                  </a:lnTo>
                  <a:lnTo>
                    <a:pt x="19793" y="8296"/>
                  </a:lnTo>
                  <a:lnTo>
                    <a:pt x="18911" y="6173"/>
                  </a:lnTo>
                  <a:lnTo>
                    <a:pt x="17638" y="4312"/>
                  </a:lnTo>
                  <a:lnTo>
                    <a:pt x="16037" y="2679"/>
                  </a:lnTo>
                  <a:lnTo>
                    <a:pt x="14143" y="1437"/>
                  </a:lnTo>
                  <a:lnTo>
                    <a:pt x="12020" y="523"/>
                  </a:lnTo>
                  <a:lnTo>
                    <a:pt x="9734" y="66"/>
                  </a:lnTo>
                  <a:lnTo>
                    <a:pt x="8525" y="0"/>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4418150" y="2538953"/>
              <a:ext cx="280782" cy="280782"/>
            </a:xfrm>
            <a:custGeom>
              <a:avLst/>
              <a:gdLst/>
              <a:ahLst/>
              <a:cxnLst/>
              <a:rect l="l" t="t" r="r" b="b"/>
              <a:pathLst>
                <a:path w="23615" h="23615" extrusionOk="0">
                  <a:moveTo>
                    <a:pt x="12673" y="3495"/>
                  </a:moveTo>
                  <a:lnTo>
                    <a:pt x="14306" y="3854"/>
                  </a:lnTo>
                  <a:lnTo>
                    <a:pt x="15809" y="4475"/>
                  </a:lnTo>
                  <a:lnTo>
                    <a:pt x="17148" y="5389"/>
                  </a:lnTo>
                  <a:lnTo>
                    <a:pt x="18258" y="6500"/>
                  </a:lnTo>
                  <a:lnTo>
                    <a:pt x="19173" y="7839"/>
                  </a:lnTo>
                  <a:lnTo>
                    <a:pt x="19793" y="9341"/>
                  </a:lnTo>
                  <a:lnTo>
                    <a:pt x="20153" y="10974"/>
                  </a:lnTo>
                  <a:lnTo>
                    <a:pt x="20185" y="11824"/>
                  </a:lnTo>
                  <a:lnTo>
                    <a:pt x="20153" y="12509"/>
                  </a:lnTo>
                  <a:lnTo>
                    <a:pt x="19957" y="13816"/>
                  </a:lnTo>
                  <a:lnTo>
                    <a:pt x="19565" y="15024"/>
                  </a:lnTo>
                  <a:lnTo>
                    <a:pt x="19009" y="16102"/>
                  </a:lnTo>
                  <a:lnTo>
                    <a:pt x="18324" y="17082"/>
                  </a:lnTo>
                  <a:lnTo>
                    <a:pt x="17507" y="17964"/>
                  </a:lnTo>
                  <a:lnTo>
                    <a:pt x="16592" y="18682"/>
                  </a:lnTo>
                  <a:lnTo>
                    <a:pt x="15547" y="19270"/>
                  </a:lnTo>
                  <a:lnTo>
                    <a:pt x="14470" y="19728"/>
                  </a:lnTo>
                  <a:lnTo>
                    <a:pt x="13326" y="20021"/>
                  </a:lnTo>
                  <a:lnTo>
                    <a:pt x="12151" y="20152"/>
                  </a:lnTo>
                  <a:lnTo>
                    <a:pt x="10975" y="20152"/>
                  </a:lnTo>
                  <a:lnTo>
                    <a:pt x="9799" y="19923"/>
                  </a:lnTo>
                  <a:lnTo>
                    <a:pt x="8623" y="19532"/>
                  </a:lnTo>
                  <a:lnTo>
                    <a:pt x="7513" y="18976"/>
                  </a:lnTo>
                  <a:lnTo>
                    <a:pt x="6435" y="18192"/>
                  </a:lnTo>
                  <a:lnTo>
                    <a:pt x="5945" y="17703"/>
                  </a:lnTo>
                  <a:lnTo>
                    <a:pt x="5455" y="17213"/>
                  </a:lnTo>
                  <a:lnTo>
                    <a:pt x="4671" y="16167"/>
                  </a:lnTo>
                  <a:lnTo>
                    <a:pt x="4116" y="15024"/>
                  </a:lnTo>
                  <a:lnTo>
                    <a:pt x="3724" y="13881"/>
                  </a:lnTo>
                  <a:lnTo>
                    <a:pt x="3495" y="12673"/>
                  </a:lnTo>
                  <a:lnTo>
                    <a:pt x="3495" y="11497"/>
                  </a:lnTo>
                  <a:lnTo>
                    <a:pt x="3626" y="10321"/>
                  </a:lnTo>
                  <a:lnTo>
                    <a:pt x="3920" y="9178"/>
                  </a:lnTo>
                  <a:lnTo>
                    <a:pt x="4377" y="8100"/>
                  </a:lnTo>
                  <a:lnTo>
                    <a:pt x="4965" y="7088"/>
                  </a:lnTo>
                  <a:lnTo>
                    <a:pt x="5684" y="6141"/>
                  </a:lnTo>
                  <a:lnTo>
                    <a:pt x="6566" y="5324"/>
                  </a:lnTo>
                  <a:lnTo>
                    <a:pt x="7545" y="4638"/>
                  </a:lnTo>
                  <a:lnTo>
                    <a:pt x="8623" y="4083"/>
                  </a:lnTo>
                  <a:lnTo>
                    <a:pt x="9832" y="3691"/>
                  </a:lnTo>
                  <a:lnTo>
                    <a:pt x="11138" y="3495"/>
                  </a:lnTo>
                  <a:close/>
                  <a:moveTo>
                    <a:pt x="12281" y="0"/>
                  </a:moveTo>
                  <a:lnTo>
                    <a:pt x="10583" y="33"/>
                  </a:lnTo>
                  <a:lnTo>
                    <a:pt x="8917" y="327"/>
                  </a:lnTo>
                  <a:lnTo>
                    <a:pt x="7284" y="882"/>
                  </a:lnTo>
                  <a:lnTo>
                    <a:pt x="5684" y="1699"/>
                  </a:lnTo>
                  <a:lnTo>
                    <a:pt x="4181" y="2809"/>
                  </a:lnTo>
                  <a:lnTo>
                    <a:pt x="3463" y="3462"/>
                  </a:lnTo>
                  <a:lnTo>
                    <a:pt x="2810" y="4181"/>
                  </a:lnTo>
                  <a:lnTo>
                    <a:pt x="1699" y="5683"/>
                  </a:lnTo>
                  <a:lnTo>
                    <a:pt x="883" y="7284"/>
                  </a:lnTo>
                  <a:lnTo>
                    <a:pt x="327" y="8917"/>
                  </a:lnTo>
                  <a:lnTo>
                    <a:pt x="33" y="10583"/>
                  </a:lnTo>
                  <a:lnTo>
                    <a:pt x="1" y="12281"/>
                  </a:lnTo>
                  <a:lnTo>
                    <a:pt x="197" y="13947"/>
                  </a:lnTo>
                  <a:lnTo>
                    <a:pt x="621" y="15547"/>
                  </a:lnTo>
                  <a:lnTo>
                    <a:pt x="1242" y="17082"/>
                  </a:lnTo>
                  <a:lnTo>
                    <a:pt x="2091" y="18552"/>
                  </a:lnTo>
                  <a:lnTo>
                    <a:pt x="3136" y="19858"/>
                  </a:lnTo>
                  <a:lnTo>
                    <a:pt x="4345" y="21001"/>
                  </a:lnTo>
                  <a:lnTo>
                    <a:pt x="5749" y="21981"/>
                  </a:lnTo>
                  <a:lnTo>
                    <a:pt x="7317" y="22765"/>
                  </a:lnTo>
                  <a:lnTo>
                    <a:pt x="9015" y="23320"/>
                  </a:lnTo>
                  <a:lnTo>
                    <a:pt x="10844" y="23581"/>
                  </a:lnTo>
                  <a:lnTo>
                    <a:pt x="11824" y="23614"/>
                  </a:lnTo>
                  <a:lnTo>
                    <a:pt x="13032" y="23581"/>
                  </a:lnTo>
                  <a:lnTo>
                    <a:pt x="15351" y="23092"/>
                  </a:lnTo>
                  <a:lnTo>
                    <a:pt x="17442" y="22210"/>
                  </a:lnTo>
                  <a:lnTo>
                    <a:pt x="19336" y="20936"/>
                  </a:lnTo>
                  <a:lnTo>
                    <a:pt x="20936" y="19336"/>
                  </a:lnTo>
                  <a:lnTo>
                    <a:pt x="22210" y="17441"/>
                  </a:lnTo>
                  <a:lnTo>
                    <a:pt x="23092" y="15318"/>
                  </a:lnTo>
                  <a:lnTo>
                    <a:pt x="23582" y="13032"/>
                  </a:lnTo>
                  <a:lnTo>
                    <a:pt x="23615" y="11824"/>
                  </a:lnTo>
                  <a:lnTo>
                    <a:pt x="23582" y="10844"/>
                  </a:lnTo>
                  <a:lnTo>
                    <a:pt x="23321" y="8982"/>
                  </a:lnTo>
                  <a:lnTo>
                    <a:pt x="22765" y="7284"/>
                  </a:lnTo>
                  <a:lnTo>
                    <a:pt x="21982" y="5749"/>
                  </a:lnTo>
                  <a:lnTo>
                    <a:pt x="21002" y="4344"/>
                  </a:lnTo>
                  <a:lnTo>
                    <a:pt x="19859" y="3136"/>
                  </a:lnTo>
                  <a:lnTo>
                    <a:pt x="18552" y="2091"/>
                  </a:lnTo>
                  <a:lnTo>
                    <a:pt x="17115" y="1242"/>
                  </a:lnTo>
                  <a:lnTo>
                    <a:pt x="15547" y="621"/>
                  </a:lnTo>
                  <a:lnTo>
                    <a:pt x="13947" y="196"/>
                  </a:lnTo>
                  <a:lnTo>
                    <a:pt x="12281" y="0"/>
                  </a:lnTo>
                  <a:close/>
                </a:path>
              </a:pathLst>
            </a:custGeom>
            <a:solidFill>
              <a:schemeClr val="dk1"/>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4558738" y="2538953"/>
              <a:ext cx="140195" cy="269903"/>
            </a:xfrm>
            <a:custGeom>
              <a:avLst/>
              <a:gdLst/>
              <a:ahLst/>
              <a:cxnLst/>
              <a:rect l="l" t="t" r="r" b="b"/>
              <a:pathLst>
                <a:path w="11791" h="22700" extrusionOk="0">
                  <a:moveTo>
                    <a:pt x="0" y="0"/>
                  </a:moveTo>
                  <a:lnTo>
                    <a:pt x="0" y="3462"/>
                  </a:lnTo>
                  <a:lnTo>
                    <a:pt x="751" y="3495"/>
                  </a:lnTo>
                  <a:lnTo>
                    <a:pt x="2156" y="3756"/>
                  </a:lnTo>
                  <a:lnTo>
                    <a:pt x="3495" y="4246"/>
                  </a:lnTo>
                  <a:lnTo>
                    <a:pt x="4703" y="4932"/>
                  </a:lnTo>
                  <a:lnTo>
                    <a:pt x="5814" y="5814"/>
                  </a:lnTo>
                  <a:lnTo>
                    <a:pt x="6728" y="6892"/>
                  </a:lnTo>
                  <a:lnTo>
                    <a:pt x="7479" y="8100"/>
                  </a:lnTo>
                  <a:lnTo>
                    <a:pt x="8002" y="9439"/>
                  </a:lnTo>
                  <a:lnTo>
                    <a:pt x="8165" y="10158"/>
                  </a:lnTo>
                  <a:lnTo>
                    <a:pt x="8296" y="10876"/>
                  </a:lnTo>
                  <a:lnTo>
                    <a:pt x="8329" y="12346"/>
                  </a:lnTo>
                  <a:lnTo>
                    <a:pt x="8133" y="13751"/>
                  </a:lnTo>
                  <a:lnTo>
                    <a:pt x="7675" y="15090"/>
                  </a:lnTo>
                  <a:lnTo>
                    <a:pt x="7022" y="16331"/>
                  </a:lnTo>
                  <a:lnTo>
                    <a:pt x="6173" y="17441"/>
                  </a:lnTo>
                  <a:lnTo>
                    <a:pt x="5128" y="18388"/>
                  </a:lnTo>
                  <a:lnTo>
                    <a:pt x="3919" y="19205"/>
                  </a:lnTo>
                  <a:lnTo>
                    <a:pt x="3233" y="19499"/>
                  </a:lnTo>
                  <a:lnTo>
                    <a:pt x="4605" y="22700"/>
                  </a:lnTo>
                  <a:lnTo>
                    <a:pt x="5552" y="22242"/>
                  </a:lnTo>
                  <a:lnTo>
                    <a:pt x="7251" y="21132"/>
                  </a:lnTo>
                  <a:lnTo>
                    <a:pt x="8753" y="19760"/>
                  </a:lnTo>
                  <a:lnTo>
                    <a:pt x="9962" y="18192"/>
                  </a:lnTo>
                  <a:lnTo>
                    <a:pt x="10876" y="16429"/>
                  </a:lnTo>
                  <a:lnTo>
                    <a:pt x="11497" y="14534"/>
                  </a:lnTo>
                  <a:lnTo>
                    <a:pt x="11791" y="12542"/>
                  </a:lnTo>
                  <a:lnTo>
                    <a:pt x="11758" y="10517"/>
                  </a:lnTo>
                  <a:lnTo>
                    <a:pt x="11562" y="9472"/>
                  </a:lnTo>
                  <a:lnTo>
                    <a:pt x="11333" y="8460"/>
                  </a:lnTo>
                  <a:lnTo>
                    <a:pt x="10582" y="6533"/>
                  </a:lnTo>
                  <a:lnTo>
                    <a:pt x="9537" y="4834"/>
                  </a:lnTo>
                  <a:lnTo>
                    <a:pt x="8231" y="3332"/>
                  </a:lnTo>
                  <a:lnTo>
                    <a:pt x="6695" y="2058"/>
                  </a:lnTo>
                  <a:lnTo>
                    <a:pt x="4964" y="1078"/>
                  </a:lnTo>
                  <a:lnTo>
                    <a:pt x="3070" y="392"/>
                  </a:lnTo>
                  <a:lnTo>
                    <a:pt x="1045" y="33"/>
                  </a:lnTo>
                  <a:lnTo>
                    <a:pt x="0" y="0"/>
                  </a:lnTo>
                  <a:close/>
                </a:path>
              </a:pathLst>
            </a:custGeom>
            <a:solidFill>
              <a:schemeClr val="accent3"/>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4764161" y="2538953"/>
              <a:ext cx="281175" cy="280782"/>
            </a:xfrm>
            <a:custGeom>
              <a:avLst/>
              <a:gdLst/>
              <a:ahLst/>
              <a:cxnLst/>
              <a:rect l="l" t="t" r="r" b="b"/>
              <a:pathLst>
                <a:path w="23648" h="23615" extrusionOk="0">
                  <a:moveTo>
                    <a:pt x="12673" y="3495"/>
                  </a:moveTo>
                  <a:lnTo>
                    <a:pt x="14306" y="3854"/>
                  </a:lnTo>
                  <a:lnTo>
                    <a:pt x="15808" y="4475"/>
                  </a:lnTo>
                  <a:lnTo>
                    <a:pt x="17148" y="5389"/>
                  </a:lnTo>
                  <a:lnTo>
                    <a:pt x="18258" y="6500"/>
                  </a:lnTo>
                  <a:lnTo>
                    <a:pt x="19173" y="7839"/>
                  </a:lnTo>
                  <a:lnTo>
                    <a:pt x="19793" y="9341"/>
                  </a:lnTo>
                  <a:lnTo>
                    <a:pt x="20120" y="10974"/>
                  </a:lnTo>
                  <a:lnTo>
                    <a:pt x="20152" y="11824"/>
                  </a:lnTo>
                  <a:lnTo>
                    <a:pt x="20152" y="12509"/>
                  </a:lnTo>
                  <a:lnTo>
                    <a:pt x="19956" y="13816"/>
                  </a:lnTo>
                  <a:lnTo>
                    <a:pt x="19564" y="15024"/>
                  </a:lnTo>
                  <a:lnTo>
                    <a:pt x="19009" y="16102"/>
                  </a:lnTo>
                  <a:lnTo>
                    <a:pt x="18323" y="17082"/>
                  </a:lnTo>
                  <a:lnTo>
                    <a:pt x="17507" y="17964"/>
                  </a:lnTo>
                  <a:lnTo>
                    <a:pt x="16560" y="18682"/>
                  </a:lnTo>
                  <a:lnTo>
                    <a:pt x="15547" y="19270"/>
                  </a:lnTo>
                  <a:lnTo>
                    <a:pt x="14469" y="19728"/>
                  </a:lnTo>
                  <a:lnTo>
                    <a:pt x="13326" y="20021"/>
                  </a:lnTo>
                  <a:lnTo>
                    <a:pt x="12150" y="20152"/>
                  </a:lnTo>
                  <a:lnTo>
                    <a:pt x="10975" y="20152"/>
                  </a:lnTo>
                  <a:lnTo>
                    <a:pt x="9766" y="19923"/>
                  </a:lnTo>
                  <a:lnTo>
                    <a:pt x="8623" y="19532"/>
                  </a:lnTo>
                  <a:lnTo>
                    <a:pt x="7480" y="18976"/>
                  </a:lnTo>
                  <a:lnTo>
                    <a:pt x="6435" y="18192"/>
                  </a:lnTo>
                  <a:lnTo>
                    <a:pt x="5945" y="17703"/>
                  </a:lnTo>
                  <a:lnTo>
                    <a:pt x="5455" y="17213"/>
                  </a:lnTo>
                  <a:lnTo>
                    <a:pt x="4671" y="16135"/>
                  </a:lnTo>
                  <a:lnTo>
                    <a:pt x="4116" y="15024"/>
                  </a:lnTo>
                  <a:lnTo>
                    <a:pt x="3724" y="13849"/>
                  </a:lnTo>
                  <a:lnTo>
                    <a:pt x="3495" y="12673"/>
                  </a:lnTo>
                  <a:lnTo>
                    <a:pt x="3463" y="11497"/>
                  </a:lnTo>
                  <a:lnTo>
                    <a:pt x="3626" y="10321"/>
                  </a:lnTo>
                  <a:lnTo>
                    <a:pt x="3920" y="9178"/>
                  </a:lnTo>
                  <a:lnTo>
                    <a:pt x="4377" y="8100"/>
                  </a:lnTo>
                  <a:lnTo>
                    <a:pt x="4965" y="7055"/>
                  </a:lnTo>
                  <a:lnTo>
                    <a:pt x="5684" y="6141"/>
                  </a:lnTo>
                  <a:lnTo>
                    <a:pt x="6565" y="5324"/>
                  </a:lnTo>
                  <a:lnTo>
                    <a:pt x="7545" y="4638"/>
                  </a:lnTo>
                  <a:lnTo>
                    <a:pt x="8623" y="4083"/>
                  </a:lnTo>
                  <a:lnTo>
                    <a:pt x="9832" y="3691"/>
                  </a:lnTo>
                  <a:lnTo>
                    <a:pt x="11138" y="3495"/>
                  </a:lnTo>
                  <a:close/>
                  <a:moveTo>
                    <a:pt x="12281" y="0"/>
                  </a:moveTo>
                  <a:lnTo>
                    <a:pt x="10615" y="33"/>
                  </a:lnTo>
                  <a:lnTo>
                    <a:pt x="8917" y="327"/>
                  </a:lnTo>
                  <a:lnTo>
                    <a:pt x="7284" y="882"/>
                  </a:lnTo>
                  <a:lnTo>
                    <a:pt x="5684" y="1699"/>
                  </a:lnTo>
                  <a:lnTo>
                    <a:pt x="4181" y="2809"/>
                  </a:lnTo>
                  <a:lnTo>
                    <a:pt x="3495" y="3462"/>
                  </a:lnTo>
                  <a:lnTo>
                    <a:pt x="2809" y="4181"/>
                  </a:lnTo>
                  <a:lnTo>
                    <a:pt x="1699" y="5683"/>
                  </a:lnTo>
                  <a:lnTo>
                    <a:pt x="882" y="7284"/>
                  </a:lnTo>
                  <a:lnTo>
                    <a:pt x="327" y="8917"/>
                  </a:lnTo>
                  <a:lnTo>
                    <a:pt x="33" y="10583"/>
                  </a:lnTo>
                  <a:lnTo>
                    <a:pt x="1" y="12281"/>
                  </a:lnTo>
                  <a:lnTo>
                    <a:pt x="197" y="13947"/>
                  </a:lnTo>
                  <a:lnTo>
                    <a:pt x="621" y="15547"/>
                  </a:lnTo>
                  <a:lnTo>
                    <a:pt x="1274" y="17082"/>
                  </a:lnTo>
                  <a:lnTo>
                    <a:pt x="2091" y="18519"/>
                  </a:lnTo>
                  <a:lnTo>
                    <a:pt x="3136" y="19858"/>
                  </a:lnTo>
                  <a:lnTo>
                    <a:pt x="4345" y="21001"/>
                  </a:lnTo>
                  <a:lnTo>
                    <a:pt x="5749" y="21981"/>
                  </a:lnTo>
                  <a:lnTo>
                    <a:pt x="7317" y="22765"/>
                  </a:lnTo>
                  <a:lnTo>
                    <a:pt x="9015" y="23320"/>
                  </a:lnTo>
                  <a:lnTo>
                    <a:pt x="10844" y="23581"/>
                  </a:lnTo>
                  <a:lnTo>
                    <a:pt x="11824" y="23614"/>
                  </a:lnTo>
                  <a:lnTo>
                    <a:pt x="13032" y="23581"/>
                  </a:lnTo>
                  <a:lnTo>
                    <a:pt x="15351" y="23092"/>
                  </a:lnTo>
                  <a:lnTo>
                    <a:pt x="17474" y="22210"/>
                  </a:lnTo>
                  <a:lnTo>
                    <a:pt x="19336" y="20936"/>
                  </a:lnTo>
                  <a:lnTo>
                    <a:pt x="20936" y="19336"/>
                  </a:lnTo>
                  <a:lnTo>
                    <a:pt x="22210" y="17441"/>
                  </a:lnTo>
                  <a:lnTo>
                    <a:pt x="23125" y="15318"/>
                  </a:lnTo>
                  <a:lnTo>
                    <a:pt x="23582" y="13032"/>
                  </a:lnTo>
                  <a:lnTo>
                    <a:pt x="23647" y="11824"/>
                  </a:lnTo>
                  <a:lnTo>
                    <a:pt x="23614" y="10844"/>
                  </a:lnTo>
                  <a:lnTo>
                    <a:pt x="23320" y="8982"/>
                  </a:lnTo>
                  <a:lnTo>
                    <a:pt x="22765" y="7284"/>
                  </a:lnTo>
                  <a:lnTo>
                    <a:pt x="22014" y="5749"/>
                  </a:lnTo>
                  <a:lnTo>
                    <a:pt x="21034" y="4344"/>
                  </a:lnTo>
                  <a:lnTo>
                    <a:pt x="19858" y="3136"/>
                  </a:lnTo>
                  <a:lnTo>
                    <a:pt x="18552" y="2091"/>
                  </a:lnTo>
                  <a:lnTo>
                    <a:pt x="17115" y="1242"/>
                  </a:lnTo>
                  <a:lnTo>
                    <a:pt x="15580" y="621"/>
                  </a:lnTo>
                  <a:lnTo>
                    <a:pt x="13947" y="196"/>
                  </a:lnTo>
                  <a:lnTo>
                    <a:pt x="12281" y="0"/>
                  </a:lnTo>
                  <a:close/>
                </a:path>
              </a:pathLst>
            </a:custGeom>
            <a:solidFill>
              <a:schemeClr val="dk1"/>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4904737" y="2538953"/>
              <a:ext cx="137876" cy="120779"/>
            </a:xfrm>
            <a:custGeom>
              <a:avLst/>
              <a:gdLst/>
              <a:ahLst/>
              <a:cxnLst/>
              <a:rect l="l" t="t" r="r" b="b"/>
              <a:pathLst>
                <a:path w="11596" h="10158" extrusionOk="0">
                  <a:moveTo>
                    <a:pt x="1" y="0"/>
                  </a:moveTo>
                  <a:lnTo>
                    <a:pt x="1" y="3462"/>
                  </a:lnTo>
                  <a:lnTo>
                    <a:pt x="752" y="3495"/>
                  </a:lnTo>
                  <a:lnTo>
                    <a:pt x="2156" y="3756"/>
                  </a:lnTo>
                  <a:lnTo>
                    <a:pt x="3496" y="4246"/>
                  </a:lnTo>
                  <a:lnTo>
                    <a:pt x="4737" y="4932"/>
                  </a:lnTo>
                  <a:lnTo>
                    <a:pt x="5814" y="5814"/>
                  </a:lnTo>
                  <a:lnTo>
                    <a:pt x="6729" y="6892"/>
                  </a:lnTo>
                  <a:lnTo>
                    <a:pt x="7480" y="8100"/>
                  </a:lnTo>
                  <a:lnTo>
                    <a:pt x="8003" y="9439"/>
                  </a:lnTo>
                  <a:lnTo>
                    <a:pt x="8166" y="10158"/>
                  </a:lnTo>
                  <a:lnTo>
                    <a:pt x="11595" y="9472"/>
                  </a:lnTo>
                  <a:lnTo>
                    <a:pt x="11334" y="8460"/>
                  </a:lnTo>
                  <a:lnTo>
                    <a:pt x="10583" y="6533"/>
                  </a:lnTo>
                  <a:lnTo>
                    <a:pt x="9538" y="4834"/>
                  </a:lnTo>
                  <a:lnTo>
                    <a:pt x="8231" y="3332"/>
                  </a:lnTo>
                  <a:lnTo>
                    <a:pt x="6696" y="2091"/>
                  </a:lnTo>
                  <a:lnTo>
                    <a:pt x="4965" y="1078"/>
                  </a:lnTo>
                  <a:lnTo>
                    <a:pt x="3071" y="392"/>
                  </a:lnTo>
                  <a:lnTo>
                    <a:pt x="1046" y="33"/>
                  </a:lnTo>
                  <a:lnTo>
                    <a:pt x="1" y="0"/>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4268645" y="2383622"/>
              <a:ext cx="659015" cy="12"/>
            </a:xfrm>
            <a:custGeom>
              <a:avLst/>
              <a:gdLst/>
              <a:ahLst/>
              <a:cxnLst/>
              <a:rect l="l" t="t" r="r" b="b"/>
              <a:pathLst>
                <a:path w="55426" h="1" fill="none" extrusionOk="0">
                  <a:moveTo>
                    <a:pt x="0" y="0"/>
                  </a:moveTo>
                  <a:lnTo>
                    <a:pt x="55426"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a:off x="4268645" y="2369640"/>
              <a:ext cx="12" cy="13995"/>
            </a:xfrm>
            <a:custGeom>
              <a:avLst/>
              <a:gdLst/>
              <a:ahLst/>
              <a:cxnLst/>
              <a:rect l="l" t="t" r="r" b="b"/>
              <a:pathLst>
                <a:path w="1" h="1177" fill="none" extrusionOk="0">
                  <a:moveTo>
                    <a:pt x="0" y="1176"/>
                  </a:moveTo>
                  <a:lnTo>
                    <a:pt x="0"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4400291" y="2369640"/>
              <a:ext cx="12" cy="13995"/>
            </a:xfrm>
            <a:custGeom>
              <a:avLst/>
              <a:gdLst/>
              <a:ahLst/>
              <a:cxnLst/>
              <a:rect l="l" t="t" r="r" b="b"/>
              <a:pathLst>
                <a:path w="1" h="1177" fill="none" extrusionOk="0">
                  <a:moveTo>
                    <a:pt x="0" y="1176"/>
                  </a:moveTo>
                  <a:lnTo>
                    <a:pt x="0"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4532330" y="2369640"/>
              <a:ext cx="12" cy="13995"/>
            </a:xfrm>
            <a:custGeom>
              <a:avLst/>
              <a:gdLst/>
              <a:ahLst/>
              <a:cxnLst/>
              <a:rect l="l" t="t" r="r" b="b"/>
              <a:pathLst>
                <a:path w="1" h="1177" fill="none" extrusionOk="0">
                  <a:moveTo>
                    <a:pt x="0" y="1176"/>
                  </a:moveTo>
                  <a:lnTo>
                    <a:pt x="0"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4663976" y="2369640"/>
              <a:ext cx="12" cy="13995"/>
            </a:xfrm>
            <a:custGeom>
              <a:avLst/>
              <a:gdLst/>
              <a:ahLst/>
              <a:cxnLst/>
              <a:rect l="l" t="t" r="r" b="b"/>
              <a:pathLst>
                <a:path w="1" h="1177" fill="none" extrusionOk="0">
                  <a:moveTo>
                    <a:pt x="0" y="1176"/>
                  </a:moveTo>
                  <a:lnTo>
                    <a:pt x="0"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4795622" y="2369640"/>
              <a:ext cx="12" cy="13995"/>
            </a:xfrm>
            <a:custGeom>
              <a:avLst/>
              <a:gdLst/>
              <a:ahLst/>
              <a:cxnLst/>
              <a:rect l="l" t="t" r="r" b="b"/>
              <a:pathLst>
                <a:path w="1" h="1177" fill="none" extrusionOk="0">
                  <a:moveTo>
                    <a:pt x="0" y="1176"/>
                  </a:moveTo>
                  <a:lnTo>
                    <a:pt x="0"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4927649" y="2369640"/>
              <a:ext cx="12" cy="13995"/>
            </a:xfrm>
            <a:custGeom>
              <a:avLst/>
              <a:gdLst/>
              <a:ahLst/>
              <a:cxnLst/>
              <a:rect l="l" t="t" r="r" b="b"/>
              <a:pathLst>
                <a:path w="1" h="1177" fill="none" extrusionOk="0">
                  <a:moveTo>
                    <a:pt x="1" y="1176"/>
                  </a:moveTo>
                  <a:lnTo>
                    <a:pt x="1" y="0"/>
                  </a:lnTo>
                </a:path>
              </a:pathLst>
            </a:custGeom>
            <a:noFill/>
            <a:ln w="10625" cap="flat"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4286897" y="2196438"/>
              <a:ext cx="95156" cy="112242"/>
            </a:xfrm>
            <a:custGeom>
              <a:avLst/>
              <a:gdLst/>
              <a:ahLst/>
              <a:cxnLst/>
              <a:rect l="l" t="t" r="r" b="b"/>
              <a:pathLst>
                <a:path w="8003" h="9440" extrusionOk="0">
                  <a:moveTo>
                    <a:pt x="0" y="1"/>
                  </a:moveTo>
                  <a:lnTo>
                    <a:pt x="0" y="9440"/>
                  </a:lnTo>
                  <a:lnTo>
                    <a:pt x="8002" y="9440"/>
                  </a:lnTo>
                  <a:lnTo>
                    <a:pt x="8002" y="1"/>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4418935" y="2065184"/>
              <a:ext cx="94763" cy="262139"/>
            </a:xfrm>
            <a:custGeom>
              <a:avLst/>
              <a:gdLst/>
              <a:ahLst/>
              <a:cxnLst/>
              <a:rect l="l" t="t" r="r" b="b"/>
              <a:pathLst>
                <a:path w="7970" h="22047" extrusionOk="0">
                  <a:moveTo>
                    <a:pt x="0" y="0"/>
                  </a:moveTo>
                  <a:lnTo>
                    <a:pt x="0" y="22046"/>
                  </a:lnTo>
                  <a:lnTo>
                    <a:pt x="7969" y="22046"/>
                  </a:lnTo>
                  <a:lnTo>
                    <a:pt x="7969" y="0"/>
                  </a:lnTo>
                  <a:close/>
                </a:path>
              </a:pathLst>
            </a:custGeom>
            <a:solidFill>
              <a:schemeClr val="accent3"/>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4550581" y="1881888"/>
              <a:ext cx="95156" cy="292042"/>
            </a:xfrm>
            <a:custGeom>
              <a:avLst/>
              <a:gdLst/>
              <a:ahLst/>
              <a:cxnLst/>
              <a:rect l="l" t="t" r="r" b="b"/>
              <a:pathLst>
                <a:path w="8003" h="24562" extrusionOk="0">
                  <a:moveTo>
                    <a:pt x="0" y="0"/>
                  </a:moveTo>
                  <a:lnTo>
                    <a:pt x="0" y="24561"/>
                  </a:lnTo>
                  <a:lnTo>
                    <a:pt x="8002" y="24561"/>
                  </a:lnTo>
                  <a:lnTo>
                    <a:pt x="8002" y="0"/>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4682608" y="2155275"/>
              <a:ext cx="94775" cy="56323"/>
            </a:xfrm>
            <a:custGeom>
              <a:avLst/>
              <a:gdLst/>
              <a:ahLst/>
              <a:cxnLst/>
              <a:rect l="l" t="t" r="r" b="b"/>
              <a:pathLst>
                <a:path w="7971" h="4737" extrusionOk="0">
                  <a:moveTo>
                    <a:pt x="1" y="1"/>
                  </a:moveTo>
                  <a:lnTo>
                    <a:pt x="1" y="4736"/>
                  </a:lnTo>
                  <a:lnTo>
                    <a:pt x="7970" y="4736"/>
                  </a:lnTo>
                  <a:lnTo>
                    <a:pt x="7970" y="1"/>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4814254" y="2121495"/>
              <a:ext cx="94775" cy="146021"/>
            </a:xfrm>
            <a:custGeom>
              <a:avLst/>
              <a:gdLst/>
              <a:ahLst/>
              <a:cxnLst/>
              <a:rect l="l" t="t" r="r" b="b"/>
              <a:pathLst>
                <a:path w="7971" h="12281" extrusionOk="0">
                  <a:moveTo>
                    <a:pt x="1" y="0"/>
                  </a:moveTo>
                  <a:lnTo>
                    <a:pt x="1" y="12281"/>
                  </a:lnTo>
                  <a:lnTo>
                    <a:pt x="7970" y="12281"/>
                  </a:lnTo>
                  <a:lnTo>
                    <a:pt x="7970" y="0"/>
                  </a:lnTo>
                  <a:close/>
                </a:path>
              </a:pathLst>
            </a:custGeom>
            <a:solidFill>
              <a:srgbClr val="6EDBFC"/>
            </a:solidFill>
            <a:ln w="10625" cap="flat"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4286897" y="2308668"/>
              <a:ext cx="95156" cy="74966"/>
            </a:xfrm>
            <a:custGeom>
              <a:avLst/>
              <a:gdLst/>
              <a:ahLst/>
              <a:cxnLst/>
              <a:rect l="l" t="t" r="r" b="b"/>
              <a:pathLst>
                <a:path w="8003" h="6305" extrusionOk="0">
                  <a:moveTo>
                    <a:pt x="0" y="1"/>
                  </a:moveTo>
                  <a:lnTo>
                    <a:pt x="0" y="6304"/>
                  </a:lnTo>
                  <a:lnTo>
                    <a:pt x="8002" y="6304"/>
                  </a:lnTo>
                  <a:lnTo>
                    <a:pt x="8002" y="1"/>
                  </a:lnTo>
                  <a:close/>
                </a:path>
              </a:pathLst>
            </a:custGeom>
            <a:solidFill>
              <a:schemeClr val="dk1"/>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4418935" y="2327692"/>
              <a:ext cx="94763" cy="55942"/>
            </a:xfrm>
            <a:custGeom>
              <a:avLst/>
              <a:gdLst/>
              <a:ahLst/>
              <a:cxnLst/>
              <a:rect l="l" t="t" r="r" b="b"/>
              <a:pathLst>
                <a:path w="7970" h="4705" extrusionOk="0">
                  <a:moveTo>
                    <a:pt x="0" y="1"/>
                  </a:moveTo>
                  <a:lnTo>
                    <a:pt x="0" y="4704"/>
                  </a:lnTo>
                  <a:lnTo>
                    <a:pt x="7969" y="4704"/>
                  </a:lnTo>
                  <a:lnTo>
                    <a:pt x="7969" y="1"/>
                  </a:lnTo>
                  <a:close/>
                </a:path>
              </a:pathLst>
            </a:custGeom>
            <a:solidFill>
              <a:schemeClr val="dk1"/>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4550581" y="2173918"/>
              <a:ext cx="95156" cy="209716"/>
            </a:xfrm>
            <a:custGeom>
              <a:avLst/>
              <a:gdLst/>
              <a:ahLst/>
              <a:cxnLst/>
              <a:rect l="l" t="t" r="r" b="b"/>
              <a:pathLst>
                <a:path w="8003" h="17638" extrusionOk="0">
                  <a:moveTo>
                    <a:pt x="0" y="0"/>
                  </a:moveTo>
                  <a:lnTo>
                    <a:pt x="0" y="17637"/>
                  </a:lnTo>
                  <a:lnTo>
                    <a:pt x="8002" y="17637"/>
                  </a:lnTo>
                  <a:lnTo>
                    <a:pt x="8002" y="0"/>
                  </a:lnTo>
                  <a:close/>
                </a:path>
              </a:pathLst>
            </a:custGeom>
            <a:solidFill>
              <a:schemeClr val="dk1"/>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4682608" y="2211586"/>
              <a:ext cx="94775" cy="172048"/>
            </a:xfrm>
            <a:custGeom>
              <a:avLst/>
              <a:gdLst/>
              <a:ahLst/>
              <a:cxnLst/>
              <a:rect l="l" t="t" r="r" b="b"/>
              <a:pathLst>
                <a:path w="7971" h="14470" extrusionOk="0">
                  <a:moveTo>
                    <a:pt x="1" y="0"/>
                  </a:moveTo>
                  <a:lnTo>
                    <a:pt x="1" y="14469"/>
                  </a:lnTo>
                  <a:lnTo>
                    <a:pt x="7970" y="14469"/>
                  </a:lnTo>
                  <a:lnTo>
                    <a:pt x="7970" y="0"/>
                  </a:lnTo>
                  <a:close/>
                </a:path>
              </a:pathLst>
            </a:custGeom>
            <a:solidFill>
              <a:schemeClr val="dk1"/>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4814254" y="2267504"/>
              <a:ext cx="94775" cy="116130"/>
            </a:xfrm>
            <a:custGeom>
              <a:avLst/>
              <a:gdLst/>
              <a:ahLst/>
              <a:cxnLst/>
              <a:rect l="l" t="t" r="r" b="b"/>
              <a:pathLst>
                <a:path w="7971" h="9767" extrusionOk="0">
                  <a:moveTo>
                    <a:pt x="1" y="1"/>
                  </a:moveTo>
                  <a:lnTo>
                    <a:pt x="1" y="9766"/>
                  </a:lnTo>
                  <a:lnTo>
                    <a:pt x="7970" y="9766"/>
                  </a:lnTo>
                  <a:lnTo>
                    <a:pt x="7970" y="1"/>
                  </a:lnTo>
                  <a:close/>
                </a:path>
              </a:pathLst>
            </a:custGeom>
            <a:solidFill>
              <a:schemeClr val="dk1"/>
            </a:solidFill>
            <a:ln w="10625" cap="flat" cmpd="sng">
              <a:solidFill>
                <a:schemeClr val="dk2"/>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4051177" y="1505593"/>
              <a:ext cx="1059007" cy="323099"/>
            </a:xfrm>
            <a:custGeom>
              <a:avLst/>
              <a:gdLst/>
              <a:ahLst/>
              <a:cxnLst/>
              <a:rect l="l" t="t" r="r" b="b"/>
              <a:pathLst>
                <a:path w="89067" h="27174" extrusionOk="0">
                  <a:moveTo>
                    <a:pt x="70972" y="0"/>
                  </a:moveTo>
                  <a:lnTo>
                    <a:pt x="53237" y="18911"/>
                  </a:lnTo>
                  <a:lnTo>
                    <a:pt x="35862" y="7577"/>
                  </a:lnTo>
                  <a:lnTo>
                    <a:pt x="17898" y="11758"/>
                  </a:lnTo>
                  <a:lnTo>
                    <a:pt x="196" y="26129"/>
                  </a:lnTo>
                  <a:lnTo>
                    <a:pt x="0" y="26325"/>
                  </a:lnTo>
                  <a:lnTo>
                    <a:pt x="0" y="26782"/>
                  </a:lnTo>
                  <a:lnTo>
                    <a:pt x="262" y="27109"/>
                  </a:lnTo>
                  <a:lnTo>
                    <a:pt x="686" y="27174"/>
                  </a:lnTo>
                  <a:lnTo>
                    <a:pt x="947" y="27043"/>
                  </a:lnTo>
                  <a:lnTo>
                    <a:pt x="18421" y="12836"/>
                  </a:lnTo>
                  <a:lnTo>
                    <a:pt x="35633" y="8851"/>
                  </a:lnTo>
                  <a:lnTo>
                    <a:pt x="53401" y="20446"/>
                  </a:lnTo>
                  <a:lnTo>
                    <a:pt x="70842" y="1862"/>
                  </a:lnTo>
                  <a:lnTo>
                    <a:pt x="87989" y="26913"/>
                  </a:lnTo>
                  <a:lnTo>
                    <a:pt x="88185" y="27141"/>
                  </a:lnTo>
                  <a:lnTo>
                    <a:pt x="88479" y="27174"/>
                  </a:lnTo>
                  <a:lnTo>
                    <a:pt x="88675" y="27141"/>
                  </a:lnTo>
                  <a:lnTo>
                    <a:pt x="88936" y="26978"/>
                  </a:lnTo>
                  <a:lnTo>
                    <a:pt x="89066" y="26717"/>
                  </a:lnTo>
                  <a:lnTo>
                    <a:pt x="89066" y="26390"/>
                  </a:lnTo>
                  <a:lnTo>
                    <a:pt x="88968" y="26259"/>
                  </a:lnTo>
                  <a:lnTo>
                    <a:pt x="70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4040690" y="1804222"/>
              <a:ext cx="34957" cy="34957"/>
            </a:xfrm>
            <a:custGeom>
              <a:avLst/>
              <a:gdLst/>
              <a:ahLst/>
              <a:cxnLst/>
              <a:rect l="l" t="t" r="r" b="b"/>
              <a:pathLst>
                <a:path w="2940" h="2940" extrusionOk="0">
                  <a:moveTo>
                    <a:pt x="1470" y="0"/>
                  </a:moveTo>
                  <a:lnTo>
                    <a:pt x="1013" y="66"/>
                  </a:lnTo>
                  <a:lnTo>
                    <a:pt x="327" y="556"/>
                  </a:lnTo>
                  <a:lnTo>
                    <a:pt x="0" y="1307"/>
                  </a:lnTo>
                  <a:lnTo>
                    <a:pt x="131" y="2123"/>
                  </a:lnTo>
                  <a:lnTo>
                    <a:pt x="425" y="2515"/>
                  </a:lnTo>
                  <a:lnTo>
                    <a:pt x="784" y="2809"/>
                  </a:lnTo>
                  <a:lnTo>
                    <a:pt x="1633" y="2940"/>
                  </a:lnTo>
                  <a:lnTo>
                    <a:pt x="2385" y="2613"/>
                  </a:lnTo>
                  <a:lnTo>
                    <a:pt x="2875" y="1927"/>
                  </a:lnTo>
                  <a:lnTo>
                    <a:pt x="2940" y="1470"/>
                  </a:lnTo>
                  <a:lnTo>
                    <a:pt x="2907" y="1176"/>
                  </a:lnTo>
                  <a:lnTo>
                    <a:pt x="2679" y="654"/>
                  </a:lnTo>
                  <a:lnTo>
                    <a:pt x="2287" y="262"/>
                  </a:lnTo>
                  <a:lnTo>
                    <a:pt x="1764" y="33"/>
                  </a:lnTo>
                  <a:lnTo>
                    <a:pt x="14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4249609" y="1634517"/>
              <a:ext cx="34576" cy="34576"/>
            </a:xfrm>
            <a:custGeom>
              <a:avLst/>
              <a:gdLst/>
              <a:ahLst/>
              <a:cxnLst/>
              <a:rect l="l" t="t" r="r" b="b"/>
              <a:pathLst>
                <a:path w="2908" h="2908" extrusionOk="0">
                  <a:moveTo>
                    <a:pt x="1471" y="1"/>
                  </a:moveTo>
                  <a:lnTo>
                    <a:pt x="1177" y="33"/>
                  </a:lnTo>
                  <a:lnTo>
                    <a:pt x="654" y="262"/>
                  </a:lnTo>
                  <a:lnTo>
                    <a:pt x="230" y="654"/>
                  </a:lnTo>
                  <a:lnTo>
                    <a:pt x="34" y="1176"/>
                  </a:lnTo>
                  <a:lnTo>
                    <a:pt x="1" y="1470"/>
                  </a:lnTo>
                  <a:lnTo>
                    <a:pt x="34" y="1764"/>
                  </a:lnTo>
                  <a:lnTo>
                    <a:pt x="230" y="2287"/>
                  </a:lnTo>
                  <a:lnTo>
                    <a:pt x="654" y="2679"/>
                  </a:lnTo>
                  <a:lnTo>
                    <a:pt x="1177" y="2907"/>
                  </a:lnTo>
                  <a:lnTo>
                    <a:pt x="1765" y="2907"/>
                  </a:lnTo>
                  <a:lnTo>
                    <a:pt x="2287" y="2679"/>
                  </a:lnTo>
                  <a:lnTo>
                    <a:pt x="2679" y="2287"/>
                  </a:lnTo>
                  <a:lnTo>
                    <a:pt x="2908" y="1764"/>
                  </a:lnTo>
                  <a:lnTo>
                    <a:pt x="2908" y="1470"/>
                  </a:lnTo>
                  <a:lnTo>
                    <a:pt x="2908" y="1176"/>
                  </a:lnTo>
                  <a:lnTo>
                    <a:pt x="2679" y="654"/>
                  </a:lnTo>
                  <a:lnTo>
                    <a:pt x="2287" y="262"/>
                  </a:lnTo>
                  <a:lnTo>
                    <a:pt x="1765" y="33"/>
                  </a:lnTo>
                  <a:lnTo>
                    <a:pt x="1471"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4458541" y="1585970"/>
              <a:ext cx="34957" cy="34576"/>
            </a:xfrm>
            <a:custGeom>
              <a:avLst/>
              <a:gdLst/>
              <a:ahLst/>
              <a:cxnLst/>
              <a:rect l="l" t="t" r="r" b="b"/>
              <a:pathLst>
                <a:path w="2940" h="2908" extrusionOk="0">
                  <a:moveTo>
                    <a:pt x="1470" y="1"/>
                  </a:moveTo>
                  <a:lnTo>
                    <a:pt x="1176" y="34"/>
                  </a:lnTo>
                  <a:lnTo>
                    <a:pt x="654" y="262"/>
                  </a:lnTo>
                  <a:lnTo>
                    <a:pt x="262" y="654"/>
                  </a:lnTo>
                  <a:lnTo>
                    <a:pt x="33" y="1177"/>
                  </a:lnTo>
                  <a:lnTo>
                    <a:pt x="1" y="1471"/>
                  </a:lnTo>
                  <a:lnTo>
                    <a:pt x="33" y="1765"/>
                  </a:lnTo>
                  <a:lnTo>
                    <a:pt x="262" y="2287"/>
                  </a:lnTo>
                  <a:lnTo>
                    <a:pt x="654" y="2679"/>
                  </a:lnTo>
                  <a:lnTo>
                    <a:pt x="1176" y="2908"/>
                  </a:lnTo>
                  <a:lnTo>
                    <a:pt x="1764" y="2908"/>
                  </a:lnTo>
                  <a:lnTo>
                    <a:pt x="2287" y="2679"/>
                  </a:lnTo>
                  <a:lnTo>
                    <a:pt x="2679" y="2287"/>
                  </a:lnTo>
                  <a:lnTo>
                    <a:pt x="2907" y="1765"/>
                  </a:lnTo>
                  <a:lnTo>
                    <a:pt x="2940" y="1471"/>
                  </a:lnTo>
                  <a:lnTo>
                    <a:pt x="2907" y="1177"/>
                  </a:lnTo>
                  <a:lnTo>
                    <a:pt x="2679" y="654"/>
                  </a:lnTo>
                  <a:lnTo>
                    <a:pt x="2287" y="262"/>
                  </a:lnTo>
                  <a:lnTo>
                    <a:pt x="1764" y="34"/>
                  </a:lnTo>
                  <a:lnTo>
                    <a:pt x="1470"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4667852" y="1722277"/>
              <a:ext cx="34576" cy="34576"/>
            </a:xfrm>
            <a:custGeom>
              <a:avLst/>
              <a:gdLst/>
              <a:ahLst/>
              <a:cxnLst/>
              <a:rect l="l" t="t" r="r" b="b"/>
              <a:pathLst>
                <a:path w="2908" h="2908" extrusionOk="0">
                  <a:moveTo>
                    <a:pt x="1438" y="1"/>
                  </a:moveTo>
                  <a:lnTo>
                    <a:pt x="1144" y="34"/>
                  </a:lnTo>
                  <a:lnTo>
                    <a:pt x="621" y="262"/>
                  </a:lnTo>
                  <a:lnTo>
                    <a:pt x="229" y="654"/>
                  </a:lnTo>
                  <a:lnTo>
                    <a:pt x="1" y="1177"/>
                  </a:lnTo>
                  <a:lnTo>
                    <a:pt x="1" y="1471"/>
                  </a:lnTo>
                  <a:lnTo>
                    <a:pt x="1" y="1765"/>
                  </a:lnTo>
                  <a:lnTo>
                    <a:pt x="229" y="2287"/>
                  </a:lnTo>
                  <a:lnTo>
                    <a:pt x="621" y="2679"/>
                  </a:lnTo>
                  <a:lnTo>
                    <a:pt x="1144" y="2908"/>
                  </a:lnTo>
                  <a:lnTo>
                    <a:pt x="1732" y="2908"/>
                  </a:lnTo>
                  <a:lnTo>
                    <a:pt x="2254" y="2679"/>
                  </a:lnTo>
                  <a:lnTo>
                    <a:pt x="2679" y="2287"/>
                  </a:lnTo>
                  <a:lnTo>
                    <a:pt x="2875" y="1765"/>
                  </a:lnTo>
                  <a:lnTo>
                    <a:pt x="2908" y="1471"/>
                  </a:lnTo>
                  <a:lnTo>
                    <a:pt x="2875" y="1177"/>
                  </a:lnTo>
                  <a:lnTo>
                    <a:pt x="2679" y="654"/>
                  </a:lnTo>
                  <a:lnTo>
                    <a:pt x="2254" y="262"/>
                  </a:lnTo>
                  <a:lnTo>
                    <a:pt x="1732" y="34"/>
                  </a:lnTo>
                  <a:lnTo>
                    <a:pt x="14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4876783" y="1499375"/>
              <a:ext cx="34576" cy="34968"/>
            </a:xfrm>
            <a:custGeom>
              <a:avLst/>
              <a:gdLst/>
              <a:ahLst/>
              <a:cxnLst/>
              <a:rect l="l" t="t" r="r" b="b"/>
              <a:pathLst>
                <a:path w="2908" h="2941" extrusionOk="0">
                  <a:moveTo>
                    <a:pt x="1470" y="1"/>
                  </a:moveTo>
                  <a:lnTo>
                    <a:pt x="980" y="66"/>
                  </a:lnTo>
                  <a:lnTo>
                    <a:pt x="294" y="523"/>
                  </a:lnTo>
                  <a:lnTo>
                    <a:pt x="0" y="1307"/>
                  </a:lnTo>
                  <a:lnTo>
                    <a:pt x="131" y="2124"/>
                  </a:lnTo>
                  <a:lnTo>
                    <a:pt x="425" y="2483"/>
                  </a:lnTo>
                  <a:lnTo>
                    <a:pt x="784" y="2777"/>
                  </a:lnTo>
                  <a:lnTo>
                    <a:pt x="1633" y="2940"/>
                  </a:lnTo>
                  <a:lnTo>
                    <a:pt x="2385" y="2613"/>
                  </a:lnTo>
                  <a:lnTo>
                    <a:pt x="2874" y="1928"/>
                  </a:lnTo>
                  <a:lnTo>
                    <a:pt x="2907" y="1470"/>
                  </a:lnTo>
                  <a:lnTo>
                    <a:pt x="2907" y="1176"/>
                  </a:lnTo>
                  <a:lnTo>
                    <a:pt x="2678" y="654"/>
                  </a:lnTo>
                  <a:lnTo>
                    <a:pt x="2287" y="262"/>
                  </a:lnTo>
                  <a:lnTo>
                    <a:pt x="1764" y="33"/>
                  </a:lnTo>
                  <a:lnTo>
                    <a:pt x="1470"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5085702" y="1804222"/>
              <a:ext cx="34968" cy="34957"/>
            </a:xfrm>
            <a:custGeom>
              <a:avLst/>
              <a:gdLst/>
              <a:ahLst/>
              <a:cxnLst/>
              <a:rect l="l" t="t" r="r" b="b"/>
              <a:pathLst>
                <a:path w="2941" h="2940" extrusionOk="0">
                  <a:moveTo>
                    <a:pt x="1471" y="0"/>
                  </a:moveTo>
                  <a:lnTo>
                    <a:pt x="1013" y="66"/>
                  </a:lnTo>
                  <a:lnTo>
                    <a:pt x="327" y="556"/>
                  </a:lnTo>
                  <a:lnTo>
                    <a:pt x="1" y="1307"/>
                  </a:lnTo>
                  <a:lnTo>
                    <a:pt x="164" y="2123"/>
                  </a:lnTo>
                  <a:lnTo>
                    <a:pt x="458" y="2515"/>
                  </a:lnTo>
                  <a:lnTo>
                    <a:pt x="817" y="2809"/>
                  </a:lnTo>
                  <a:lnTo>
                    <a:pt x="1634" y="2940"/>
                  </a:lnTo>
                  <a:lnTo>
                    <a:pt x="2385" y="2613"/>
                  </a:lnTo>
                  <a:lnTo>
                    <a:pt x="2875" y="1927"/>
                  </a:lnTo>
                  <a:lnTo>
                    <a:pt x="2940" y="1470"/>
                  </a:lnTo>
                  <a:lnTo>
                    <a:pt x="2908" y="1176"/>
                  </a:lnTo>
                  <a:lnTo>
                    <a:pt x="2679" y="654"/>
                  </a:lnTo>
                  <a:lnTo>
                    <a:pt x="2287" y="262"/>
                  </a:lnTo>
                  <a:lnTo>
                    <a:pt x="1765" y="33"/>
                  </a:lnTo>
                  <a:lnTo>
                    <a:pt x="1471"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5142013" y="3383191"/>
              <a:ext cx="669894" cy="90114"/>
            </a:xfrm>
            <a:custGeom>
              <a:avLst/>
              <a:gdLst/>
              <a:ahLst/>
              <a:cxnLst/>
              <a:rect l="l" t="t" r="r" b="b"/>
              <a:pathLst>
                <a:path w="56341" h="7579" extrusionOk="0">
                  <a:moveTo>
                    <a:pt x="28154" y="1"/>
                  </a:moveTo>
                  <a:lnTo>
                    <a:pt x="25280" y="34"/>
                  </a:lnTo>
                  <a:lnTo>
                    <a:pt x="19760" y="197"/>
                  </a:lnTo>
                  <a:lnTo>
                    <a:pt x="14731" y="458"/>
                  </a:lnTo>
                  <a:lnTo>
                    <a:pt x="10223" y="883"/>
                  </a:lnTo>
                  <a:lnTo>
                    <a:pt x="6402" y="1405"/>
                  </a:lnTo>
                  <a:lnTo>
                    <a:pt x="3365" y="1993"/>
                  </a:lnTo>
                  <a:lnTo>
                    <a:pt x="1209" y="2679"/>
                  </a:lnTo>
                  <a:lnTo>
                    <a:pt x="295" y="3234"/>
                  </a:lnTo>
                  <a:lnTo>
                    <a:pt x="33" y="3594"/>
                  </a:lnTo>
                  <a:lnTo>
                    <a:pt x="1" y="3790"/>
                  </a:lnTo>
                  <a:lnTo>
                    <a:pt x="33" y="3985"/>
                  </a:lnTo>
                  <a:lnTo>
                    <a:pt x="295" y="4377"/>
                  </a:lnTo>
                  <a:lnTo>
                    <a:pt x="1209" y="4933"/>
                  </a:lnTo>
                  <a:lnTo>
                    <a:pt x="3365" y="5619"/>
                  </a:lnTo>
                  <a:lnTo>
                    <a:pt x="6402" y="6206"/>
                  </a:lnTo>
                  <a:lnTo>
                    <a:pt x="10223" y="6729"/>
                  </a:lnTo>
                  <a:lnTo>
                    <a:pt x="14731" y="7121"/>
                  </a:lnTo>
                  <a:lnTo>
                    <a:pt x="19760" y="7415"/>
                  </a:lnTo>
                  <a:lnTo>
                    <a:pt x="25280" y="7578"/>
                  </a:lnTo>
                  <a:lnTo>
                    <a:pt x="31061" y="7578"/>
                  </a:lnTo>
                  <a:lnTo>
                    <a:pt x="36581" y="7415"/>
                  </a:lnTo>
                  <a:lnTo>
                    <a:pt x="41611" y="7121"/>
                  </a:lnTo>
                  <a:lnTo>
                    <a:pt x="46118" y="6729"/>
                  </a:lnTo>
                  <a:lnTo>
                    <a:pt x="49939" y="6206"/>
                  </a:lnTo>
                  <a:lnTo>
                    <a:pt x="52977" y="5619"/>
                  </a:lnTo>
                  <a:lnTo>
                    <a:pt x="55132" y="4933"/>
                  </a:lnTo>
                  <a:lnTo>
                    <a:pt x="56047" y="4377"/>
                  </a:lnTo>
                  <a:lnTo>
                    <a:pt x="56308" y="3985"/>
                  </a:lnTo>
                  <a:lnTo>
                    <a:pt x="56341" y="3790"/>
                  </a:lnTo>
                  <a:lnTo>
                    <a:pt x="56308" y="3594"/>
                  </a:lnTo>
                  <a:lnTo>
                    <a:pt x="56047" y="3234"/>
                  </a:lnTo>
                  <a:lnTo>
                    <a:pt x="55132" y="2679"/>
                  </a:lnTo>
                  <a:lnTo>
                    <a:pt x="52977" y="1993"/>
                  </a:lnTo>
                  <a:lnTo>
                    <a:pt x="49939" y="1405"/>
                  </a:lnTo>
                  <a:lnTo>
                    <a:pt x="46118" y="883"/>
                  </a:lnTo>
                  <a:lnTo>
                    <a:pt x="41611" y="458"/>
                  </a:lnTo>
                  <a:lnTo>
                    <a:pt x="36581" y="197"/>
                  </a:lnTo>
                  <a:lnTo>
                    <a:pt x="31061" y="34"/>
                  </a:lnTo>
                  <a:lnTo>
                    <a:pt x="2815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5142013" y="3383191"/>
              <a:ext cx="669894" cy="90114"/>
            </a:xfrm>
            <a:custGeom>
              <a:avLst/>
              <a:gdLst/>
              <a:ahLst/>
              <a:cxnLst/>
              <a:rect l="l" t="t" r="r" b="b"/>
              <a:pathLst>
                <a:path w="56341" h="7579" extrusionOk="0">
                  <a:moveTo>
                    <a:pt x="28154" y="1"/>
                  </a:moveTo>
                  <a:lnTo>
                    <a:pt x="25280" y="34"/>
                  </a:lnTo>
                  <a:lnTo>
                    <a:pt x="19760" y="197"/>
                  </a:lnTo>
                  <a:lnTo>
                    <a:pt x="14731" y="458"/>
                  </a:lnTo>
                  <a:lnTo>
                    <a:pt x="10223" y="883"/>
                  </a:lnTo>
                  <a:lnTo>
                    <a:pt x="6402" y="1405"/>
                  </a:lnTo>
                  <a:lnTo>
                    <a:pt x="3365" y="1993"/>
                  </a:lnTo>
                  <a:lnTo>
                    <a:pt x="1209" y="2679"/>
                  </a:lnTo>
                  <a:lnTo>
                    <a:pt x="295" y="3234"/>
                  </a:lnTo>
                  <a:lnTo>
                    <a:pt x="33" y="3594"/>
                  </a:lnTo>
                  <a:lnTo>
                    <a:pt x="1" y="3790"/>
                  </a:lnTo>
                  <a:lnTo>
                    <a:pt x="33" y="3985"/>
                  </a:lnTo>
                  <a:lnTo>
                    <a:pt x="295" y="4377"/>
                  </a:lnTo>
                  <a:lnTo>
                    <a:pt x="1209" y="4933"/>
                  </a:lnTo>
                  <a:lnTo>
                    <a:pt x="3365" y="5619"/>
                  </a:lnTo>
                  <a:lnTo>
                    <a:pt x="6402" y="6206"/>
                  </a:lnTo>
                  <a:lnTo>
                    <a:pt x="10223" y="6729"/>
                  </a:lnTo>
                  <a:lnTo>
                    <a:pt x="14731" y="7121"/>
                  </a:lnTo>
                  <a:lnTo>
                    <a:pt x="19760" y="7415"/>
                  </a:lnTo>
                  <a:lnTo>
                    <a:pt x="25280" y="7578"/>
                  </a:lnTo>
                  <a:lnTo>
                    <a:pt x="31061" y="7578"/>
                  </a:lnTo>
                  <a:lnTo>
                    <a:pt x="36581" y="7415"/>
                  </a:lnTo>
                  <a:lnTo>
                    <a:pt x="41611" y="7121"/>
                  </a:lnTo>
                  <a:lnTo>
                    <a:pt x="46118" y="6729"/>
                  </a:lnTo>
                  <a:lnTo>
                    <a:pt x="49939" y="6206"/>
                  </a:lnTo>
                  <a:lnTo>
                    <a:pt x="52977" y="5619"/>
                  </a:lnTo>
                  <a:lnTo>
                    <a:pt x="55132" y="4933"/>
                  </a:lnTo>
                  <a:lnTo>
                    <a:pt x="56047" y="4377"/>
                  </a:lnTo>
                  <a:lnTo>
                    <a:pt x="56308" y="3985"/>
                  </a:lnTo>
                  <a:lnTo>
                    <a:pt x="56341" y="3790"/>
                  </a:lnTo>
                  <a:lnTo>
                    <a:pt x="56308" y="3594"/>
                  </a:lnTo>
                  <a:lnTo>
                    <a:pt x="56047" y="3234"/>
                  </a:lnTo>
                  <a:lnTo>
                    <a:pt x="55132" y="2679"/>
                  </a:lnTo>
                  <a:lnTo>
                    <a:pt x="52977" y="1993"/>
                  </a:lnTo>
                  <a:lnTo>
                    <a:pt x="49939" y="1405"/>
                  </a:lnTo>
                  <a:lnTo>
                    <a:pt x="46118" y="883"/>
                  </a:lnTo>
                  <a:lnTo>
                    <a:pt x="41611" y="458"/>
                  </a:lnTo>
                  <a:lnTo>
                    <a:pt x="36581" y="197"/>
                  </a:lnTo>
                  <a:lnTo>
                    <a:pt x="31061" y="34"/>
                  </a:lnTo>
                  <a:lnTo>
                    <a:pt x="28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3332355" y="3383191"/>
              <a:ext cx="618256" cy="90114"/>
            </a:xfrm>
            <a:custGeom>
              <a:avLst/>
              <a:gdLst/>
              <a:ahLst/>
              <a:cxnLst/>
              <a:rect l="l" t="t" r="r" b="b"/>
              <a:pathLst>
                <a:path w="51998" h="7579" extrusionOk="0">
                  <a:moveTo>
                    <a:pt x="25999" y="1"/>
                  </a:moveTo>
                  <a:lnTo>
                    <a:pt x="23321" y="34"/>
                  </a:lnTo>
                  <a:lnTo>
                    <a:pt x="18226" y="197"/>
                  </a:lnTo>
                  <a:lnTo>
                    <a:pt x="13588" y="458"/>
                  </a:lnTo>
                  <a:lnTo>
                    <a:pt x="9440" y="883"/>
                  </a:lnTo>
                  <a:lnTo>
                    <a:pt x="5880" y="1405"/>
                  </a:lnTo>
                  <a:lnTo>
                    <a:pt x="3104" y="1993"/>
                  </a:lnTo>
                  <a:lnTo>
                    <a:pt x="1111" y="2679"/>
                  </a:lnTo>
                  <a:lnTo>
                    <a:pt x="262" y="3234"/>
                  </a:lnTo>
                  <a:lnTo>
                    <a:pt x="1" y="3594"/>
                  </a:lnTo>
                  <a:lnTo>
                    <a:pt x="1" y="3790"/>
                  </a:lnTo>
                  <a:lnTo>
                    <a:pt x="1" y="3985"/>
                  </a:lnTo>
                  <a:lnTo>
                    <a:pt x="262" y="4377"/>
                  </a:lnTo>
                  <a:lnTo>
                    <a:pt x="1111" y="4933"/>
                  </a:lnTo>
                  <a:lnTo>
                    <a:pt x="3104" y="5619"/>
                  </a:lnTo>
                  <a:lnTo>
                    <a:pt x="5880" y="6206"/>
                  </a:lnTo>
                  <a:lnTo>
                    <a:pt x="9440" y="6729"/>
                  </a:lnTo>
                  <a:lnTo>
                    <a:pt x="13588" y="7121"/>
                  </a:lnTo>
                  <a:lnTo>
                    <a:pt x="18226" y="7415"/>
                  </a:lnTo>
                  <a:lnTo>
                    <a:pt x="23321" y="7578"/>
                  </a:lnTo>
                  <a:lnTo>
                    <a:pt x="28677" y="7578"/>
                  </a:lnTo>
                  <a:lnTo>
                    <a:pt x="33740" y="7415"/>
                  </a:lnTo>
                  <a:lnTo>
                    <a:pt x="38410" y="7121"/>
                  </a:lnTo>
                  <a:lnTo>
                    <a:pt x="42558" y="6729"/>
                  </a:lnTo>
                  <a:lnTo>
                    <a:pt x="46085" y="6206"/>
                  </a:lnTo>
                  <a:lnTo>
                    <a:pt x="48894" y="5619"/>
                  </a:lnTo>
                  <a:lnTo>
                    <a:pt x="50854" y="4933"/>
                  </a:lnTo>
                  <a:lnTo>
                    <a:pt x="51703" y="4377"/>
                  </a:lnTo>
                  <a:lnTo>
                    <a:pt x="51964" y="3985"/>
                  </a:lnTo>
                  <a:lnTo>
                    <a:pt x="51997" y="3790"/>
                  </a:lnTo>
                  <a:lnTo>
                    <a:pt x="51964" y="3594"/>
                  </a:lnTo>
                  <a:lnTo>
                    <a:pt x="51703" y="3234"/>
                  </a:lnTo>
                  <a:lnTo>
                    <a:pt x="50854" y="2679"/>
                  </a:lnTo>
                  <a:lnTo>
                    <a:pt x="48894" y="1993"/>
                  </a:lnTo>
                  <a:lnTo>
                    <a:pt x="46085" y="1405"/>
                  </a:lnTo>
                  <a:lnTo>
                    <a:pt x="42558" y="883"/>
                  </a:lnTo>
                  <a:lnTo>
                    <a:pt x="38410" y="458"/>
                  </a:lnTo>
                  <a:lnTo>
                    <a:pt x="33740" y="197"/>
                  </a:lnTo>
                  <a:lnTo>
                    <a:pt x="28677" y="34"/>
                  </a:lnTo>
                  <a:lnTo>
                    <a:pt x="259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3332355" y="3383191"/>
              <a:ext cx="618256" cy="90114"/>
            </a:xfrm>
            <a:custGeom>
              <a:avLst/>
              <a:gdLst/>
              <a:ahLst/>
              <a:cxnLst/>
              <a:rect l="l" t="t" r="r" b="b"/>
              <a:pathLst>
                <a:path w="51998" h="7579" extrusionOk="0">
                  <a:moveTo>
                    <a:pt x="25999" y="1"/>
                  </a:moveTo>
                  <a:lnTo>
                    <a:pt x="23321" y="34"/>
                  </a:lnTo>
                  <a:lnTo>
                    <a:pt x="18226" y="197"/>
                  </a:lnTo>
                  <a:lnTo>
                    <a:pt x="13588" y="458"/>
                  </a:lnTo>
                  <a:lnTo>
                    <a:pt x="9440" y="883"/>
                  </a:lnTo>
                  <a:lnTo>
                    <a:pt x="5880" y="1405"/>
                  </a:lnTo>
                  <a:lnTo>
                    <a:pt x="3104" y="1993"/>
                  </a:lnTo>
                  <a:lnTo>
                    <a:pt x="1111" y="2679"/>
                  </a:lnTo>
                  <a:lnTo>
                    <a:pt x="262" y="3234"/>
                  </a:lnTo>
                  <a:lnTo>
                    <a:pt x="1" y="3594"/>
                  </a:lnTo>
                  <a:lnTo>
                    <a:pt x="1" y="3790"/>
                  </a:lnTo>
                  <a:lnTo>
                    <a:pt x="1" y="3985"/>
                  </a:lnTo>
                  <a:lnTo>
                    <a:pt x="262" y="4377"/>
                  </a:lnTo>
                  <a:lnTo>
                    <a:pt x="1111" y="4933"/>
                  </a:lnTo>
                  <a:lnTo>
                    <a:pt x="3104" y="5619"/>
                  </a:lnTo>
                  <a:lnTo>
                    <a:pt x="5880" y="6206"/>
                  </a:lnTo>
                  <a:lnTo>
                    <a:pt x="9440" y="6729"/>
                  </a:lnTo>
                  <a:lnTo>
                    <a:pt x="13588" y="7121"/>
                  </a:lnTo>
                  <a:lnTo>
                    <a:pt x="18226" y="7415"/>
                  </a:lnTo>
                  <a:lnTo>
                    <a:pt x="23321" y="7578"/>
                  </a:lnTo>
                  <a:lnTo>
                    <a:pt x="28677" y="7578"/>
                  </a:lnTo>
                  <a:lnTo>
                    <a:pt x="33740" y="7415"/>
                  </a:lnTo>
                  <a:lnTo>
                    <a:pt x="38410" y="7121"/>
                  </a:lnTo>
                  <a:lnTo>
                    <a:pt x="42558" y="6729"/>
                  </a:lnTo>
                  <a:lnTo>
                    <a:pt x="46085" y="6206"/>
                  </a:lnTo>
                  <a:lnTo>
                    <a:pt x="48894" y="5619"/>
                  </a:lnTo>
                  <a:lnTo>
                    <a:pt x="50854" y="4933"/>
                  </a:lnTo>
                  <a:lnTo>
                    <a:pt x="51703" y="4377"/>
                  </a:lnTo>
                  <a:lnTo>
                    <a:pt x="51964" y="3985"/>
                  </a:lnTo>
                  <a:lnTo>
                    <a:pt x="51997" y="3790"/>
                  </a:lnTo>
                  <a:lnTo>
                    <a:pt x="51964" y="3594"/>
                  </a:lnTo>
                  <a:lnTo>
                    <a:pt x="51703" y="3234"/>
                  </a:lnTo>
                  <a:lnTo>
                    <a:pt x="50854" y="2679"/>
                  </a:lnTo>
                  <a:lnTo>
                    <a:pt x="48894" y="1993"/>
                  </a:lnTo>
                  <a:lnTo>
                    <a:pt x="46085" y="1405"/>
                  </a:lnTo>
                  <a:lnTo>
                    <a:pt x="42558" y="883"/>
                  </a:lnTo>
                  <a:lnTo>
                    <a:pt x="38410" y="458"/>
                  </a:lnTo>
                  <a:lnTo>
                    <a:pt x="33740" y="197"/>
                  </a:lnTo>
                  <a:lnTo>
                    <a:pt x="28677" y="34"/>
                  </a:lnTo>
                  <a:lnTo>
                    <a:pt x="259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5113668" y="1839560"/>
              <a:ext cx="506015" cy="663676"/>
            </a:xfrm>
            <a:custGeom>
              <a:avLst/>
              <a:gdLst/>
              <a:ahLst/>
              <a:cxnLst/>
              <a:rect l="l" t="t" r="r" b="b"/>
              <a:pathLst>
                <a:path w="42558" h="55818" extrusionOk="0">
                  <a:moveTo>
                    <a:pt x="30114" y="0"/>
                  </a:moveTo>
                  <a:lnTo>
                    <a:pt x="23941" y="164"/>
                  </a:lnTo>
                  <a:lnTo>
                    <a:pt x="22602" y="294"/>
                  </a:lnTo>
                  <a:lnTo>
                    <a:pt x="22602" y="2319"/>
                  </a:lnTo>
                  <a:lnTo>
                    <a:pt x="22438" y="3169"/>
                  </a:lnTo>
                  <a:lnTo>
                    <a:pt x="21785" y="7708"/>
                  </a:lnTo>
                  <a:lnTo>
                    <a:pt x="21491" y="10844"/>
                  </a:lnTo>
                  <a:lnTo>
                    <a:pt x="21524" y="12052"/>
                  </a:lnTo>
                  <a:lnTo>
                    <a:pt x="21622" y="12705"/>
                  </a:lnTo>
                  <a:lnTo>
                    <a:pt x="21981" y="13947"/>
                  </a:lnTo>
                  <a:lnTo>
                    <a:pt x="22634" y="15090"/>
                  </a:lnTo>
                  <a:lnTo>
                    <a:pt x="23484" y="16037"/>
                  </a:lnTo>
                  <a:lnTo>
                    <a:pt x="24006" y="16461"/>
                  </a:lnTo>
                  <a:lnTo>
                    <a:pt x="24006" y="17343"/>
                  </a:lnTo>
                  <a:lnTo>
                    <a:pt x="23778" y="18258"/>
                  </a:lnTo>
                  <a:lnTo>
                    <a:pt x="22863" y="18846"/>
                  </a:lnTo>
                  <a:lnTo>
                    <a:pt x="22177" y="19466"/>
                  </a:lnTo>
                  <a:lnTo>
                    <a:pt x="20871" y="19662"/>
                  </a:lnTo>
                  <a:lnTo>
                    <a:pt x="17311" y="20087"/>
                  </a:lnTo>
                  <a:lnTo>
                    <a:pt x="15776" y="20217"/>
                  </a:lnTo>
                  <a:lnTo>
                    <a:pt x="14404" y="20511"/>
                  </a:lnTo>
                  <a:lnTo>
                    <a:pt x="14175" y="20675"/>
                  </a:lnTo>
                  <a:lnTo>
                    <a:pt x="13620" y="21295"/>
                  </a:lnTo>
                  <a:lnTo>
                    <a:pt x="13293" y="21687"/>
                  </a:lnTo>
                  <a:lnTo>
                    <a:pt x="4018" y="33053"/>
                  </a:lnTo>
                  <a:lnTo>
                    <a:pt x="2548" y="34947"/>
                  </a:lnTo>
                  <a:lnTo>
                    <a:pt x="262" y="38311"/>
                  </a:lnTo>
                  <a:lnTo>
                    <a:pt x="98" y="38605"/>
                  </a:lnTo>
                  <a:lnTo>
                    <a:pt x="0" y="39063"/>
                  </a:lnTo>
                  <a:lnTo>
                    <a:pt x="98" y="39585"/>
                  </a:lnTo>
                  <a:lnTo>
                    <a:pt x="850" y="40140"/>
                  </a:lnTo>
                  <a:lnTo>
                    <a:pt x="1078" y="40206"/>
                  </a:lnTo>
                  <a:lnTo>
                    <a:pt x="14306" y="42753"/>
                  </a:lnTo>
                  <a:lnTo>
                    <a:pt x="14371" y="53237"/>
                  </a:lnTo>
                  <a:lnTo>
                    <a:pt x="15482" y="53989"/>
                  </a:lnTo>
                  <a:lnTo>
                    <a:pt x="17768" y="55001"/>
                  </a:lnTo>
                  <a:lnTo>
                    <a:pt x="20642" y="55687"/>
                  </a:lnTo>
                  <a:lnTo>
                    <a:pt x="21132" y="55752"/>
                  </a:lnTo>
                  <a:lnTo>
                    <a:pt x="22634" y="55818"/>
                  </a:lnTo>
                  <a:lnTo>
                    <a:pt x="25411" y="55720"/>
                  </a:lnTo>
                  <a:lnTo>
                    <a:pt x="29003" y="55295"/>
                  </a:lnTo>
                  <a:lnTo>
                    <a:pt x="33739" y="53989"/>
                  </a:lnTo>
                  <a:lnTo>
                    <a:pt x="34392" y="53662"/>
                  </a:lnTo>
                  <a:lnTo>
                    <a:pt x="34262" y="49187"/>
                  </a:lnTo>
                  <a:lnTo>
                    <a:pt x="34686" y="49253"/>
                  </a:lnTo>
                  <a:lnTo>
                    <a:pt x="35437" y="49057"/>
                  </a:lnTo>
                  <a:lnTo>
                    <a:pt x="36058" y="48534"/>
                  </a:lnTo>
                  <a:lnTo>
                    <a:pt x="36515" y="47750"/>
                  </a:lnTo>
                  <a:lnTo>
                    <a:pt x="36646" y="47261"/>
                  </a:lnTo>
                  <a:lnTo>
                    <a:pt x="36842" y="46150"/>
                  </a:lnTo>
                  <a:lnTo>
                    <a:pt x="36940" y="45040"/>
                  </a:lnTo>
                  <a:lnTo>
                    <a:pt x="38867" y="38899"/>
                  </a:lnTo>
                  <a:lnTo>
                    <a:pt x="40663" y="32857"/>
                  </a:lnTo>
                  <a:lnTo>
                    <a:pt x="42558" y="26260"/>
                  </a:lnTo>
                  <a:lnTo>
                    <a:pt x="42558" y="26064"/>
                  </a:lnTo>
                  <a:lnTo>
                    <a:pt x="42362" y="25770"/>
                  </a:lnTo>
                  <a:lnTo>
                    <a:pt x="41970" y="25508"/>
                  </a:lnTo>
                  <a:lnTo>
                    <a:pt x="41872" y="25476"/>
                  </a:lnTo>
                  <a:lnTo>
                    <a:pt x="40794" y="25084"/>
                  </a:lnTo>
                  <a:lnTo>
                    <a:pt x="38704" y="24202"/>
                  </a:lnTo>
                  <a:lnTo>
                    <a:pt x="37724" y="23679"/>
                  </a:lnTo>
                  <a:lnTo>
                    <a:pt x="34686" y="21948"/>
                  </a:lnTo>
                  <a:lnTo>
                    <a:pt x="33314" y="21132"/>
                  </a:lnTo>
                  <a:lnTo>
                    <a:pt x="32890" y="20283"/>
                  </a:lnTo>
                  <a:lnTo>
                    <a:pt x="32106" y="19074"/>
                  </a:lnTo>
                  <a:lnTo>
                    <a:pt x="31290" y="18094"/>
                  </a:lnTo>
                  <a:lnTo>
                    <a:pt x="31192" y="18029"/>
                  </a:lnTo>
                  <a:lnTo>
                    <a:pt x="30767" y="14894"/>
                  </a:lnTo>
                  <a:lnTo>
                    <a:pt x="32923" y="12444"/>
                  </a:lnTo>
                  <a:lnTo>
                    <a:pt x="33804" y="11856"/>
                  </a:lnTo>
                  <a:lnTo>
                    <a:pt x="34784" y="11366"/>
                  </a:lnTo>
                  <a:lnTo>
                    <a:pt x="35144" y="11170"/>
                  </a:lnTo>
                  <a:lnTo>
                    <a:pt x="35862" y="10648"/>
                  </a:lnTo>
                  <a:lnTo>
                    <a:pt x="36156" y="10354"/>
                  </a:lnTo>
                  <a:lnTo>
                    <a:pt x="36417" y="10027"/>
                  </a:lnTo>
                  <a:lnTo>
                    <a:pt x="36679" y="9472"/>
                  </a:lnTo>
                  <a:lnTo>
                    <a:pt x="36777" y="8721"/>
                  </a:lnTo>
                  <a:lnTo>
                    <a:pt x="36189" y="7676"/>
                  </a:lnTo>
                  <a:lnTo>
                    <a:pt x="35895" y="7480"/>
                  </a:lnTo>
                  <a:lnTo>
                    <a:pt x="35144" y="7153"/>
                  </a:lnTo>
                  <a:lnTo>
                    <a:pt x="34327" y="6924"/>
                  </a:lnTo>
                  <a:lnTo>
                    <a:pt x="34360" y="6402"/>
                  </a:lnTo>
                  <a:lnTo>
                    <a:pt x="34327" y="3691"/>
                  </a:lnTo>
                  <a:lnTo>
                    <a:pt x="34131" y="1797"/>
                  </a:lnTo>
                  <a:lnTo>
                    <a:pt x="33935" y="1046"/>
                  </a:lnTo>
                  <a:lnTo>
                    <a:pt x="33837" y="882"/>
                  </a:lnTo>
                  <a:lnTo>
                    <a:pt x="33510" y="621"/>
                  </a:lnTo>
                  <a:lnTo>
                    <a:pt x="32661" y="294"/>
                  </a:lnTo>
                  <a:lnTo>
                    <a:pt x="30114"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5272887" y="2472155"/>
              <a:ext cx="384071" cy="915328"/>
            </a:xfrm>
            <a:custGeom>
              <a:avLst/>
              <a:gdLst/>
              <a:ahLst/>
              <a:cxnLst/>
              <a:rect l="l" t="t" r="r" b="b"/>
              <a:pathLst>
                <a:path w="32302" h="76983" extrusionOk="0">
                  <a:moveTo>
                    <a:pt x="1143" y="1"/>
                  </a:moveTo>
                  <a:lnTo>
                    <a:pt x="980" y="2091"/>
                  </a:lnTo>
                  <a:lnTo>
                    <a:pt x="360" y="13392"/>
                  </a:lnTo>
                  <a:lnTo>
                    <a:pt x="33" y="21459"/>
                  </a:lnTo>
                  <a:lnTo>
                    <a:pt x="0" y="24758"/>
                  </a:lnTo>
                  <a:lnTo>
                    <a:pt x="66" y="30571"/>
                  </a:lnTo>
                  <a:lnTo>
                    <a:pt x="523" y="40533"/>
                  </a:lnTo>
                  <a:lnTo>
                    <a:pt x="752" y="44877"/>
                  </a:lnTo>
                  <a:lnTo>
                    <a:pt x="817" y="46934"/>
                  </a:lnTo>
                  <a:lnTo>
                    <a:pt x="686" y="50592"/>
                  </a:lnTo>
                  <a:lnTo>
                    <a:pt x="523" y="53858"/>
                  </a:lnTo>
                  <a:lnTo>
                    <a:pt x="621" y="56961"/>
                  </a:lnTo>
                  <a:lnTo>
                    <a:pt x="882" y="58496"/>
                  </a:lnTo>
                  <a:lnTo>
                    <a:pt x="2744" y="68621"/>
                  </a:lnTo>
                  <a:lnTo>
                    <a:pt x="3756" y="74631"/>
                  </a:lnTo>
                  <a:lnTo>
                    <a:pt x="6108" y="76035"/>
                  </a:lnTo>
                  <a:lnTo>
                    <a:pt x="6173" y="74859"/>
                  </a:lnTo>
                  <a:lnTo>
                    <a:pt x="6598" y="68686"/>
                  </a:lnTo>
                  <a:lnTo>
                    <a:pt x="7055" y="64571"/>
                  </a:lnTo>
                  <a:lnTo>
                    <a:pt x="7382" y="63134"/>
                  </a:lnTo>
                  <a:lnTo>
                    <a:pt x="7676" y="61501"/>
                  </a:lnTo>
                  <a:lnTo>
                    <a:pt x="8133" y="55883"/>
                  </a:lnTo>
                  <a:lnTo>
                    <a:pt x="8655" y="45628"/>
                  </a:lnTo>
                  <a:lnTo>
                    <a:pt x="9015" y="41121"/>
                  </a:lnTo>
                  <a:lnTo>
                    <a:pt x="10321" y="29004"/>
                  </a:lnTo>
                  <a:lnTo>
                    <a:pt x="11138" y="21263"/>
                  </a:lnTo>
                  <a:lnTo>
                    <a:pt x="11922" y="23288"/>
                  </a:lnTo>
                  <a:lnTo>
                    <a:pt x="15776" y="33903"/>
                  </a:lnTo>
                  <a:lnTo>
                    <a:pt x="18192" y="41186"/>
                  </a:lnTo>
                  <a:lnTo>
                    <a:pt x="18911" y="43864"/>
                  </a:lnTo>
                  <a:lnTo>
                    <a:pt x="19564" y="46510"/>
                  </a:lnTo>
                  <a:lnTo>
                    <a:pt x="21687" y="53401"/>
                  </a:lnTo>
                  <a:lnTo>
                    <a:pt x="25313" y="64146"/>
                  </a:lnTo>
                  <a:lnTo>
                    <a:pt x="26652" y="68131"/>
                  </a:lnTo>
                  <a:lnTo>
                    <a:pt x="28644" y="74206"/>
                  </a:lnTo>
                  <a:lnTo>
                    <a:pt x="29526" y="76819"/>
                  </a:lnTo>
                  <a:lnTo>
                    <a:pt x="29918" y="76917"/>
                  </a:lnTo>
                  <a:lnTo>
                    <a:pt x="30734" y="76982"/>
                  </a:lnTo>
                  <a:lnTo>
                    <a:pt x="31159" y="76917"/>
                  </a:lnTo>
                  <a:lnTo>
                    <a:pt x="31518" y="76852"/>
                  </a:lnTo>
                  <a:lnTo>
                    <a:pt x="32106" y="76492"/>
                  </a:lnTo>
                  <a:lnTo>
                    <a:pt x="32302" y="76166"/>
                  </a:lnTo>
                  <a:lnTo>
                    <a:pt x="31453" y="70940"/>
                  </a:lnTo>
                  <a:lnTo>
                    <a:pt x="29885" y="60619"/>
                  </a:lnTo>
                  <a:lnTo>
                    <a:pt x="29134" y="55491"/>
                  </a:lnTo>
                  <a:lnTo>
                    <a:pt x="27370" y="44746"/>
                  </a:lnTo>
                  <a:lnTo>
                    <a:pt x="26619" y="41382"/>
                  </a:lnTo>
                  <a:lnTo>
                    <a:pt x="25900" y="38508"/>
                  </a:lnTo>
                  <a:lnTo>
                    <a:pt x="24855" y="33641"/>
                  </a:lnTo>
                  <a:lnTo>
                    <a:pt x="24431" y="30833"/>
                  </a:lnTo>
                  <a:lnTo>
                    <a:pt x="24365" y="29755"/>
                  </a:lnTo>
                  <a:lnTo>
                    <a:pt x="24267" y="28024"/>
                  </a:lnTo>
                  <a:lnTo>
                    <a:pt x="23320" y="19499"/>
                  </a:lnTo>
                  <a:lnTo>
                    <a:pt x="21426" y="4051"/>
                  </a:lnTo>
                  <a:lnTo>
                    <a:pt x="21001" y="752"/>
                  </a:lnTo>
                  <a:lnTo>
                    <a:pt x="20642" y="915"/>
                  </a:lnTo>
                  <a:lnTo>
                    <a:pt x="18062" y="1764"/>
                  </a:lnTo>
                  <a:lnTo>
                    <a:pt x="15580" y="2352"/>
                  </a:lnTo>
                  <a:lnTo>
                    <a:pt x="12607" y="2777"/>
                  </a:lnTo>
                  <a:lnTo>
                    <a:pt x="9341" y="2810"/>
                  </a:lnTo>
                  <a:lnTo>
                    <a:pt x="6826" y="2450"/>
                  </a:lnTo>
                  <a:lnTo>
                    <a:pt x="5161" y="2026"/>
                  </a:lnTo>
                  <a:lnTo>
                    <a:pt x="3495" y="1373"/>
                  </a:lnTo>
                  <a:lnTo>
                    <a:pt x="1895" y="523"/>
                  </a:lnTo>
                  <a:lnTo>
                    <a:pt x="1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5345499" y="2655451"/>
              <a:ext cx="59819" cy="69521"/>
            </a:xfrm>
            <a:custGeom>
              <a:avLst/>
              <a:gdLst/>
              <a:ahLst/>
              <a:cxnLst/>
              <a:rect l="l" t="t" r="r" b="b"/>
              <a:pathLst>
                <a:path w="5031" h="5847" fill="none" extrusionOk="0">
                  <a:moveTo>
                    <a:pt x="5031" y="5847"/>
                  </a:moveTo>
                  <a:lnTo>
                    <a:pt x="1" y="1"/>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330363" y="2660505"/>
              <a:ext cx="48939" cy="45444"/>
            </a:xfrm>
            <a:custGeom>
              <a:avLst/>
              <a:gdLst/>
              <a:ahLst/>
              <a:cxnLst/>
              <a:rect l="l" t="t" r="r" b="b"/>
              <a:pathLst>
                <a:path w="4116" h="3822" fill="none" extrusionOk="0">
                  <a:moveTo>
                    <a:pt x="0" y="0"/>
                  </a:moveTo>
                  <a:lnTo>
                    <a:pt x="4115" y="382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5435209" y="2590984"/>
              <a:ext cx="66025" cy="74574"/>
            </a:xfrm>
            <a:custGeom>
              <a:avLst/>
              <a:gdLst/>
              <a:ahLst/>
              <a:cxnLst/>
              <a:rect l="l" t="t" r="r" b="b"/>
              <a:pathLst>
                <a:path w="5553" h="6272" fill="none" extrusionOk="0">
                  <a:moveTo>
                    <a:pt x="1" y="6272"/>
                  </a:moveTo>
                  <a:lnTo>
                    <a:pt x="425" y="5259"/>
                  </a:lnTo>
                  <a:lnTo>
                    <a:pt x="1536" y="3463"/>
                  </a:lnTo>
                  <a:lnTo>
                    <a:pt x="2940" y="1863"/>
                  </a:lnTo>
                  <a:lnTo>
                    <a:pt x="4638" y="556"/>
                  </a:lnTo>
                  <a:lnTo>
                    <a:pt x="5553" y="1"/>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5502007" y="2498182"/>
              <a:ext cx="127770" cy="733958"/>
            </a:xfrm>
            <a:custGeom>
              <a:avLst/>
              <a:gdLst/>
              <a:ahLst/>
              <a:cxnLst/>
              <a:rect l="l" t="t" r="r" b="b"/>
              <a:pathLst>
                <a:path w="10746" h="61729" fill="none" extrusionOk="0">
                  <a:moveTo>
                    <a:pt x="229" y="0"/>
                  </a:moveTo>
                  <a:lnTo>
                    <a:pt x="131" y="261"/>
                  </a:lnTo>
                  <a:lnTo>
                    <a:pt x="0" y="1764"/>
                  </a:lnTo>
                  <a:lnTo>
                    <a:pt x="131" y="2874"/>
                  </a:lnTo>
                  <a:lnTo>
                    <a:pt x="360" y="3397"/>
                  </a:lnTo>
                  <a:lnTo>
                    <a:pt x="621" y="3821"/>
                  </a:lnTo>
                  <a:lnTo>
                    <a:pt x="1111" y="4377"/>
                  </a:lnTo>
                  <a:lnTo>
                    <a:pt x="1699" y="4671"/>
                  </a:lnTo>
                  <a:lnTo>
                    <a:pt x="1797" y="4671"/>
                  </a:lnTo>
                  <a:lnTo>
                    <a:pt x="1960" y="5552"/>
                  </a:lnTo>
                  <a:lnTo>
                    <a:pt x="2678" y="10419"/>
                  </a:lnTo>
                  <a:lnTo>
                    <a:pt x="3038" y="14044"/>
                  </a:lnTo>
                  <a:lnTo>
                    <a:pt x="3070" y="15645"/>
                  </a:lnTo>
                  <a:lnTo>
                    <a:pt x="2940" y="18192"/>
                  </a:lnTo>
                  <a:lnTo>
                    <a:pt x="2678" y="20740"/>
                  </a:lnTo>
                  <a:lnTo>
                    <a:pt x="2809" y="22928"/>
                  </a:lnTo>
                  <a:lnTo>
                    <a:pt x="3070" y="24463"/>
                  </a:lnTo>
                  <a:lnTo>
                    <a:pt x="3658" y="27370"/>
                  </a:lnTo>
                  <a:lnTo>
                    <a:pt x="4279" y="30244"/>
                  </a:lnTo>
                  <a:lnTo>
                    <a:pt x="4475" y="31910"/>
                  </a:lnTo>
                  <a:lnTo>
                    <a:pt x="4475" y="32857"/>
                  </a:lnTo>
                  <a:lnTo>
                    <a:pt x="4507" y="33771"/>
                  </a:lnTo>
                  <a:lnTo>
                    <a:pt x="4899" y="35404"/>
                  </a:lnTo>
                  <a:lnTo>
                    <a:pt x="5847" y="37495"/>
                  </a:lnTo>
                  <a:lnTo>
                    <a:pt x="6630" y="38670"/>
                  </a:lnTo>
                  <a:lnTo>
                    <a:pt x="6957" y="39356"/>
                  </a:lnTo>
                  <a:lnTo>
                    <a:pt x="7480" y="41381"/>
                  </a:lnTo>
                  <a:lnTo>
                    <a:pt x="7872" y="44909"/>
                  </a:lnTo>
                  <a:lnTo>
                    <a:pt x="7904" y="46640"/>
                  </a:lnTo>
                  <a:lnTo>
                    <a:pt x="7904" y="47325"/>
                  </a:lnTo>
                  <a:lnTo>
                    <a:pt x="8100" y="48763"/>
                  </a:lnTo>
                  <a:lnTo>
                    <a:pt x="8623" y="50918"/>
                  </a:lnTo>
                  <a:lnTo>
                    <a:pt x="9047" y="52323"/>
                  </a:lnTo>
                  <a:lnTo>
                    <a:pt x="9047" y="52845"/>
                  </a:lnTo>
                  <a:lnTo>
                    <a:pt x="9309" y="55425"/>
                  </a:lnTo>
                  <a:lnTo>
                    <a:pt x="9635" y="56993"/>
                  </a:lnTo>
                  <a:lnTo>
                    <a:pt x="9897" y="57450"/>
                  </a:lnTo>
                  <a:lnTo>
                    <a:pt x="10158" y="57908"/>
                  </a:lnTo>
                  <a:lnTo>
                    <a:pt x="10484" y="59214"/>
                  </a:lnTo>
                  <a:lnTo>
                    <a:pt x="10713" y="61304"/>
                  </a:lnTo>
                  <a:lnTo>
                    <a:pt x="10746" y="61729"/>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5340458" y="2717981"/>
              <a:ext cx="52827" cy="658623"/>
            </a:xfrm>
            <a:custGeom>
              <a:avLst/>
              <a:gdLst/>
              <a:ahLst/>
              <a:cxnLst/>
              <a:rect l="l" t="t" r="r" b="b"/>
              <a:pathLst>
                <a:path w="4443" h="55393" fill="none" extrusionOk="0">
                  <a:moveTo>
                    <a:pt x="4410" y="0"/>
                  </a:moveTo>
                  <a:lnTo>
                    <a:pt x="4442" y="392"/>
                  </a:lnTo>
                  <a:lnTo>
                    <a:pt x="4377" y="3560"/>
                  </a:lnTo>
                  <a:lnTo>
                    <a:pt x="4050" y="6891"/>
                  </a:lnTo>
                  <a:lnTo>
                    <a:pt x="3691" y="8949"/>
                  </a:lnTo>
                  <a:lnTo>
                    <a:pt x="3005" y="12705"/>
                  </a:lnTo>
                  <a:lnTo>
                    <a:pt x="2221" y="16984"/>
                  </a:lnTo>
                  <a:lnTo>
                    <a:pt x="1927" y="20446"/>
                  </a:lnTo>
                  <a:lnTo>
                    <a:pt x="1862" y="22765"/>
                  </a:lnTo>
                  <a:lnTo>
                    <a:pt x="1829" y="26978"/>
                  </a:lnTo>
                  <a:lnTo>
                    <a:pt x="2058" y="30570"/>
                  </a:lnTo>
                  <a:lnTo>
                    <a:pt x="2091" y="32628"/>
                  </a:lnTo>
                  <a:lnTo>
                    <a:pt x="1993" y="33837"/>
                  </a:lnTo>
                  <a:lnTo>
                    <a:pt x="1829" y="35176"/>
                  </a:lnTo>
                  <a:lnTo>
                    <a:pt x="1241" y="38278"/>
                  </a:lnTo>
                  <a:lnTo>
                    <a:pt x="556" y="41381"/>
                  </a:lnTo>
                  <a:lnTo>
                    <a:pt x="66" y="44092"/>
                  </a:lnTo>
                  <a:lnTo>
                    <a:pt x="0" y="45105"/>
                  </a:lnTo>
                  <a:lnTo>
                    <a:pt x="131" y="51473"/>
                  </a:lnTo>
                  <a:lnTo>
                    <a:pt x="262" y="55393"/>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5355605" y="2508277"/>
              <a:ext cx="25635" cy="18644"/>
            </a:xfrm>
            <a:custGeom>
              <a:avLst/>
              <a:gdLst/>
              <a:ahLst/>
              <a:cxnLst/>
              <a:rect l="l" t="t" r="r" b="b"/>
              <a:pathLst>
                <a:path w="2156" h="1568" fill="none" extrusionOk="0">
                  <a:moveTo>
                    <a:pt x="0" y="0"/>
                  </a:moveTo>
                  <a:lnTo>
                    <a:pt x="294" y="1143"/>
                  </a:lnTo>
                  <a:lnTo>
                    <a:pt x="2156" y="1568"/>
                  </a:lnTo>
                  <a:lnTo>
                    <a:pt x="1862" y="131"/>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5381228" y="2504781"/>
              <a:ext cx="60984" cy="22139"/>
            </a:xfrm>
            <a:custGeom>
              <a:avLst/>
              <a:gdLst/>
              <a:ahLst/>
              <a:cxnLst/>
              <a:rect l="l" t="t" r="r" b="b"/>
              <a:pathLst>
                <a:path w="5129" h="1862" fill="none" extrusionOk="0">
                  <a:moveTo>
                    <a:pt x="1" y="1862"/>
                  </a:moveTo>
                  <a:lnTo>
                    <a:pt x="425" y="1829"/>
                  </a:lnTo>
                  <a:lnTo>
                    <a:pt x="2744" y="1601"/>
                  </a:lnTo>
                  <a:lnTo>
                    <a:pt x="4443" y="1339"/>
                  </a:lnTo>
                  <a:lnTo>
                    <a:pt x="5128" y="1143"/>
                  </a:lnTo>
                  <a:lnTo>
                    <a:pt x="4704" y="0"/>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5455398" y="2501286"/>
              <a:ext cx="42340" cy="17098"/>
            </a:xfrm>
            <a:custGeom>
              <a:avLst/>
              <a:gdLst/>
              <a:ahLst/>
              <a:cxnLst/>
              <a:rect l="l" t="t" r="r" b="b"/>
              <a:pathLst>
                <a:path w="3561" h="1438" fill="none" extrusionOk="0">
                  <a:moveTo>
                    <a:pt x="1" y="0"/>
                  </a:moveTo>
                  <a:lnTo>
                    <a:pt x="426" y="1437"/>
                  </a:lnTo>
                  <a:lnTo>
                    <a:pt x="752" y="1405"/>
                  </a:lnTo>
                  <a:lnTo>
                    <a:pt x="2385" y="1241"/>
                  </a:lnTo>
                  <a:lnTo>
                    <a:pt x="3332" y="1013"/>
                  </a:lnTo>
                  <a:lnTo>
                    <a:pt x="3561" y="88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5311719" y="2492737"/>
              <a:ext cx="47394" cy="29142"/>
            </a:xfrm>
            <a:custGeom>
              <a:avLst/>
              <a:gdLst/>
              <a:ahLst/>
              <a:cxnLst/>
              <a:rect l="l" t="t" r="r" b="b"/>
              <a:pathLst>
                <a:path w="3986" h="2451" fill="none" extrusionOk="0">
                  <a:moveTo>
                    <a:pt x="3985" y="2450"/>
                  </a:moveTo>
                  <a:lnTo>
                    <a:pt x="3299" y="2385"/>
                  </a:lnTo>
                  <a:lnTo>
                    <a:pt x="1927" y="2026"/>
                  </a:lnTo>
                  <a:lnTo>
                    <a:pt x="1274" y="1732"/>
                  </a:lnTo>
                  <a:lnTo>
                    <a:pt x="0" y="1013"/>
                  </a:lnTo>
                  <a:lnTo>
                    <a:pt x="425" y="1"/>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5232889" y="3359506"/>
              <a:ext cx="111076" cy="83503"/>
            </a:xfrm>
            <a:custGeom>
              <a:avLst/>
              <a:gdLst/>
              <a:ahLst/>
              <a:cxnLst/>
              <a:rect l="l" t="t" r="r" b="b"/>
              <a:pathLst>
                <a:path w="9342" h="7023" extrusionOk="0">
                  <a:moveTo>
                    <a:pt x="7120" y="1"/>
                  </a:moveTo>
                  <a:lnTo>
                    <a:pt x="6369" y="490"/>
                  </a:lnTo>
                  <a:lnTo>
                    <a:pt x="2711" y="3169"/>
                  </a:lnTo>
                  <a:lnTo>
                    <a:pt x="1078" y="4638"/>
                  </a:lnTo>
                  <a:lnTo>
                    <a:pt x="327" y="5488"/>
                  </a:lnTo>
                  <a:lnTo>
                    <a:pt x="131" y="5880"/>
                  </a:lnTo>
                  <a:lnTo>
                    <a:pt x="0" y="6206"/>
                  </a:lnTo>
                  <a:lnTo>
                    <a:pt x="33" y="6663"/>
                  </a:lnTo>
                  <a:lnTo>
                    <a:pt x="392" y="6925"/>
                  </a:lnTo>
                  <a:lnTo>
                    <a:pt x="1013" y="7023"/>
                  </a:lnTo>
                  <a:lnTo>
                    <a:pt x="2287" y="6892"/>
                  </a:lnTo>
                  <a:lnTo>
                    <a:pt x="4279" y="6369"/>
                  </a:lnTo>
                  <a:lnTo>
                    <a:pt x="5259" y="5977"/>
                  </a:lnTo>
                  <a:lnTo>
                    <a:pt x="5716" y="5782"/>
                  </a:lnTo>
                  <a:lnTo>
                    <a:pt x="6565" y="5194"/>
                  </a:lnTo>
                  <a:lnTo>
                    <a:pt x="7643" y="4116"/>
                  </a:lnTo>
                  <a:lnTo>
                    <a:pt x="9113" y="1862"/>
                  </a:lnTo>
                  <a:lnTo>
                    <a:pt x="9341" y="1405"/>
                  </a:lnTo>
                  <a:lnTo>
                    <a:pt x="7120" y="1"/>
                  </a:lnTo>
                  <a:close/>
                </a:path>
              </a:pathLst>
            </a:custGeom>
            <a:solidFill>
              <a:srgbClr val="FFFFFF"/>
            </a:solid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5626269" y="3378149"/>
              <a:ext cx="67583" cy="94371"/>
            </a:xfrm>
            <a:custGeom>
              <a:avLst/>
              <a:gdLst/>
              <a:ahLst/>
              <a:cxnLst/>
              <a:rect l="l" t="t" r="r" b="b"/>
              <a:pathLst>
                <a:path w="5684" h="7937" extrusionOk="0">
                  <a:moveTo>
                    <a:pt x="2548" y="0"/>
                  </a:moveTo>
                  <a:lnTo>
                    <a:pt x="2352" y="98"/>
                  </a:lnTo>
                  <a:lnTo>
                    <a:pt x="1242" y="523"/>
                  </a:lnTo>
                  <a:lnTo>
                    <a:pt x="393" y="686"/>
                  </a:lnTo>
                  <a:lnTo>
                    <a:pt x="1" y="654"/>
                  </a:lnTo>
                  <a:lnTo>
                    <a:pt x="1" y="654"/>
                  </a:lnTo>
                  <a:lnTo>
                    <a:pt x="262" y="1927"/>
                  </a:lnTo>
                  <a:lnTo>
                    <a:pt x="1177" y="4377"/>
                  </a:lnTo>
                  <a:lnTo>
                    <a:pt x="1797" y="5520"/>
                  </a:lnTo>
                  <a:lnTo>
                    <a:pt x="2352" y="6304"/>
                  </a:lnTo>
                  <a:lnTo>
                    <a:pt x="3626" y="7512"/>
                  </a:lnTo>
                  <a:lnTo>
                    <a:pt x="4541" y="7937"/>
                  </a:lnTo>
                  <a:lnTo>
                    <a:pt x="5063" y="7872"/>
                  </a:lnTo>
                  <a:lnTo>
                    <a:pt x="5455" y="7480"/>
                  </a:lnTo>
                  <a:lnTo>
                    <a:pt x="5684" y="6696"/>
                  </a:lnTo>
                  <a:lnTo>
                    <a:pt x="5684" y="6108"/>
                  </a:lnTo>
                  <a:lnTo>
                    <a:pt x="5651" y="5487"/>
                  </a:lnTo>
                  <a:lnTo>
                    <a:pt x="5390" y="4312"/>
                  </a:lnTo>
                  <a:lnTo>
                    <a:pt x="4704" y="2711"/>
                  </a:lnTo>
                  <a:lnTo>
                    <a:pt x="2940" y="327"/>
                  </a:lnTo>
                  <a:lnTo>
                    <a:pt x="2548" y="0"/>
                  </a:lnTo>
                  <a:close/>
                </a:path>
              </a:pathLst>
            </a:custGeom>
            <a:solidFill>
              <a:srgbClr val="FFFFFF"/>
            </a:solid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5370361" y="1870236"/>
              <a:ext cx="180193" cy="169718"/>
            </a:xfrm>
            <a:custGeom>
              <a:avLst/>
              <a:gdLst/>
              <a:ahLst/>
              <a:cxnLst/>
              <a:rect l="l" t="t" r="r" b="b"/>
              <a:pathLst>
                <a:path w="15155" h="14274" fill="none" extrusionOk="0">
                  <a:moveTo>
                    <a:pt x="980" y="1"/>
                  </a:moveTo>
                  <a:lnTo>
                    <a:pt x="817" y="1013"/>
                  </a:lnTo>
                  <a:lnTo>
                    <a:pt x="164" y="6108"/>
                  </a:lnTo>
                  <a:lnTo>
                    <a:pt x="0" y="9309"/>
                  </a:lnTo>
                  <a:lnTo>
                    <a:pt x="98" y="10256"/>
                  </a:lnTo>
                  <a:lnTo>
                    <a:pt x="294" y="11073"/>
                  </a:lnTo>
                  <a:lnTo>
                    <a:pt x="915" y="12379"/>
                  </a:lnTo>
                  <a:lnTo>
                    <a:pt x="1699" y="13294"/>
                  </a:lnTo>
                  <a:lnTo>
                    <a:pt x="2580" y="13881"/>
                  </a:lnTo>
                  <a:lnTo>
                    <a:pt x="3560" y="14175"/>
                  </a:lnTo>
                  <a:lnTo>
                    <a:pt x="4573" y="14273"/>
                  </a:lnTo>
                  <a:lnTo>
                    <a:pt x="6075" y="14077"/>
                  </a:lnTo>
                  <a:lnTo>
                    <a:pt x="6957" y="13751"/>
                  </a:lnTo>
                  <a:lnTo>
                    <a:pt x="7774" y="13392"/>
                  </a:lnTo>
                  <a:lnTo>
                    <a:pt x="9243" y="12216"/>
                  </a:lnTo>
                  <a:lnTo>
                    <a:pt x="11007" y="10256"/>
                  </a:lnTo>
                  <a:lnTo>
                    <a:pt x="11432" y="9668"/>
                  </a:lnTo>
                  <a:lnTo>
                    <a:pt x="11464" y="9636"/>
                  </a:lnTo>
                  <a:lnTo>
                    <a:pt x="11530" y="9603"/>
                  </a:lnTo>
                  <a:lnTo>
                    <a:pt x="11987" y="9472"/>
                  </a:lnTo>
                  <a:lnTo>
                    <a:pt x="13489" y="8688"/>
                  </a:lnTo>
                  <a:lnTo>
                    <a:pt x="14469" y="7839"/>
                  </a:lnTo>
                  <a:lnTo>
                    <a:pt x="14861" y="7251"/>
                  </a:lnTo>
                  <a:lnTo>
                    <a:pt x="15024" y="6925"/>
                  </a:lnTo>
                  <a:lnTo>
                    <a:pt x="15155" y="6369"/>
                  </a:lnTo>
                  <a:lnTo>
                    <a:pt x="15024" y="5684"/>
                  </a:lnTo>
                  <a:lnTo>
                    <a:pt x="14208" y="4834"/>
                  </a:lnTo>
                  <a:lnTo>
                    <a:pt x="13979" y="47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5471711" y="1872174"/>
              <a:ext cx="79235" cy="166222"/>
            </a:xfrm>
            <a:custGeom>
              <a:avLst/>
              <a:gdLst/>
              <a:ahLst/>
              <a:cxnLst/>
              <a:rect l="l" t="t" r="r" b="b"/>
              <a:pathLst>
                <a:path w="6664" h="13980" extrusionOk="0">
                  <a:moveTo>
                    <a:pt x="2156" y="1"/>
                  </a:moveTo>
                  <a:lnTo>
                    <a:pt x="1699" y="2581"/>
                  </a:lnTo>
                  <a:lnTo>
                    <a:pt x="1079" y="7317"/>
                  </a:lnTo>
                  <a:lnTo>
                    <a:pt x="1013" y="8199"/>
                  </a:lnTo>
                  <a:lnTo>
                    <a:pt x="458" y="9897"/>
                  </a:lnTo>
                  <a:lnTo>
                    <a:pt x="1" y="10681"/>
                  </a:lnTo>
                  <a:lnTo>
                    <a:pt x="66" y="11334"/>
                  </a:lnTo>
                  <a:lnTo>
                    <a:pt x="360" y="13327"/>
                  </a:lnTo>
                  <a:lnTo>
                    <a:pt x="393" y="13588"/>
                  </a:lnTo>
                  <a:lnTo>
                    <a:pt x="458" y="13980"/>
                  </a:lnTo>
                  <a:lnTo>
                    <a:pt x="785" y="13457"/>
                  </a:lnTo>
                  <a:lnTo>
                    <a:pt x="948" y="13980"/>
                  </a:lnTo>
                  <a:lnTo>
                    <a:pt x="817" y="13327"/>
                  </a:lnTo>
                  <a:lnTo>
                    <a:pt x="785" y="12085"/>
                  </a:lnTo>
                  <a:lnTo>
                    <a:pt x="981" y="11628"/>
                  </a:lnTo>
                  <a:lnTo>
                    <a:pt x="2940" y="9440"/>
                  </a:lnTo>
                  <a:lnTo>
                    <a:pt x="3234" y="9342"/>
                  </a:lnTo>
                  <a:lnTo>
                    <a:pt x="4802" y="8558"/>
                  </a:lnTo>
                  <a:lnTo>
                    <a:pt x="5880" y="7676"/>
                  </a:lnTo>
                  <a:lnTo>
                    <a:pt x="6337" y="7088"/>
                  </a:lnTo>
                  <a:lnTo>
                    <a:pt x="6500" y="6729"/>
                  </a:lnTo>
                  <a:lnTo>
                    <a:pt x="6664" y="6043"/>
                  </a:lnTo>
                  <a:lnTo>
                    <a:pt x="6566" y="5521"/>
                  </a:lnTo>
                  <a:lnTo>
                    <a:pt x="6370" y="5129"/>
                  </a:lnTo>
                  <a:lnTo>
                    <a:pt x="6239" y="5031"/>
                  </a:lnTo>
                  <a:lnTo>
                    <a:pt x="5488" y="4639"/>
                  </a:lnTo>
                  <a:lnTo>
                    <a:pt x="4704" y="4312"/>
                  </a:lnTo>
                  <a:lnTo>
                    <a:pt x="4018" y="5782"/>
                  </a:lnTo>
                  <a:lnTo>
                    <a:pt x="3463" y="5880"/>
                  </a:lnTo>
                  <a:lnTo>
                    <a:pt x="3463" y="5880"/>
                  </a:lnTo>
                  <a:lnTo>
                    <a:pt x="3495" y="5684"/>
                  </a:lnTo>
                  <a:lnTo>
                    <a:pt x="3463" y="4639"/>
                  </a:lnTo>
                  <a:lnTo>
                    <a:pt x="3234" y="3822"/>
                  </a:lnTo>
                  <a:lnTo>
                    <a:pt x="3006" y="3463"/>
                  </a:lnTo>
                  <a:lnTo>
                    <a:pt x="2777" y="3071"/>
                  </a:lnTo>
                  <a:lnTo>
                    <a:pt x="2418" y="1993"/>
                  </a:lnTo>
                  <a:lnTo>
                    <a:pt x="2189" y="328"/>
                  </a:lnTo>
                  <a:lnTo>
                    <a:pt x="2156"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5370361" y="1870236"/>
              <a:ext cx="180193" cy="169718"/>
            </a:xfrm>
            <a:custGeom>
              <a:avLst/>
              <a:gdLst/>
              <a:ahLst/>
              <a:cxnLst/>
              <a:rect l="l" t="t" r="r" b="b"/>
              <a:pathLst>
                <a:path w="15155" h="14274" fill="none" extrusionOk="0">
                  <a:moveTo>
                    <a:pt x="980" y="1"/>
                  </a:moveTo>
                  <a:lnTo>
                    <a:pt x="817" y="1013"/>
                  </a:lnTo>
                  <a:lnTo>
                    <a:pt x="164" y="6108"/>
                  </a:lnTo>
                  <a:lnTo>
                    <a:pt x="0" y="9309"/>
                  </a:lnTo>
                  <a:lnTo>
                    <a:pt x="98" y="10256"/>
                  </a:lnTo>
                  <a:lnTo>
                    <a:pt x="294" y="11073"/>
                  </a:lnTo>
                  <a:lnTo>
                    <a:pt x="915" y="12379"/>
                  </a:lnTo>
                  <a:lnTo>
                    <a:pt x="1699" y="13294"/>
                  </a:lnTo>
                  <a:lnTo>
                    <a:pt x="2580" y="13881"/>
                  </a:lnTo>
                  <a:lnTo>
                    <a:pt x="3560" y="14175"/>
                  </a:lnTo>
                  <a:lnTo>
                    <a:pt x="4573" y="14273"/>
                  </a:lnTo>
                  <a:lnTo>
                    <a:pt x="6075" y="14077"/>
                  </a:lnTo>
                  <a:lnTo>
                    <a:pt x="6957" y="13751"/>
                  </a:lnTo>
                  <a:lnTo>
                    <a:pt x="7774" y="13392"/>
                  </a:lnTo>
                  <a:lnTo>
                    <a:pt x="9243" y="12216"/>
                  </a:lnTo>
                  <a:lnTo>
                    <a:pt x="11007" y="10256"/>
                  </a:lnTo>
                  <a:lnTo>
                    <a:pt x="11432" y="9668"/>
                  </a:lnTo>
                  <a:lnTo>
                    <a:pt x="11464" y="9636"/>
                  </a:lnTo>
                  <a:lnTo>
                    <a:pt x="11530" y="9603"/>
                  </a:lnTo>
                  <a:lnTo>
                    <a:pt x="11987" y="9472"/>
                  </a:lnTo>
                  <a:lnTo>
                    <a:pt x="13489" y="8688"/>
                  </a:lnTo>
                  <a:lnTo>
                    <a:pt x="14469" y="7839"/>
                  </a:lnTo>
                  <a:lnTo>
                    <a:pt x="14861" y="7251"/>
                  </a:lnTo>
                  <a:lnTo>
                    <a:pt x="15024" y="6925"/>
                  </a:lnTo>
                  <a:lnTo>
                    <a:pt x="15155" y="6369"/>
                  </a:lnTo>
                  <a:lnTo>
                    <a:pt x="15024" y="5684"/>
                  </a:lnTo>
                  <a:lnTo>
                    <a:pt x="14208" y="4834"/>
                  </a:lnTo>
                  <a:lnTo>
                    <a:pt x="13979" y="4769"/>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5441808" y="1913729"/>
              <a:ext cx="7788" cy="13995"/>
            </a:xfrm>
            <a:custGeom>
              <a:avLst/>
              <a:gdLst/>
              <a:ahLst/>
              <a:cxnLst/>
              <a:rect l="l" t="t" r="r" b="b"/>
              <a:pathLst>
                <a:path w="655" h="1177" extrusionOk="0">
                  <a:moveTo>
                    <a:pt x="360" y="1"/>
                  </a:moveTo>
                  <a:lnTo>
                    <a:pt x="131" y="295"/>
                  </a:lnTo>
                  <a:lnTo>
                    <a:pt x="33" y="523"/>
                  </a:lnTo>
                  <a:lnTo>
                    <a:pt x="1" y="752"/>
                  </a:lnTo>
                  <a:lnTo>
                    <a:pt x="99" y="1111"/>
                  </a:lnTo>
                  <a:lnTo>
                    <a:pt x="197" y="1176"/>
                  </a:lnTo>
                  <a:lnTo>
                    <a:pt x="327" y="1176"/>
                  </a:lnTo>
                  <a:lnTo>
                    <a:pt x="556" y="882"/>
                  </a:lnTo>
                  <a:lnTo>
                    <a:pt x="621" y="654"/>
                  </a:lnTo>
                  <a:lnTo>
                    <a:pt x="654" y="425"/>
                  </a:lnTo>
                  <a:lnTo>
                    <a:pt x="589" y="66"/>
                  </a:lnTo>
                  <a:lnTo>
                    <a:pt x="4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5400264" y="1903635"/>
              <a:ext cx="7776" cy="13995"/>
            </a:xfrm>
            <a:custGeom>
              <a:avLst/>
              <a:gdLst/>
              <a:ahLst/>
              <a:cxnLst/>
              <a:rect l="l" t="t" r="r" b="b"/>
              <a:pathLst>
                <a:path w="654" h="1177" extrusionOk="0">
                  <a:moveTo>
                    <a:pt x="359" y="0"/>
                  </a:moveTo>
                  <a:lnTo>
                    <a:pt x="98" y="262"/>
                  </a:lnTo>
                  <a:lnTo>
                    <a:pt x="33" y="523"/>
                  </a:lnTo>
                  <a:lnTo>
                    <a:pt x="0" y="752"/>
                  </a:lnTo>
                  <a:lnTo>
                    <a:pt x="65" y="1111"/>
                  </a:lnTo>
                  <a:lnTo>
                    <a:pt x="196" y="1176"/>
                  </a:lnTo>
                  <a:lnTo>
                    <a:pt x="294" y="1144"/>
                  </a:lnTo>
                  <a:lnTo>
                    <a:pt x="555" y="882"/>
                  </a:lnTo>
                  <a:lnTo>
                    <a:pt x="621" y="654"/>
                  </a:lnTo>
                  <a:lnTo>
                    <a:pt x="653" y="425"/>
                  </a:lnTo>
                  <a:lnTo>
                    <a:pt x="555" y="66"/>
                  </a:lnTo>
                  <a:lnTo>
                    <a:pt x="4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5445696" y="1888879"/>
              <a:ext cx="22532" cy="13995"/>
            </a:xfrm>
            <a:custGeom>
              <a:avLst/>
              <a:gdLst/>
              <a:ahLst/>
              <a:cxnLst/>
              <a:rect l="l" t="t" r="r" b="b"/>
              <a:pathLst>
                <a:path w="1895" h="1177" fill="none" extrusionOk="0">
                  <a:moveTo>
                    <a:pt x="1895" y="1176"/>
                  </a:moveTo>
                  <a:lnTo>
                    <a:pt x="1568" y="686"/>
                  </a:lnTo>
                  <a:lnTo>
                    <a:pt x="588" y="66"/>
                  </a:lnTo>
                  <a:lnTo>
                    <a:pt x="0"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5390942" y="1887714"/>
              <a:ext cx="22924" cy="6218"/>
            </a:xfrm>
            <a:custGeom>
              <a:avLst/>
              <a:gdLst/>
              <a:ahLst/>
              <a:cxnLst/>
              <a:rect l="l" t="t" r="r" b="b"/>
              <a:pathLst>
                <a:path w="1928" h="523" fill="none" extrusionOk="0">
                  <a:moveTo>
                    <a:pt x="1927" y="164"/>
                  </a:moveTo>
                  <a:lnTo>
                    <a:pt x="1666" y="66"/>
                  </a:lnTo>
                  <a:lnTo>
                    <a:pt x="1143" y="0"/>
                  </a:lnTo>
                  <a:lnTo>
                    <a:pt x="653" y="98"/>
                  </a:lnTo>
                  <a:lnTo>
                    <a:pt x="196" y="360"/>
                  </a:lnTo>
                  <a:lnTo>
                    <a:pt x="0" y="523"/>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5408421" y="1907130"/>
              <a:ext cx="10107" cy="42340"/>
            </a:xfrm>
            <a:custGeom>
              <a:avLst/>
              <a:gdLst/>
              <a:ahLst/>
              <a:cxnLst/>
              <a:rect l="l" t="t" r="r" b="b"/>
              <a:pathLst>
                <a:path w="850" h="3561" fill="none" extrusionOk="0">
                  <a:moveTo>
                    <a:pt x="686" y="0"/>
                  </a:moveTo>
                  <a:lnTo>
                    <a:pt x="653" y="817"/>
                  </a:lnTo>
                  <a:lnTo>
                    <a:pt x="555" y="1633"/>
                  </a:lnTo>
                  <a:lnTo>
                    <a:pt x="425" y="2091"/>
                  </a:lnTo>
                  <a:lnTo>
                    <a:pt x="98" y="2515"/>
                  </a:lnTo>
                  <a:lnTo>
                    <a:pt x="0" y="2809"/>
                  </a:lnTo>
                  <a:lnTo>
                    <a:pt x="33" y="2973"/>
                  </a:lnTo>
                  <a:lnTo>
                    <a:pt x="98" y="3168"/>
                  </a:lnTo>
                  <a:lnTo>
                    <a:pt x="359" y="3397"/>
                  </a:lnTo>
                  <a:lnTo>
                    <a:pt x="751" y="3560"/>
                  </a:lnTo>
                  <a:lnTo>
                    <a:pt x="849" y="356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5427052" y="1972371"/>
              <a:ext cx="20593" cy="3508"/>
            </a:xfrm>
            <a:custGeom>
              <a:avLst/>
              <a:gdLst/>
              <a:ahLst/>
              <a:cxnLst/>
              <a:rect l="l" t="t" r="r" b="b"/>
              <a:pathLst>
                <a:path w="1732" h="295" fill="none" extrusionOk="0">
                  <a:moveTo>
                    <a:pt x="1" y="196"/>
                  </a:moveTo>
                  <a:lnTo>
                    <a:pt x="425" y="294"/>
                  </a:lnTo>
                  <a:lnTo>
                    <a:pt x="1340" y="196"/>
                  </a:lnTo>
                  <a:lnTo>
                    <a:pt x="1732"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5317938" y="1773546"/>
              <a:ext cx="232616" cy="172429"/>
            </a:xfrm>
            <a:custGeom>
              <a:avLst/>
              <a:gdLst/>
              <a:ahLst/>
              <a:cxnLst/>
              <a:rect l="l" t="t" r="r" b="b"/>
              <a:pathLst>
                <a:path w="19564" h="14502" extrusionOk="0">
                  <a:moveTo>
                    <a:pt x="10256" y="0"/>
                  </a:moveTo>
                  <a:lnTo>
                    <a:pt x="9276" y="33"/>
                  </a:lnTo>
                  <a:lnTo>
                    <a:pt x="7512" y="457"/>
                  </a:lnTo>
                  <a:lnTo>
                    <a:pt x="5912" y="1045"/>
                  </a:lnTo>
                  <a:lnTo>
                    <a:pt x="4507" y="1535"/>
                  </a:lnTo>
                  <a:lnTo>
                    <a:pt x="3887" y="1633"/>
                  </a:lnTo>
                  <a:lnTo>
                    <a:pt x="3299" y="1633"/>
                  </a:lnTo>
                  <a:lnTo>
                    <a:pt x="2254" y="1339"/>
                  </a:lnTo>
                  <a:lnTo>
                    <a:pt x="1339" y="1176"/>
                  </a:lnTo>
                  <a:lnTo>
                    <a:pt x="719" y="1437"/>
                  </a:lnTo>
                  <a:lnTo>
                    <a:pt x="327" y="1894"/>
                  </a:lnTo>
                  <a:lnTo>
                    <a:pt x="131" y="2254"/>
                  </a:lnTo>
                  <a:lnTo>
                    <a:pt x="0" y="2646"/>
                  </a:lnTo>
                  <a:lnTo>
                    <a:pt x="33" y="3495"/>
                  </a:lnTo>
                  <a:lnTo>
                    <a:pt x="392" y="4409"/>
                  </a:lnTo>
                  <a:lnTo>
                    <a:pt x="1045" y="5324"/>
                  </a:lnTo>
                  <a:lnTo>
                    <a:pt x="2352" y="6598"/>
                  </a:lnTo>
                  <a:lnTo>
                    <a:pt x="3887" y="7577"/>
                  </a:lnTo>
                  <a:lnTo>
                    <a:pt x="4899" y="8002"/>
                  </a:lnTo>
                  <a:lnTo>
                    <a:pt x="5389" y="8133"/>
                  </a:lnTo>
                  <a:lnTo>
                    <a:pt x="6369" y="8263"/>
                  </a:lnTo>
                  <a:lnTo>
                    <a:pt x="8427" y="8263"/>
                  </a:lnTo>
                  <a:lnTo>
                    <a:pt x="11333" y="7937"/>
                  </a:lnTo>
                  <a:lnTo>
                    <a:pt x="12378" y="7741"/>
                  </a:lnTo>
                  <a:lnTo>
                    <a:pt x="13816" y="7675"/>
                  </a:lnTo>
                  <a:lnTo>
                    <a:pt x="15253" y="7741"/>
                  </a:lnTo>
                  <a:lnTo>
                    <a:pt x="15155" y="8035"/>
                  </a:lnTo>
                  <a:lnTo>
                    <a:pt x="14926" y="9570"/>
                  </a:lnTo>
                  <a:lnTo>
                    <a:pt x="15024" y="10550"/>
                  </a:lnTo>
                  <a:lnTo>
                    <a:pt x="15253" y="10876"/>
                  </a:lnTo>
                  <a:lnTo>
                    <a:pt x="15743" y="11399"/>
                  </a:lnTo>
                  <a:lnTo>
                    <a:pt x="16134" y="12248"/>
                  </a:lnTo>
                  <a:lnTo>
                    <a:pt x="16134" y="12640"/>
                  </a:lnTo>
                  <a:lnTo>
                    <a:pt x="16232" y="13456"/>
                  </a:lnTo>
                  <a:lnTo>
                    <a:pt x="16396" y="14273"/>
                  </a:lnTo>
                  <a:lnTo>
                    <a:pt x="17147" y="14501"/>
                  </a:lnTo>
                  <a:lnTo>
                    <a:pt x="17506" y="13130"/>
                  </a:lnTo>
                  <a:lnTo>
                    <a:pt x="18225" y="12281"/>
                  </a:lnTo>
                  <a:lnTo>
                    <a:pt x="19237" y="10321"/>
                  </a:lnTo>
                  <a:lnTo>
                    <a:pt x="19499" y="9276"/>
                  </a:lnTo>
                  <a:lnTo>
                    <a:pt x="19564" y="8851"/>
                  </a:lnTo>
                  <a:lnTo>
                    <a:pt x="19531" y="8002"/>
                  </a:lnTo>
                  <a:lnTo>
                    <a:pt x="19205" y="6826"/>
                  </a:lnTo>
                  <a:lnTo>
                    <a:pt x="18257" y="5063"/>
                  </a:lnTo>
                  <a:lnTo>
                    <a:pt x="17996" y="4769"/>
                  </a:lnTo>
                  <a:lnTo>
                    <a:pt x="15645" y="2384"/>
                  </a:lnTo>
                  <a:lnTo>
                    <a:pt x="15285" y="2058"/>
                  </a:lnTo>
                  <a:lnTo>
                    <a:pt x="13130" y="719"/>
                  </a:lnTo>
                  <a:lnTo>
                    <a:pt x="11725" y="196"/>
                  </a:lnTo>
                  <a:lnTo>
                    <a:pt x="107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5378517" y="1801892"/>
              <a:ext cx="109911" cy="59034"/>
            </a:xfrm>
            <a:custGeom>
              <a:avLst/>
              <a:gdLst/>
              <a:ahLst/>
              <a:cxnLst/>
              <a:rect l="l" t="t" r="r" b="b"/>
              <a:pathLst>
                <a:path w="9244" h="4965" fill="none" extrusionOk="0">
                  <a:moveTo>
                    <a:pt x="0" y="4703"/>
                  </a:moveTo>
                  <a:lnTo>
                    <a:pt x="555" y="4834"/>
                  </a:lnTo>
                  <a:lnTo>
                    <a:pt x="3723" y="4965"/>
                  </a:lnTo>
                  <a:lnTo>
                    <a:pt x="5683" y="4703"/>
                  </a:lnTo>
                  <a:lnTo>
                    <a:pt x="6990" y="4377"/>
                  </a:lnTo>
                  <a:lnTo>
                    <a:pt x="7643" y="4148"/>
                  </a:lnTo>
                  <a:lnTo>
                    <a:pt x="8198" y="3854"/>
                  </a:lnTo>
                  <a:lnTo>
                    <a:pt x="8949" y="3234"/>
                  </a:lnTo>
                  <a:lnTo>
                    <a:pt x="9243" y="2548"/>
                  </a:lnTo>
                  <a:lnTo>
                    <a:pt x="9210" y="1862"/>
                  </a:lnTo>
                  <a:lnTo>
                    <a:pt x="8851" y="915"/>
                  </a:lnTo>
                  <a:lnTo>
                    <a:pt x="8198" y="66"/>
                  </a:lnTo>
                  <a:lnTo>
                    <a:pt x="8100" y="0"/>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5483363" y="1798789"/>
              <a:ext cx="32246" cy="66025"/>
            </a:xfrm>
            <a:custGeom>
              <a:avLst/>
              <a:gdLst/>
              <a:ahLst/>
              <a:cxnLst/>
              <a:rect l="l" t="t" r="r" b="b"/>
              <a:pathLst>
                <a:path w="2712" h="5553" fill="none" extrusionOk="0">
                  <a:moveTo>
                    <a:pt x="1" y="0"/>
                  </a:moveTo>
                  <a:lnTo>
                    <a:pt x="197" y="65"/>
                  </a:lnTo>
                  <a:lnTo>
                    <a:pt x="1111" y="784"/>
                  </a:lnTo>
                  <a:lnTo>
                    <a:pt x="2156" y="1894"/>
                  </a:lnTo>
                  <a:lnTo>
                    <a:pt x="2646" y="2874"/>
                  </a:lnTo>
                  <a:lnTo>
                    <a:pt x="2711" y="3527"/>
                  </a:lnTo>
                  <a:lnTo>
                    <a:pt x="2646" y="3821"/>
                  </a:lnTo>
                  <a:lnTo>
                    <a:pt x="2417" y="4377"/>
                  </a:lnTo>
                  <a:lnTo>
                    <a:pt x="1830" y="5095"/>
                  </a:lnTo>
                  <a:lnTo>
                    <a:pt x="1046" y="5552"/>
                  </a:lnTo>
                  <a:lnTo>
                    <a:pt x="915" y="555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5287642" y="2349058"/>
              <a:ext cx="234958" cy="146806"/>
            </a:xfrm>
            <a:custGeom>
              <a:avLst/>
              <a:gdLst/>
              <a:ahLst/>
              <a:cxnLst/>
              <a:rect l="l" t="t" r="r" b="b"/>
              <a:pathLst>
                <a:path w="19761" h="12347" extrusionOk="0">
                  <a:moveTo>
                    <a:pt x="131" y="0"/>
                  </a:moveTo>
                  <a:lnTo>
                    <a:pt x="0" y="2025"/>
                  </a:lnTo>
                  <a:lnTo>
                    <a:pt x="4932" y="2711"/>
                  </a:lnTo>
                  <a:lnTo>
                    <a:pt x="11889" y="3593"/>
                  </a:lnTo>
                  <a:lnTo>
                    <a:pt x="12640" y="3724"/>
                  </a:lnTo>
                  <a:lnTo>
                    <a:pt x="14012" y="4116"/>
                  </a:lnTo>
                  <a:lnTo>
                    <a:pt x="15155" y="4638"/>
                  </a:lnTo>
                  <a:lnTo>
                    <a:pt x="15906" y="5161"/>
                  </a:lnTo>
                  <a:lnTo>
                    <a:pt x="16070" y="5389"/>
                  </a:lnTo>
                  <a:lnTo>
                    <a:pt x="16396" y="5847"/>
                  </a:lnTo>
                  <a:lnTo>
                    <a:pt x="16821" y="6761"/>
                  </a:lnTo>
                  <a:lnTo>
                    <a:pt x="16919" y="7676"/>
                  </a:lnTo>
                  <a:lnTo>
                    <a:pt x="16821" y="8263"/>
                  </a:lnTo>
                  <a:lnTo>
                    <a:pt x="16592" y="8917"/>
                  </a:lnTo>
                  <a:lnTo>
                    <a:pt x="15776" y="10288"/>
                  </a:lnTo>
                  <a:lnTo>
                    <a:pt x="14339" y="12052"/>
                  </a:lnTo>
                  <a:lnTo>
                    <a:pt x="14045" y="12346"/>
                  </a:lnTo>
                  <a:lnTo>
                    <a:pt x="14698" y="12183"/>
                  </a:lnTo>
                  <a:lnTo>
                    <a:pt x="17964" y="11726"/>
                  </a:lnTo>
                  <a:lnTo>
                    <a:pt x="19270" y="11464"/>
                  </a:lnTo>
                  <a:lnTo>
                    <a:pt x="19728" y="11236"/>
                  </a:lnTo>
                  <a:lnTo>
                    <a:pt x="19760" y="11105"/>
                  </a:lnTo>
                  <a:lnTo>
                    <a:pt x="19303" y="8035"/>
                  </a:lnTo>
                  <a:lnTo>
                    <a:pt x="18976" y="6206"/>
                  </a:lnTo>
                  <a:lnTo>
                    <a:pt x="15972" y="3332"/>
                  </a:lnTo>
                  <a:lnTo>
                    <a:pt x="12379" y="1437"/>
                  </a:lnTo>
                  <a:lnTo>
                    <a:pt x="10975" y="1307"/>
                  </a:lnTo>
                  <a:lnTo>
                    <a:pt x="9603" y="1078"/>
                  </a:lnTo>
                  <a:lnTo>
                    <a:pt x="4442" y="425"/>
                  </a:lnTo>
                  <a:lnTo>
                    <a:pt x="131"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5287642" y="2349058"/>
              <a:ext cx="234958" cy="146806"/>
            </a:xfrm>
            <a:custGeom>
              <a:avLst/>
              <a:gdLst/>
              <a:ahLst/>
              <a:cxnLst/>
              <a:rect l="l" t="t" r="r" b="b"/>
              <a:pathLst>
                <a:path w="19761" h="12347" extrusionOk="0">
                  <a:moveTo>
                    <a:pt x="131" y="0"/>
                  </a:moveTo>
                  <a:lnTo>
                    <a:pt x="0" y="2025"/>
                  </a:lnTo>
                  <a:lnTo>
                    <a:pt x="4932" y="2711"/>
                  </a:lnTo>
                  <a:lnTo>
                    <a:pt x="11889" y="3593"/>
                  </a:lnTo>
                  <a:lnTo>
                    <a:pt x="12640" y="3724"/>
                  </a:lnTo>
                  <a:lnTo>
                    <a:pt x="14012" y="4116"/>
                  </a:lnTo>
                  <a:lnTo>
                    <a:pt x="15155" y="4638"/>
                  </a:lnTo>
                  <a:lnTo>
                    <a:pt x="15906" y="5161"/>
                  </a:lnTo>
                  <a:lnTo>
                    <a:pt x="16070" y="5389"/>
                  </a:lnTo>
                  <a:lnTo>
                    <a:pt x="16396" y="5847"/>
                  </a:lnTo>
                  <a:lnTo>
                    <a:pt x="16821" y="6761"/>
                  </a:lnTo>
                  <a:lnTo>
                    <a:pt x="16919" y="7676"/>
                  </a:lnTo>
                  <a:lnTo>
                    <a:pt x="16821" y="8263"/>
                  </a:lnTo>
                  <a:lnTo>
                    <a:pt x="16592" y="8917"/>
                  </a:lnTo>
                  <a:lnTo>
                    <a:pt x="15776" y="10288"/>
                  </a:lnTo>
                  <a:lnTo>
                    <a:pt x="14339" y="12052"/>
                  </a:lnTo>
                  <a:lnTo>
                    <a:pt x="14045" y="12346"/>
                  </a:lnTo>
                  <a:lnTo>
                    <a:pt x="14731" y="12183"/>
                  </a:lnTo>
                  <a:lnTo>
                    <a:pt x="17997" y="11726"/>
                  </a:lnTo>
                  <a:lnTo>
                    <a:pt x="19270" y="11432"/>
                  </a:lnTo>
                  <a:lnTo>
                    <a:pt x="19728" y="11236"/>
                  </a:lnTo>
                  <a:lnTo>
                    <a:pt x="19760" y="11105"/>
                  </a:lnTo>
                  <a:lnTo>
                    <a:pt x="19270" y="7872"/>
                  </a:lnTo>
                  <a:lnTo>
                    <a:pt x="18976" y="6206"/>
                  </a:lnTo>
                  <a:lnTo>
                    <a:pt x="15972" y="3332"/>
                  </a:lnTo>
                  <a:lnTo>
                    <a:pt x="12379" y="1437"/>
                  </a:lnTo>
                  <a:lnTo>
                    <a:pt x="10975" y="1307"/>
                  </a:lnTo>
                  <a:lnTo>
                    <a:pt x="9603" y="1078"/>
                  </a:lnTo>
                  <a:lnTo>
                    <a:pt x="4442" y="425"/>
                  </a:lnTo>
                  <a:lnTo>
                    <a:pt x="1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5477145" y="2032178"/>
              <a:ext cx="142145" cy="393785"/>
            </a:xfrm>
            <a:custGeom>
              <a:avLst/>
              <a:gdLst/>
              <a:ahLst/>
              <a:cxnLst/>
              <a:rect l="l" t="t" r="r" b="b"/>
              <a:pathLst>
                <a:path w="11955" h="33119" extrusionOk="0">
                  <a:moveTo>
                    <a:pt x="328" y="0"/>
                  </a:moveTo>
                  <a:lnTo>
                    <a:pt x="1" y="523"/>
                  </a:lnTo>
                  <a:lnTo>
                    <a:pt x="295" y="5618"/>
                  </a:lnTo>
                  <a:lnTo>
                    <a:pt x="393" y="8492"/>
                  </a:lnTo>
                  <a:lnTo>
                    <a:pt x="1111" y="12085"/>
                  </a:lnTo>
                  <a:lnTo>
                    <a:pt x="2516" y="18029"/>
                  </a:lnTo>
                  <a:lnTo>
                    <a:pt x="4606" y="26619"/>
                  </a:lnTo>
                  <a:lnTo>
                    <a:pt x="4867" y="27566"/>
                  </a:lnTo>
                  <a:lnTo>
                    <a:pt x="5129" y="29232"/>
                  </a:lnTo>
                  <a:lnTo>
                    <a:pt x="5194" y="30571"/>
                  </a:lnTo>
                  <a:lnTo>
                    <a:pt x="4998" y="31550"/>
                  </a:lnTo>
                  <a:lnTo>
                    <a:pt x="4835" y="31910"/>
                  </a:lnTo>
                  <a:lnTo>
                    <a:pt x="4574" y="32465"/>
                  </a:lnTo>
                  <a:lnTo>
                    <a:pt x="4508" y="33085"/>
                  </a:lnTo>
                  <a:lnTo>
                    <a:pt x="4541" y="33118"/>
                  </a:lnTo>
                  <a:lnTo>
                    <a:pt x="4769" y="32922"/>
                  </a:lnTo>
                  <a:lnTo>
                    <a:pt x="5782" y="31779"/>
                  </a:lnTo>
                  <a:lnTo>
                    <a:pt x="6272" y="30767"/>
                  </a:lnTo>
                  <a:lnTo>
                    <a:pt x="6305" y="30244"/>
                  </a:lnTo>
                  <a:lnTo>
                    <a:pt x="6305" y="29787"/>
                  </a:lnTo>
                  <a:lnTo>
                    <a:pt x="6762" y="27860"/>
                  </a:lnTo>
                  <a:lnTo>
                    <a:pt x="8036" y="23418"/>
                  </a:lnTo>
                  <a:lnTo>
                    <a:pt x="10224" y="16331"/>
                  </a:lnTo>
                  <a:lnTo>
                    <a:pt x="11498" y="12052"/>
                  </a:lnTo>
                  <a:lnTo>
                    <a:pt x="11922" y="10321"/>
                  </a:lnTo>
                  <a:lnTo>
                    <a:pt x="11955" y="9994"/>
                  </a:lnTo>
                  <a:lnTo>
                    <a:pt x="11857" y="9733"/>
                  </a:lnTo>
                  <a:lnTo>
                    <a:pt x="11563" y="9308"/>
                  </a:lnTo>
                  <a:lnTo>
                    <a:pt x="10877" y="8884"/>
                  </a:lnTo>
                  <a:lnTo>
                    <a:pt x="9015" y="8361"/>
                  </a:lnTo>
                  <a:lnTo>
                    <a:pt x="7807" y="7871"/>
                  </a:lnTo>
                  <a:lnTo>
                    <a:pt x="4639" y="6108"/>
                  </a:lnTo>
                  <a:lnTo>
                    <a:pt x="2908" y="5128"/>
                  </a:lnTo>
                  <a:lnTo>
                    <a:pt x="1242" y="2613"/>
                  </a:lnTo>
                  <a:lnTo>
                    <a:pt x="818" y="1568"/>
                  </a:lnTo>
                  <a:lnTo>
                    <a:pt x="491" y="490"/>
                  </a:lnTo>
                  <a:lnTo>
                    <a:pt x="32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5477145" y="2032178"/>
              <a:ext cx="142145" cy="393785"/>
            </a:xfrm>
            <a:custGeom>
              <a:avLst/>
              <a:gdLst/>
              <a:ahLst/>
              <a:cxnLst/>
              <a:rect l="l" t="t" r="r" b="b"/>
              <a:pathLst>
                <a:path w="11955" h="33119" extrusionOk="0">
                  <a:moveTo>
                    <a:pt x="328" y="0"/>
                  </a:moveTo>
                  <a:lnTo>
                    <a:pt x="1" y="523"/>
                  </a:lnTo>
                  <a:lnTo>
                    <a:pt x="295" y="5618"/>
                  </a:lnTo>
                  <a:lnTo>
                    <a:pt x="393" y="8492"/>
                  </a:lnTo>
                  <a:lnTo>
                    <a:pt x="1111" y="12085"/>
                  </a:lnTo>
                  <a:lnTo>
                    <a:pt x="2516" y="18029"/>
                  </a:lnTo>
                  <a:lnTo>
                    <a:pt x="4606" y="26619"/>
                  </a:lnTo>
                  <a:lnTo>
                    <a:pt x="4867" y="27566"/>
                  </a:lnTo>
                  <a:lnTo>
                    <a:pt x="5129" y="29232"/>
                  </a:lnTo>
                  <a:lnTo>
                    <a:pt x="5194" y="30571"/>
                  </a:lnTo>
                  <a:lnTo>
                    <a:pt x="4998" y="31550"/>
                  </a:lnTo>
                  <a:lnTo>
                    <a:pt x="4835" y="31910"/>
                  </a:lnTo>
                  <a:lnTo>
                    <a:pt x="4574" y="32465"/>
                  </a:lnTo>
                  <a:lnTo>
                    <a:pt x="4508" y="33085"/>
                  </a:lnTo>
                  <a:lnTo>
                    <a:pt x="4541" y="33118"/>
                  </a:lnTo>
                  <a:lnTo>
                    <a:pt x="4769" y="32922"/>
                  </a:lnTo>
                  <a:lnTo>
                    <a:pt x="5815" y="31779"/>
                  </a:lnTo>
                  <a:lnTo>
                    <a:pt x="6272" y="30767"/>
                  </a:lnTo>
                  <a:lnTo>
                    <a:pt x="6305" y="30244"/>
                  </a:lnTo>
                  <a:lnTo>
                    <a:pt x="6305" y="29819"/>
                  </a:lnTo>
                  <a:lnTo>
                    <a:pt x="6729" y="27925"/>
                  </a:lnTo>
                  <a:lnTo>
                    <a:pt x="8003" y="23549"/>
                  </a:lnTo>
                  <a:lnTo>
                    <a:pt x="10191" y="16494"/>
                  </a:lnTo>
                  <a:lnTo>
                    <a:pt x="11792" y="10974"/>
                  </a:lnTo>
                  <a:lnTo>
                    <a:pt x="11955" y="9994"/>
                  </a:lnTo>
                  <a:lnTo>
                    <a:pt x="11890" y="9733"/>
                  </a:lnTo>
                  <a:lnTo>
                    <a:pt x="11628" y="9308"/>
                  </a:lnTo>
                  <a:lnTo>
                    <a:pt x="10942" y="8884"/>
                  </a:lnTo>
                  <a:lnTo>
                    <a:pt x="9015" y="8361"/>
                  </a:lnTo>
                  <a:lnTo>
                    <a:pt x="7807" y="7871"/>
                  </a:lnTo>
                  <a:lnTo>
                    <a:pt x="4639" y="6108"/>
                  </a:lnTo>
                  <a:lnTo>
                    <a:pt x="2908" y="5128"/>
                  </a:lnTo>
                  <a:lnTo>
                    <a:pt x="1242" y="2613"/>
                  </a:lnTo>
                  <a:lnTo>
                    <a:pt x="818" y="1568"/>
                  </a:lnTo>
                  <a:lnTo>
                    <a:pt x="491" y="490"/>
                  </a:lnTo>
                  <a:lnTo>
                    <a:pt x="3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5420846" y="1999159"/>
              <a:ext cx="73409" cy="137104"/>
            </a:xfrm>
            <a:custGeom>
              <a:avLst/>
              <a:gdLst/>
              <a:ahLst/>
              <a:cxnLst/>
              <a:rect l="l" t="t" r="r" b="b"/>
              <a:pathLst>
                <a:path w="6174" h="11531" extrusionOk="0">
                  <a:moveTo>
                    <a:pt x="2058" y="1"/>
                  </a:moveTo>
                  <a:lnTo>
                    <a:pt x="457" y="66"/>
                  </a:lnTo>
                  <a:lnTo>
                    <a:pt x="65" y="262"/>
                  </a:lnTo>
                  <a:lnTo>
                    <a:pt x="0" y="491"/>
                  </a:lnTo>
                  <a:lnTo>
                    <a:pt x="33" y="654"/>
                  </a:lnTo>
                  <a:lnTo>
                    <a:pt x="131" y="818"/>
                  </a:lnTo>
                  <a:lnTo>
                    <a:pt x="425" y="1013"/>
                  </a:lnTo>
                  <a:lnTo>
                    <a:pt x="1111" y="1111"/>
                  </a:lnTo>
                  <a:lnTo>
                    <a:pt x="2188" y="1079"/>
                  </a:lnTo>
                  <a:lnTo>
                    <a:pt x="3103" y="1046"/>
                  </a:lnTo>
                  <a:lnTo>
                    <a:pt x="3299" y="1144"/>
                  </a:lnTo>
                  <a:lnTo>
                    <a:pt x="3430" y="1307"/>
                  </a:lnTo>
                  <a:lnTo>
                    <a:pt x="3528" y="1732"/>
                  </a:lnTo>
                  <a:lnTo>
                    <a:pt x="3462" y="2287"/>
                  </a:lnTo>
                  <a:lnTo>
                    <a:pt x="3430" y="2418"/>
                  </a:lnTo>
                  <a:lnTo>
                    <a:pt x="3038" y="2451"/>
                  </a:lnTo>
                  <a:lnTo>
                    <a:pt x="1176" y="2777"/>
                  </a:lnTo>
                  <a:lnTo>
                    <a:pt x="457" y="3104"/>
                  </a:lnTo>
                  <a:lnTo>
                    <a:pt x="196" y="3365"/>
                  </a:lnTo>
                  <a:lnTo>
                    <a:pt x="163" y="3528"/>
                  </a:lnTo>
                  <a:lnTo>
                    <a:pt x="196" y="4378"/>
                  </a:lnTo>
                  <a:lnTo>
                    <a:pt x="392" y="6076"/>
                  </a:lnTo>
                  <a:lnTo>
                    <a:pt x="686" y="6892"/>
                  </a:lnTo>
                  <a:lnTo>
                    <a:pt x="915" y="7023"/>
                  </a:lnTo>
                  <a:lnTo>
                    <a:pt x="1143" y="7056"/>
                  </a:lnTo>
                  <a:lnTo>
                    <a:pt x="1470" y="6794"/>
                  </a:lnTo>
                  <a:lnTo>
                    <a:pt x="1764" y="6076"/>
                  </a:lnTo>
                  <a:lnTo>
                    <a:pt x="1796" y="5913"/>
                  </a:lnTo>
                  <a:lnTo>
                    <a:pt x="1796" y="6272"/>
                  </a:lnTo>
                  <a:lnTo>
                    <a:pt x="2025" y="8101"/>
                  </a:lnTo>
                  <a:lnTo>
                    <a:pt x="2319" y="9342"/>
                  </a:lnTo>
                  <a:lnTo>
                    <a:pt x="2548" y="9799"/>
                  </a:lnTo>
                  <a:lnTo>
                    <a:pt x="3168" y="10714"/>
                  </a:lnTo>
                  <a:lnTo>
                    <a:pt x="3919" y="11530"/>
                  </a:lnTo>
                  <a:lnTo>
                    <a:pt x="6173" y="11269"/>
                  </a:lnTo>
                  <a:lnTo>
                    <a:pt x="5814" y="7905"/>
                  </a:lnTo>
                  <a:lnTo>
                    <a:pt x="5063" y="2777"/>
                  </a:lnTo>
                  <a:lnTo>
                    <a:pt x="4867" y="1569"/>
                  </a:lnTo>
                  <a:lnTo>
                    <a:pt x="4507" y="426"/>
                  </a:lnTo>
                  <a:lnTo>
                    <a:pt x="3854" y="66"/>
                  </a:lnTo>
                  <a:lnTo>
                    <a:pt x="3299" y="34"/>
                  </a:lnTo>
                  <a:lnTo>
                    <a:pt x="2058" y="1"/>
                  </a:lnTo>
                  <a:close/>
                </a:path>
              </a:pathLst>
            </a:custGeom>
            <a:solidFill>
              <a:srgbClr val="FFFFFF"/>
            </a:solid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5466278" y="2142077"/>
              <a:ext cx="85442" cy="283101"/>
            </a:xfrm>
            <a:custGeom>
              <a:avLst/>
              <a:gdLst/>
              <a:ahLst/>
              <a:cxnLst/>
              <a:rect l="l" t="t" r="r" b="b"/>
              <a:pathLst>
                <a:path w="7186" h="23810" fill="none" extrusionOk="0">
                  <a:moveTo>
                    <a:pt x="98" y="1143"/>
                  </a:moveTo>
                  <a:lnTo>
                    <a:pt x="66" y="3070"/>
                  </a:lnTo>
                  <a:lnTo>
                    <a:pt x="0" y="12379"/>
                  </a:lnTo>
                  <a:lnTo>
                    <a:pt x="164" y="17800"/>
                  </a:lnTo>
                  <a:lnTo>
                    <a:pt x="360" y="19139"/>
                  </a:lnTo>
                  <a:lnTo>
                    <a:pt x="490" y="19597"/>
                  </a:lnTo>
                  <a:lnTo>
                    <a:pt x="980" y="20576"/>
                  </a:lnTo>
                  <a:lnTo>
                    <a:pt x="1601" y="21556"/>
                  </a:lnTo>
                  <a:lnTo>
                    <a:pt x="2385" y="22438"/>
                  </a:lnTo>
                  <a:lnTo>
                    <a:pt x="3234" y="23157"/>
                  </a:lnTo>
                  <a:lnTo>
                    <a:pt x="4116" y="23647"/>
                  </a:lnTo>
                  <a:lnTo>
                    <a:pt x="4998" y="23810"/>
                  </a:lnTo>
                  <a:lnTo>
                    <a:pt x="5781" y="23647"/>
                  </a:lnTo>
                  <a:lnTo>
                    <a:pt x="6108" y="23385"/>
                  </a:lnTo>
                  <a:lnTo>
                    <a:pt x="6435" y="23059"/>
                  </a:lnTo>
                  <a:lnTo>
                    <a:pt x="6859" y="22307"/>
                  </a:lnTo>
                  <a:lnTo>
                    <a:pt x="7186" y="20968"/>
                  </a:lnTo>
                  <a:lnTo>
                    <a:pt x="7088" y="18094"/>
                  </a:lnTo>
                  <a:lnTo>
                    <a:pt x="6990" y="16624"/>
                  </a:lnTo>
                  <a:lnTo>
                    <a:pt x="6859" y="15710"/>
                  </a:lnTo>
                  <a:lnTo>
                    <a:pt x="5749" y="11595"/>
                  </a:lnTo>
                  <a:lnTo>
                    <a:pt x="3495" y="4181"/>
                  </a:lnTo>
                  <a:lnTo>
                    <a:pt x="3005" y="2123"/>
                  </a:lnTo>
                  <a:lnTo>
                    <a:pt x="2940" y="1601"/>
                  </a:lnTo>
                  <a:lnTo>
                    <a:pt x="2679" y="523"/>
                  </a:lnTo>
                  <a:lnTo>
                    <a:pt x="2483"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5470546" y="2174691"/>
              <a:ext cx="29915" cy="3115"/>
            </a:xfrm>
            <a:custGeom>
              <a:avLst/>
              <a:gdLst/>
              <a:ahLst/>
              <a:cxnLst/>
              <a:rect l="l" t="t" r="r" b="b"/>
              <a:pathLst>
                <a:path w="2516" h="262" fill="none" extrusionOk="0">
                  <a:moveTo>
                    <a:pt x="1" y="262"/>
                  </a:moveTo>
                  <a:lnTo>
                    <a:pt x="2516" y="1"/>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5216183" y="2105575"/>
              <a:ext cx="70306" cy="164665"/>
            </a:xfrm>
            <a:custGeom>
              <a:avLst/>
              <a:gdLst/>
              <a:ahLst/>
              <a:cxnLst/>
              <a:rect l="l" t="t" r="r" b="b"/>
              <a:pathLst>
                <a:path w="5913" h="13849" extrusionOk="0">
                  <a:moveTo>
                    <a:pt x="5815" y="0"/>
                  </a:moveTo>
                  <a:lnTo>
                    <a:pt x="5423" y="98"/>
                  </a:lnTo>
                  <a:lnTo>
                    <a:pt x="5161" y="555"/>
                  </a:lnTo>
                  <a:lnTo>
                    <a:pt x="5063" y="1013"/>
                  </a:lnTo>
                  <a:lnTo>
                    <a:pt x="4769" y="3625"/>
                  </a:lnTo>
                  <a:lnTo>
                    <a:pt x="4704" y="4964"/>
                  </a:lnTo>
                  <a:lnTo>
                    <a:pt x="4345" y="4736"/>
                  </a:lnTo>
                  <a:lnTo>
                    <a:pt x="2875" y="3985"/>
                  </a:lnTo>
                  <a:lnTo>
                    <a:pt x="2450" y="3887"/>
                  </a:lnTo>
                  <a:lnTo>
                    <a:pt x="2418" y="4050"/>
                  </a:lnTo>
                  <a:lnTo>
                    <a:pt x="2548" y="4246"/>
                  </a:lnTo>
                  <a:lnTo>
                    <a:pt x="3855" y="6532"/>
                  </a:lnTo>
                  <a:lnTo>
                    <a:pt x="4443" y="7708"/>
                  </a:lnTo>
                  <a:lnTo>
                    <a:pt x="1" y="12150"/>
                  </a:lnTo>
                  <a:lnTo>
                    <a:pt x="2059" y="12999"/>
                  </a:lnTo>
                  <a:lnTo>
                    <a:pt x="5423" y="13848"/>
                  </a:lnTo>
                  <a:lnTo>
                    <a:pt x="5912" y="33"/>
                  </a:lnTo>
                  <a:lnTo>
                    <a:pt x="5815"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5216183" y="2105575"/>
              <a:ext cx="70306" cy="164665"/>
            </a:xfrm>
            <a:custGeom>
              <a:avLst/>
              <a:gdLst/>
              <a:ahLst/>
              <a:cxnLst/>
              <a:rect l="l" t="t" r="r" b="b"/>
              <a:pathLst>
                <a:path w="5913" h="13849" extrusionOk="0">
                  <a:moveTo>
                    <a:pt x="5815" y="0"/>
                  </a:moveTo>
                  <a:lnTo>
                    <a:pt x="5423" y="98"/>
                  </a:lnTo>
                  <a:lnTo>
                    <a:pt x="5161" y="555"/>
                  </a:lnTo>
                  <a:lnTo>
                    <a:pt x="5063" y="1013"/>
                  </a:lnTo>
                  <a:lnTo>
                    <a:pt x="4769" y="3625"/>
                  </a:lnTo>
                  <a:lnTo>
                    <a:pt x="4704" y="4964"/>
                  </a:lnTo>
                  <a:lnTo>
                    <a:pt x="4345" y="4736"/>
                  </a:lnTo>
                  <a:lnTo>
                    <a:pt x="2875" y="3985"/>
                  </a:lnTo>
                  <a:lnTo>
                    <a:pt x="2450" y="3887"/>
                  </a:lnTo>
                  <a:lnTo>
                    <a:pt x="2418" y="4050"/>
                  </a:lnTo>
                  <a:lnTo>
                    <a:pt x="2548" y="4246"/>
                  </a:lnTo>
                  <a:lnTo>
                    <a:pt x="3855" y="6532"/>
                  </a:lnTo>
                  <a:lnTo>
                    <a:pt x="4443" y="7708"/>
                  </a:lnTo>
                  <a:lnTo>
                    <a:pt x="1" y="12150"/>
                  </a:lnTo>
                  <a:lnTo>
                    <a:pt x="2059" y="12999"/>
                  </a:lnTo>
                  <a:lnTo>
                    <a:pt x="5423" y="13848"/>
                  </a:lnTo>
                  <a:lnTo>
                    <a:pt x="5912" y="33"/>
                  </a:lnTo>
                  <a:lnTo>
                    <a:pt x="58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5351325" y="2128094"/>
              <a:ext cx="40402" cy="24470"/>
            </a:xfrm>
            <a:custGeom>
              <a:avLst/>
              <a:gdLst/>
              <a:ahLst/>
              <a:cxnLst/>
              <a:rect l="l" t="t" r="r" b="b"/>
              <a:pathLst>
                <a:path w="3398" h="2058" extrusionOk="0">
                  <a:moveTo>
                    <a:pt x="3300" y="0"/>
                  </a:moveTo>
                  <a:lnTo>
                    <a:pt x="3006" y="131"/>
                  </a:lnTo>
                  <a:lnTo>
                    <a:pt x="915" y="1013"/>
                  </a:lnTo>
                  <a:lnTo>
                    <a:pt x="34" y="1241"/>
                  </a:lnTo>
                  <a:lnTo>
                    <a:pt x="1" y="1339"/>
                  </a:lnTo>
                  <a:lnTo>
                    <a:pt x="99" y="1797"/>
                  </a:lnTo>
                  <a:lnTo>
                    <a:pt x="425" y="2025"/>
                  </a:lnTo>
                  <a:lnTo>
                    <a:pt x="752" y="2058"/>
                  </a:lnTo>
                  <a:lnTo>
                    <a:pt x="1569" y="1960"/>
                  </a:lnTo>
                  <a:lnTo>
                    <a:pt x="3202" y="1437"/>
                  </a:lnTo>
                  <a:lnTo>
                    <a:pt x="3398" y="1372"/>
                  </a:lnTo>
                  <a:lnTo>
                    <a:pt x="330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5351325" y="2128094"/>
              <a:ext cx="40402" cy="24470"/>
            </a:xfrm>
            <a:custGeom>
              <a:avLst/>
              <a:gdLst/>
              <a:ahLst/>
              <a:cxnLst/>
              <a:rect l="l" t="t" r="r" b="b"/>
              <a:pathLst>
                <a:path w="3398" h="2058" extrusionOk="0">
                  <a:moveTo>
                    <a:pt x="3300" y="0"/>
                  </a:moveTo>
                  <a:lnTo>
                    <a:pt x="3006" y="131"/>
                  </a:lnTo>
                  <a:lnTo>
                    <a:pt x="915" y="1013"/>
                  </a:lnTo>
                  <a:lnTo>
                    <a:pt x="34" y="1241"/>
                  </a:lnTo>
                  <a:lnTo>
                    <a:pt x="1" y="1339"/>
                  </a:lnTo>
                  <a:lnTo>
                    <a:pt x="99" y="1797"/>
                  </a:lnTo>
                  <a:lnTo>
                    <a:pt x="425" y="2025"/>
                  </a:lnTo>
                  <a:lnTo>
                    <a:pt x="752" y="2058"/>
                  </a:lnTo>
                  <a:lnTo>
                    <a:pt x="1569" y="1960"/>
                  </a:lnTo>
                  <a:lnTo>
                    <a:pt x="3202" y="1437"/>
                  </a:lnTo>
                  <a:lnTo>
                    <a:pt x="3398" y="1372"/>
                  </a:lnTo>
                  <a:lnTo>
                    <a:pt x="33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5391715" y="2034116"/>
              <a:ext cx="59426" cy="120006"/>
            </a:xfrm>
            <a:custGeom>
              <a:avLst/>
              <a:gdLst/>
              <a:ahLst/>
              <a:cxnLst/>
              <a:rect l="l" t="t" r="r" b="b"/>
              <a:pathLst>
                <a:path w="4998" h="10093" fill="none" extrusionOk="0">
                  <a:moveTo>
                    <a:pt x="752" y="0"/>
                  </a:moveTo>
                  <a:lnTo>
                    <a:pt x="588" y="915"/>
                  </a:lnTo>
                  <a:lnTo>
                    <a:pt x="66" y="5422"/>
                  </a:lnTo>
                  <a:lnTo>
                    <a:pt x="1" y="7545"/>
                  </a:lnTo>
                  <a:lnTo>
                    <a:pt x="131" y="8623"/>
                  </a:lnTo>
                  <a:lnTo>
                    <a:pt x="262" y="8982"/>
                  </a:lnTo>
                  <a:lnTo>
                    <a:pt x="556" y="9537"/>
                  </a:lnTo>
                  <a:lnTo>
                    <a:pt x="1209" y="10093"/>
                  </a:lnTo>
                  <a:lnTo>
                    <a:pt x="1960" y="10093"/>
                  </a:lnTo>
                  <a:lnTo>
                    <a:pt x="2679" y="9766"/>
                  </a:lnTo>
                  <a:lnTo>
                    <a:pt x="3005" y="9472"/>
                  </a:lnTo>
                  <a:lnTo>
                    <a:pt x="3691" y="8786"/>
                  </a:lnTo>
                  <a:lnTo>
                    <a:pt x="4867" y="7088"/>
                  </a:lnTo>
                  <a:lnTo>
                    <a:pt x="4998" y="6859"/>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5283374" y="2350223"/>
              <a:ext cx="239227" cy="154570"/>
            </a:xfrm>
            <a:custGeom>
              <a:avLst/>
              <a:gdLst/>
              <a:ahLst/>
              <a:cxnLst/>
              <a:rect l="l" t="t" r="r" b="b"/>
              <a:pathLst>
                <a:path w="20120" h="13000" fill="none" extrusionOk="0">
                  <a:moveTo>
                    <a:pt x="0" y="0"/>
                  </a:moveTo>
                  <a:lnTo>
                    <a:pt x="261" y="10256"/>
                  </a:lnTo>
                  <a:lnTo>
                    <a:pt x="621" y="10615"/>
                  </a:lnTo>
                  <a:lnTo>
                    <a:pt x="3495" y="12150"/>
                  </a:lnTo>
                  <a:lnTo>
                    <a:pt x="5781" y="12771"/>
                  </a:lnTo>
                  <a:lnTo>
                    <a:pt x="7610" y="12967"/>
                  </a:lnTo>
                  <a:lnTo>
                    <a:pt x="8623" y="12999"/>
                  </a:lnTo>
                  <a:lnTo>
                    <a:pt x="10713" y="12934"/>
                  </a:lnTo>
                  <a:lnTo>
                    <a:pt x="14730" y="12379"/>
                  </a:lnTo>
                  <a:lnTo>
                    <a:pt x="19368" y="11268"/>
                  </a:lnTo>
                  <a:lnTo>
                    <a:pt x="20119" y="11007"/>
                  </a:lnTo>
                  <a:lnTo>
                    <a:pt x="20119" y="7382"/>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5484136" y="2051594"/>
              <a:ext cx="26420" cy="83111"/>
            </a:xfrm>
            <a:custGeom>
              <a:avLst/>
              <a:gdLst/>
              <a:ahLst/>
              <a:cxnLst/>
              <a:rect l="l" t="t" r="r" b="b"/>
              <a:pathLst>
                <a:path w="2222" h="6990" fill="none" extrusionOk="0">
                  <a:moveTo>
                    <a:pt x="1" y="0"/>
                  </a:moveTo>
                  <a:lnTo>
                    <a:pt x="262" y="261"/>
                  </a:lnTo>
                  <a:lnTo>
                    <a:pt x="1536" y="2025"/>
                  </a:lnTo>
                  <a:lnTo>
                    <a:pt x="2026" y="3168"/>
                  </a:lnTo>
                  <a:lnTo>
                    <a:pt x="2222" y="3985"/>
                  </a:lnTo>
                  <a:lnTo>
                    <a:pt x="2222" y="4377"/>
                  </a:lnTo>
                  <a:lnTo>
                    <a:pt x="2189" y="5748"/>
                  </a:lnTo>
                  <a:lnTo>
                    <a:pt x="1895" y="6924"/>
                  </a:lnTo>
                  <a:lnTo>
                    <a:pt x="1863" y="6990"/>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5507833" y="2088869"/>
              <a:ext cx="111457" cy="276121"/>
            </a:xfrm>
            <a:custGeom>
              <a:avLst/>
              <a:gdLst/>
              <a:ahLst/>
              <a:cxnLst/>
              <a:rect l="l" t="t" r="r" b="b"/>
              <a:pathLst>
                <a:path w="9374" h="23223" fill="none" extrusionOk="0">
                  <a:moveTo>
                    <a:pt x="0" y="1"/>
                  </a:moveTo>
                  <a:lnTo>
                    <a:pt x="1666" y="980"/>
                  </a:lnTo>
                  <a:lnTo>
                    <a:pt x="5226" y="3103"/>
                  </a:lnTo>
                  <a:lnTo>
                    <a:pt x="5944" y="3495"/>
                  </a:lnTo>
                  <a:lnTo>
                    <a:pt x="7382" y="4018"/>
                  </a:lnTo>
                  <a:lnTo>
                    <a:pt x="8590" y="4410"/>
                  </a:lnTo>
                  <a:lnTo>
                    <a:pt x="9145" y="4769"/>
                  </a:lnTo>
                  <a:lnTo>
                    <a:pt x="9341" y="5063"/>
                  </a:lnTo>
                  <a:lnTo>
                    <a:pt x="9374" y="5226"/>
                  </a:lnTo>
                  <a:lnTo>
                    <a:pt x="9211" y="6108"/>
                  </a:lnTo>
                  <a:lnTo>
                    <a:pt x="7741" y="11301"/>
                  </a:lnTo>
                  <a:lnTo>
                    <a:pt x="4769" y="21099"/>
                  </a:lnTo>
                  <a:lnTo>
                    <a:pt x="4115" y="23222"/>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5518320" y="2155667"/>
              <a:ext cx="14767" cy="59426"/>
            </a:xfrm>
            <a:custGeom>
              <a:avLst/>
              <a:gdLst/>
              <a:ahLst/>
              <a:cxnLst/>
              <a:rect l="l" t="t" r="r" b="b"/>
              <a:pathLst>
                <a:path w="1242" h="4998" fill="none" extrusionOk="0">
                  <a:moveTo>
                    <a:pt x="1241" y="0"/>
                  </a:moveTo>
                  <a:lnTo>
                    <a:pt x="0" y="4997"/>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5259677" y="2140127"/>
              <a:ext cx="24089" cy="50497"/>
            </a:xfrm>
            <a:custGeom>
              <a:avLst/>
              <a:gdLst/>
              <a:ahLst/>
              <a:cxnLst/>
              <a:rect l="l" t="t" r="r" b="b"/>
              <a:pathLst>
                <a:path w="2026" h="4247" fill="none" extrusionOk="0">
                  <a:moveTo>
                    <a:pt x="2026" y="4247"/>
                  </a:moveTo>
                  <a:lnTo>
                    <a:pt x="1" y="1"/>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5247644" y="2183240"/>
              <a:ext cx="36122" cy="21759"/>
            </a:xfrm>
            <a:custGeom>
              <a:avLst/>
              <a:gdLst/>
              <a:ahLst/>
              <a:cxnLst/>
              <a:rect l="l" t="t" r="r" b="b"/>
              <a:pathLst>
                <a:path w="3038" h="1830" fill="none" extrusionOk="0">
                  <a:moveTo>
                    <a:pt x="3038" y="1829"/>
                  </a:moveTo>
                  <a:lnTo>
                    <a:pt x="0" y="0"/>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5394046" y="2317597"/>
              <a:ext cx="7003" cy="36134"/>
            </a:xfrm>
            <a:custGeom>
              <a:avLst/>
              <a:gdLst/>
              <a:ahLst/>
              <a:cxnLst/>
              <a:rect l="l" t="t" r="r" b="b"/>
              <a:pathLst>
                <a:path w="589" h="3039" fill="none" extrusionOk="0">
                  <a:moveTo>
                    <a:pt x="588" y="1"/>
                  </a:moveTo>
                  <a:lnTo>
                    <a:pt x="1" y="3038"/>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5526084" y="2149841"/>
              <a:ext cx="69521" cy="47774"/>
            </a:xfrm>
            <a:custGeom>
              <a:avLst/>
              <a:gdLst/>
              <a:ahLst/>
              <a:cxnLst/>
              <a:rect l="l" t="t" r="r" b="b"/>
              <a:pathLst>
                <a:path w="5847" h="4018" fill="none" extrusionOk="0">
                  <a:moveTo>
                    <a:pt x="5847" y="0"/>
                  </a:moveTo>
                  <a:lnTo>
                    <a:pt x="5455" y="66"/>
                  </a:lnTo>
                  <a:lnTo>
                    <a:pt x="3103" y="1209"/>
                  </a:lnTo>
                  <a:lnTo>
                    <a:pt x="1568" y="2352"/>
                  </a:lnTo>
                  <a:lnTo>
                    <a:pt x="523" y="3397"/>
                  </a:lnTo>
                  <a:lnTo>
                    <a:pt x="0" y="4018"/>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5528415" y="2147118"/>
              <a:ext cx="43113" cy="26812"/>
            </a:xfrm>
            <a:custGeom>
              <a:avLst/>
              <a:gdLst/>
              <a:ahLst/>
              <a:cxnLst/>
              <a:rect l="l" t="t" r="r" b="b"/>
              <a:pathLst>
                <a:path w="3626" h="2255" fill="none" extrusionOk="0">
                  <a:moveTo>
                    <a:pt x="3626" y="33"/>
                  </a:moveTo>
                  <a:lnTo>
                    <a:pt x="3528" y="1"/>
                  </a:lnTo>
                  <a:lnTo>
                    <a:pt x="2417" y="458"/>
                  </a:lnTo>
                  <a:lnTo>
                    <a:pt x="980" y="1438"/>
                  </a:lnTo>
                  <a:lnTo>
                    <a:pt x="0" y="2254"/>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5387054" y="2159163"/>
              <a:ext cx="21366" cy="115345"/>
            </a:xfrm>
            <a:custGeom>
              <a:avLst/>
              <a:gdLst/>
              <a:ahLst/>
              <a:cxnLst/>
              <a:rect l="l" t="t" r="r" b="b"/>
              <a:pathLst>
                <a:path w="1797" h="9701" fill="none" extrusionOk="0">
                  <a:moveTo>
                    <a:pt x="1209" y="0"/>
                  </a:moveTo>
                  <a:lnTo>
                    <a:pt x="1" y="9504"/>
                  </a:lnTo>
                  <a:lnTo>
                    <a:pt x="980" y="9700"/>
                  </a:lnTo>
                  <a:lnTo>
                    <a:pt x="1797" y="6663"/>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5307831" y="2454296"/>
              <a:ext cx="102920" cy="33791"/>
            </a:xfrm>
            <a:custGeom>
              <a:avLst/>
              <a:gdLst/>
              <a:ahLst/>
              <a:cxnLst/>
              <a:rect l="l" t="t" r="r" b="b"/>
              <a:pathLst>
                <a:path w="8656" h="2842" fill="none" extrusionOk="0">
                  <a:moveTo>
                    <a:pt x="8656" y="0"/>
                  </a:moveTo>
                  <a:lnTo>
                    <a:pt x="7970" y="556"/>
                  </a:lnTo>
                  <a:lnTo>
                    <a:pt x="6500" y="1405"/>
                  </a:lnTo>
                  <a:lnTo>
                    <a:pt x="4312" y="2254"/>
                  </a:lnTo>
                  <a:lnTo>
                    <a:pt x="621" y="2842"/>
                  </a:lnTo>
                  <a:lnTo>
                    <a:pt x="1" y="2842"/>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5157161" y="2248480"/>
              <a:ext cx="71078" cy="17478"/>
            </a:xfrm>
            <a:custGeom>
              <a:avLst/>
              <a:gdLst/>
              <a:ahLst/>
              <a:cxnLst/>
              <a:rect l="l" t="t" r="r" b="b"/>
              <a:pathLst>
                <a:path w="5978" h="1470" fill="none" extrusionOk="0">
                  <a:moveTo>
                    <a:pt x="5977" y="849"/>
                  </a:moveTo>
                  <a:lnTo>
                    <a:pt x="5912" y="784"/>
                  </a:lnTo>
                  <a:lnTo>
                    <a:pt x="5030" y="261"/>
                  </a:lnTo>
                  <a:lnTo>
                    <a:pt x="3887" y="0"/>
                  </a:lnTo>
                  <a:lnTo>
                    <a:pt x="2940" y="33"/>
                  </a:lnTo>
                  <a:lnTo>
                    <a:pt x="1862" y="327"/>
                  </a:lnTo>
                  <a:lnTo>
                    <a:pt x="654" y="980"/>
                  </a:lnTo>
                  <a:lnTo>
                    <a:pt x="0" y="1470"/>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5350552" y="2055862"/>
              <a:ext cx="47394" cy="83896"/>
            </a:xfrm>
            <a:custGeom>
              <a:avLst/>
              <a:gdLst/>
              <a:ahLst/>
              <a:cxnLst/>
              <a:rect l="l" t="t" r="r" b="b"/>
              <a:pathLst>
                <a:path w="3986" h="7056" fill="none" extrusionOk="0">
                  <a:moveTo>
                    <a:pt x="3985" y="0"/>
                  </a:moveTo>
                  <a:lnTo>
                    <a:pt x="3855" y="33"/>
                  </a:lnTo>
                  <a:lnTo>
                    <a:pt x="3005" y="588"/>
                  </a:lnTo>
                  <a:lnTo>
                    <a:pt x="2254" y="1405"/>
                  </a:lnTo>
                  <a:lnTo>
                    <a:pt x="1830" y="2025"/>
                  </a:lnTo>
                  <a:lnTo>
                    <a:pt x="1405" y="2711"/>
                  </a:lnTo>
                  <a:lnTo>
                    <a:pt x="588" y="4312"/>
                  </a:lnTo>
                  <a:lnTo>
                    <a:pt x="66" y="5814"/>
                  </a:lnTo>
                  <a:lnTo>
                    <a:pt x="1" y="6631"/>
                  </a:lnTo>
                  <a:lnTo>
                    <a:pt x="164" y="6957"/>
                  </a:lnTo>
                  <a:lnTo>
                    <a:pt x="360" y="7023"/>
                  </a:lnTo>
                  <a:lnTo>
                    <a:pt x="752" y="7055"/>
                  </a:lnTo>
                  <a:lnTo>
                    <a:pt x="1699" y="6859"/>
                  </a:lnTo>
                  <a:lnTo>
                    <a:pt x="2973" y="6271"/>
                  </a:lnTo>
                  <a:lnTo>
                    <a:pt x="3201" y="614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5443758" y="2134693"/>
              <a:ext cx="15148" cy="13602"/>
            </a:xfrm>
            <a:custGeom>
              <a:avLst/>
              <a:gdLst/>
              <a:ahLst/>
              <a:cxnLst/>
              <a:rect l="l" t="t" r="r" b="b"/>
              <a:pathLst>
                <a:path w="1274" h="1144" fill="none" extrusionOk="0">
                  <a:moveTo>
                    <a:pt x="0" y="1"/>
                  </a:moveTo>
                  <a:lnTo>
                    <a:pt x="1274" y="1144"/>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5113668" y="2071010"/>
              <a:ext cx="352622" cy="291257"/>
            </a:xfrm>
            <a:custGeom>
              <a:avLst/>
              <a:gdLst/>
              <a:ahLst/>
              <a:cxnLst/>
              <a:rect l="l" t="t" r="r" b="b"/>
              <a:pathLst>
                <a:path w="29657" h="24496" fill="none" extrusionOk="0">
                  <a:moveTo>
                    <a:pt x="22144" y="0"/>
                  </a:moveTo>
                  <a:lnTo>
                    <a:pt x="19826" y="294"/>
                  </a:lnTo>
                  <a:lnTo>
                    <a:pt x="15645" y="751"/>
                  </a:lnTo>
                  <a:lnTo>
                    <a:pt x="15024" y="817"/>
                  </a:lnTo>
                  <a:lnTo>
                    <a:pt x="14306" y="1078"/>
                  </a:lnTo>
                  <a:lnTo>
                    <a:pt x="13849" y="1633"/>
                  </a:lnTo>
                  <a:lnTo>
                    <a:pt x="13522" y="1993"/>
                  </a:lnTo>
                  <a:lnTo>
                    <a:pt x="12836" y="2678"/>
                  </a:lnTo>
                  <a:lnTo>
                    <a:pt x="9178" y="7055"/>
                  </a:lnTo>
                  <a:lnTo>
                    <a:pt x="4606" y="12836"/>
                  </a:lnTo>
                  <a:lnTo>
                    <a:pt x="1078" y="17506"/>
                  </a:lnTo>
                  <a:lnTo>
                    <a:pt x="458" y="18421"/>
                  </a:lnTo>
                  <a:lnTo>
                    <a:pt x="196" y="18911"/>
                  </a:lnTo>
                  <a:lnTo>
                    <a:pt x="0" y="19695"/>
                  </a:lnTo>
                  <a:lnTo>
                    <a:pt x="131" y="20250"/>
                  </a:lnTo>
                  <a:lnTo>
                    <a:pt x="654" y="20642"/>
                  </a:lnTo>
                  <a:lnTo>
                    <a:pt x="1078" y="20805"/>
                  </a:lnTo>
                  <a:lnTo>
                    <a:pt x="8558" y="22275"/>
                  </a:lnTo>
                  <a:lnTo>
                    <a:pt x="14763" y="23353"/>
                  </a:lnTo>
                  <a:lnTo>
                    <a:pt x="25770" y="24496"/>
                  </a:lnTo>
                  <a:lnTo>
                    <a:pt x="26652" y="21752"/>
                  </a:lnTo>
                  <a:lnTo>
                    <a:pt x="27925" y="21916"/>
                  </a:lnTo>
                  <a:lnTo>
                    <a:pt x="29656" y="22079"/>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5332301" y="2283425"/>
              <a:ext cx="83503" cy="34184"/>
            </a:xfrm>
            <a:custGeom>
              <a:avLst/>
              <a:gdLst/>
              <a:ahLst/>
              <a:cxnLst/>
              <a:rect l="l" t="t" r="r" b="b"/>
              <a:pathLst>
                <a:path w="7023" h="2875" fill="none" extrusionOk="0">
                  <a:moveTo>
                    <a:pt x="7023" y="2875"/>
                  </a:moveTo>
                  <a:lnTo>
                    <a:pt x="5194" y="2287"/>
                  </a:lnTo>
                  <a:lnTo>
                    <a:pt x="1699" y="882"/>
                  </a:lnTo>
                  <a:lnTo>
                    <a:pt x="0" y="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5193271" y="2257410"/>
              <a:ext cx="127389" cy="22924"/>
            </a:xfrm>
            <a:custGeom>
              <a:avLst/>
              <a:gdLst/>
              <a:ahLst/>
              <a:cxnLst/>
              <a:rect l="l" t="t" r="r" b="b"/>
              <a:pathLst>
                <a:path w="10714" h="1928" fill="none" extrusionOk="0">
                  <a:moveTo>
                    <a:pt x="10714" y="1927"/>
                  </a:moveTo>
                  <a:lnTo>
                    <a:pt x="10256" y="1764"/>
                  </a:lnTo>
                  <a:lnTo>
                    <a:pt x="6729" y="654"/>
                  </a:lnTo>
                  <a:lnTo>
                    <a:pt x="5031" y="327"/>
                  </a:lnTo>
                  <a:lnTo>
                    <a:pt x="1536" y="33"/>
                  </a:lnTo>
                  <a:lnTo>
                    <a:pt x="1"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5280258" y="2143623"/>
              <a:ext cx="4673" cy="117295"/>
            </a:xfrm>
            <a:custGeom>
              <a:avLst/>
              <a:gdLst/>
              <a:ahLst/>
              <a:cxnLst/>
              <a:rect l="l" t="t" r="r" b="b"/>
              <a:pathLst>
                <a:path w="393" h="9865" fill="none" extrusionOk="0">
                  <a:moveTo>
                    <a:pt x="1" y="9864"/>
                  </a:moveTo>
                  <a:lnTo>
                    <a:pt x="393" y="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5420061" y="2362256"/>
              <a:ext cx="31865" cy="12056"/>
            </a:xfrm>
            <a:custGeom>
              <a:avLst/>
              <a:gdLst/>
              <a:ahLst/>
              <a:cxnLst/>
              <a:rect l="l" t="t" r="r" b="b"/>
              <a:pathLst>
                <a:path w="2680" h="1014" fill="none" extrusionOk="0">
                  <a:moveTo>
                    <a:pt x="1" y="1"/>
                  </a:moveTo>
                  <a:lnTo>
                    <a:pt x="1307" y="589"/>
                  </a:lnTo>
                  <a:lnTo>
                    <a:pt x="2679" y="1013"/>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3386728" y="1799169"/>
              <a:ext cx="403107" cy="600766"/>
            </a:xfrm>
            <a:custGeom>
              <a:avLst/>
              <a:gdLst/>
              <a:ahLst/>
              <a:cxnLst/>
              <a:rect l="l" t="t" r="r" b="b"/>
              <a:pathLst>
                <a:path w="33903" h="50527" extrusionOk="0">
                  <a:moveTo>
                    <a:pt x="16233" y="1"/>
                  </a:moveTo>
                  <a:lnTo>
                    <a:pt x="14175" y="327"/>
                  </a:lnTo>
                  <a:lnTo>
                    <a:pt x="12738" y="948"/>
                  </a:lnTo>
                  <a:lnTo>
                    <a:pt x="11824" y="1797"/>
                  </a:lnTo>
                  <a:lnTo>
                    <a:pt x="11334" y="2744"/>
                  </a:lnTo>
                  <a:lnTo>
                    <a:pt x="11138" y="3626"/>
                  </a:lnTo>
                  <a:lnTo>
                    <a:pt x="11138" y="4639"/>
                  </a:lnTo>
                  <a:lnTo>
                    <a:pt x="11171" y="4802"/>
                  </a:lnTo>
                  <a:lnTo>
                    <a:pt x="11268" y="5161"/>
                  </a:lnTo>
                  <a:lnTo>
                    <a:pt x="11105" y="5226"/>
                  </a:lnTo>
                  <a:lnTo>
                    <a:pt x="9799" y="5945"/>
                  </a:lnTo>
                  <a:lnTo>
                    <a:pt x="8590" y="7186"/>
                  </a:lnTo>
                  <a:lnTo>
                    <a:pt x="7872" y="8362"/>
                  </a:lnTo>
                  <a:lnTo>
                    <a:pt x="7382" y="9864"/>
                  </a:lnTo>
                  <a:lnTo>
                    <a:pt x="7251" y="11726"/>
                  </a:lnTo>
                  <a:lnTo>
                    <a:pt x="7382" y="12836"/>
                  </a:lnTo>
                  <a:lnTo>
                    <a:pt x="7545" y="13947"/>
                  </a:lnTo>
                  <a:lnTo>
                    <a:pt x="8035" y="15906"/>
                  </a:lnTo>
                  <a:lnTo>
                    <a:pt x="8884" y="18356"/>
                  </a:lnTo>
                  <a:lnTo>
                    <a:pt x="10027" y="20838"/>
                  </a:lnTo>
                  <a:lnTo>
                    <a:pt x="10615" y="22243"/>
                  </a:lnTo>
                  <a:lnTo>
                    <a:pt x="10811" y="23027"/>
                  </a:lnTo>
                  <a:lnTo>
                    <a:pt x="10811" y="23386"/>
                  </a:lnTo>
                  <a:lnTo>
                    <a:pt x="10779" y="23745"/>
                  </a:lnTo>
                  <a:lnTo>
                    <a:pt x="10485" y="24366"/>
                  </a:lnTo>
                  <a:lnTo>
                    <a:pt x="9668" y="25280"/>
                  </a:lnTo>
                  <a:lnTo>
                    <a:pt x="7872" y="26717"/>
                  </a:lnTo>
                  <a:lnTo>
                    <a:pt x="5390" y="28807"/>
                  </a:lnTo>
                  <a:lnTo>
                    <a:pt x="3952" y="30343"/>
                  </a:lnTo>
                  <a:lnTo>
                    <a:pt x="3234" y="31159"/>
                  </a:lnTo>
                  <a:lnTo>
                    <a:pt x="2025" y="32955"/>
                  </a:lnTo>
                  <a:lnTo>
                    <a:pt x="1111" y="34882"/>
                  </a:lnTo>
                  <a:lnTo>
                    <a:pt x="490" y="36875"/>
                  </a:lnTo>
                  <a:lnTo>
                    <a:pt x="98" y="38900"/>
                  </a:lnTo>
                  <a:lnTo>
                    <a:pt x="0" y="40892"/>
                  </a:lnTo>
                  <a:lnTo>
                    <a:pt x="131" y="42819"/>
                  </a:lnTo>
                  <a:lnTo>
                    <a:pt x="490" y="44583"/>
                  </a:lnTo>
                  <a:lnTo>
                    <a:pt x="784" y="45399"/>
                  </a:lnTo>
                  <a:lnTo>
                    <a:pt x="1111" y="46183"/>
                  </a:lnTo>
                  <a:lnTo>
                    <a:pt x="1993" y="47587"/>
                  </a:lnTo>
                  <a:lnTo>
                    <a:pt x="3136" y="48894"/>
                  </a:lnTo>
                  <a:lnTo>
                    <a:pt x="4475" y="50037"/>
                  </a:lnTo>
                  <a:lnTo>
                    <a:pt x="5194" y="50527"/>
                  </a:lnTo>
                  <a:lnTo>
                    <a:pt x="7447" y="39390"/>
                  </a:lnTo>
                  <a:lnTo>
                    <a:pt x="8917" y="31355"/>
                  </a:lnTo>
                  <a:lnTo>
                    <a:pt x="18225" y="27664"/>
                  </a:lnTo>
                  <a:lnTo>
                    <a:pt x="18291" y="27338"/>
                  </a:lnTo>
                  <a:lnTo>
                    <a:pt x="18650" y="25933"/>
                  </a:lnTo>
                  <a:lnTo>
                    <a:pt x="18976" y="25182"/>
                  </a:lnTo>
                  <a:lnTo>
                    <a:pt x="19140" y="25051"/>
                  </a:lnTo>
                  <a:lnTo>
                    <a:pt x="19499" y="24856"/>
                  </a:lnTo>
                  <a:lnTo>
                    <a:pt x="19989" y="24039"/>
                  </a:lnTo>
                  <a:lnTo>
                    <a:pt x="20054" y="23908"/>
                  </a:lnTo>
                  <a:lnTo>
                    <a:pt x="19826" y="21851"/>
                  </a:lnTo>
                  <a:lnTo>
                    <a:pt x="19858" y="21753"/>
                  </a:lnTo>
                  <a:lnTo>
                    <a:pt x="20283" y="20936"/>
                  </a:lnTo>
                  <a:lnTo>
                    <a:pt x="21099" y="20348"/>
                  </a:lnTo>
                  <a:lnTo>
                    <a:pt x="21883" y="20152"/>
                  </a:lnTo>
                  <a:lnTo>
                    <a:pt x="22896" y="20250"/>
                  </a:lnTo>
                  <a:lnTo>
                    <a:pt x="24202" y="20708"/>
                  </a:lnTo>
                  <a:lnTo>
                    <a:pt x="24986" y="21132"/>
                  </a:lnTo>
                  <a:lnTo>
                    <a:pt x="24823" y="21230"/>
                  </a:lnTo>
                  <a:lnTo>
                    <a:pt x="24137" y="21818"/>
                  </a:lnTo>
                  <a:lnTo>
                    <a:pt x="23876" y="22210"/>
                  </a:lnTo>
                  <a:lnTo>
                    <a:pt x="23908" y="22341"/>
                  </a:lnTo>
                  <a:lnTo>
                    <a:pt x="23974" y="22733"/>
                  </a:lnTo>
                  <a:lnTo>
                    <a:pt x="23908" y="23484"/>
                  </a:lnTo>
                  <a:lnTo>
                    <a:pt x="24039" y="23810"/>
                  </a:lnTo>
                  <a:lnTo>
                    <a:pt x="24202" y="23843"/>
                  </a:lnTo>
                  <a:lnTo>
                    <a:pt x="24725" y="23941"/>
                  </a:lnTo>
                  <a:lnTo>
                    <a:pt x="25999" y="24692"/>
                  </a:lnTo>
                  <a:lnTo>
                    <a:pt x="26521" y="25149"/>
                  </a:lnTo>
                  <a:lnTo>
                    <a:pt x="27109" y="25835"/>
                  </a:lnTo>
                  <a:lnTo>
                    <a:pt x="27566" y="26587"/>
                  </a:lnTo>
                  <a:lnTo>
                    <a:pt x="32400" y="26880"/>
                  </a:lnTo>
                  <a:lnTo>
                    <a:pt x="33151" y="26913"/>
                  </a:lnTo>
                  <a:lnTo>
                    <a:pt x="33870" y="27076"/>
                  </a:lnTo>
                  <a:lnTo>
                    <a:pt x="33902" y="25378"/>
                  </a:lnTo>
                  <a:lnTo>
                    <a:pt x="33478" y="22602"/>
                  </a:lnTo>
                  <a:lnTo>
                    <a:pt x="33086" y="21491"/>
                  </a:lnTo>
                  <a:lnTo>
                    <a:pt x="32694" y="20577"/>
                  </a:lnTo>
                  <a:lnTo>
                    <a:pt x="31780" y="18977"/>
                  </a:lnTo>
                  <a:lnTo>
                    <a:pt x="30310" y="16952"/>
                  </a:lnTo>
                  <a:lnTo>
                    <a:pt x="28383" y="14861"/>
                  </a:lnTo>
                  <a:lnTo>
                    <a:pt x="27305" y="13490"/>
                  </a:lnTo>
                  <a:lnTo>
                    <a:pt x="26815" y="12575"/>
                  </a:lnTo>
                  <a:lnTo>
                    <a:pt x="26684" y="12118"/>
                  </a:lnTo>
                  <a:lnTo>
                    <a:pt x="26390" y="10485"/>
                  </a:lnTo>
                  <a:lnTo>
                    <a:pt x="26390" y="9342"/>
                  </a:lnTo>
                  <a:lnTo>
                    <a:pt x="26423" y="9309"/>
                  </a:lnTo>
                  <a:lnTo>
                    <a:pt x="26815" y="8884"/>
                  </a:lnTo>
                  <a:lnTo>
                    <a:pt x="27403" y="7872"/>
                  </a:lnTo>
                  <a:lnTo>
                    <a:pt x="27730" y="6729"/>
                  </a:lnTo>
                  <a:lnTo>
                    <a:pt x="27795" y="5586"/>
                  </a:lnTo>
                  <a:lnTo>
                    <a:pt x="27697" y="4998"/>
                  </a:lnTo>
                  <a:lnTo>
                    <a:pt x="27566" y="4475"/>
                  </a:lnTo>
                  <a:lnTo>
                    <a:pt x="27207" y="3561"/>
                  </a:lnTo>
                  <a:lnTo>
                    <a:pt x="26619" y="2712"/>
                  </a:lnTo>
                  <a:lnTo>
                    <a:pt x="25770" y="1960"/>
                  </a:lnTo>
                  <a:lnTo>
                    <a:pt x="24627" y="1307"/>
                  </a:lnTo>
                  <a:lnTo>
                    <a:pt x="23157" y="785"/>
                  </a:lnTo>
                  <a:lnTo>
                    <a:pt x="21263" y="360"/>
                  </a:lnTo>
                  <a:lnTo>
                    <a:pt x="18944" y="99"/>
                  </a:lnTo>
                  <a:lnTo>
                    <a:pt x="17572" y="33"/>
                  </a:lnTo>
                  <a:lnTo>
                    <a:pt x="162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3508280" y="2277219"/>
              <a:ext cx="120398" cy="154178"/>
            </a:xfrm>
            <a:custGeom>
              <a:avLst/>
              <a:gdLst/>
              <a:ahLst/>
              <a:cxnLst/>
              <a:rect l="l" t="t" r="r" b="b"/>
              <a:pathLst>
                <a:path w="10126" h="12967" extrusionOk="0">
                  <a:moveTo>
                    <a:pt x="3462" y="0"/>
                  </a:moveTo>
                  <a:lnTo>
                    <a:pt x="3462" y="1796"/>
                  </a:lnTo>
                  <a:lnTo>
                    <a:pt x="0" y="12476"/>
                  </a:lnTo>
                  <a:lnTo>
                    <a:pt x="817" y="12672"/>
                  </a:lnTo>
                  <a:lnTo>
                    <a:pt x="2483" y="12934"/>
                  </a:lnTo>
                  <a:lnTo>
                    <a:pt x="4148" y="12966"/>
                  </a:lnTo>
                  <a:lnTo>
                    <a:pt x="5781" y="12803"/>
                  </a:lnTo>
                  <a:lnTo>
                    <a:pt x="6630" y="12640"/>
                  </a:lnTo>
                  <a:lnTo>
                    <a:pt x="7545" y="12378"/>
                  </a:lnTo>
                  <a:lnTo>
                    <a:pt x="9276" y="11627"/>
                  </a:lnTo>
                  <a:lnTo>
                    <a:pt x="10125" y="11137"/>
                  </a:lnTo>
                  <a:lnTo>
                    <a:pt x="34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3401876" y="1948294"/>
              <a:ext cx="698633" cy="718822"/>
            </a:xfrm>
            <a:custGeom>
              <a:avLst/>
              <a:gdLst/>
              <a:ahLst/>
              <a:cxnLst/>
              <a:rect l="l" t="t" r="r" b="b"/>
              <a:pathLst>
                <a:path w="58758" h="60456" extrusionOk="0">
                  <a:moveTo>
                    <a:pt x="57908" y="0"/>
                  </a:moveTo>
                  <a:lnTo>
                    <a:pt x="57483" y="98"/>
                  </a:lnTo>
                  <a:lnTo>
                    <a:pt x="56798" y="588"/>
                  </a:lnTo>
                  <a:lnTo>
                    <a:pt x="56308" y="1209"/>
                  </a:lnTo>
                  <a:lnTo>
                    <a:pt x="55589" y="2319"/>
                  </a:lnTo>
                  <a:lnTo>
                    <a:pt x="55034" y="3495"/>
                  </a:lnTo>
                  <a:lnTo>
                    <a:pt x="54642" y="3658"/>
                  </a:lnTo>
                  <a:lnTo>
                    <a:pt x="54544" y="3364"/>
                  </a:lnTo>
                  <a:lnTo>
                    <a:pt x="54152" y="2940"/>
                  </a:lnTo>
                  <a:lnTo>
                    <a:pt x="53401" y="2548"/>
                  </a:lnTo>
                  <a:lnTo>
                    <a:pt x="53074" y="2515"/>
                  </a:lnTo>
                  <a:lnTo>
                    <a:pt x="52911" y="2613"/>
                  </a:lnTo>
                  <a:lnTo>
                    <a:pt x="52911" y="2940"/>
                  </a:lnTo>
                  <a:lnTo>
                    <a:pt x="52911" y="2973"/>
                  </a:lnTo>
                  <a:lnTo>
                    <a:pt x="53042" y="3789"/>
                  </a:lnTo>
                  <a:lnTo>
                    <a:pt x="53205" y="4900"/>
                  </a:lnTo>
                  <a:lnTo>
                    <a:pt x="52878" y="5716"/>
                  </a:lnTo>
                  <a:lnTo>
                    <a:pt x="52421" y="6467"/>
                  </a:lnTo>
                  <a:lnTo>
                    <a:pt x="52290" y="6663"/>
                  </a:lnTo>
                  <a:lnTo>
                    <a:pt x="52225" y="6859"/>
                  </a:lnTo>
                  <a:lnTo>
                    <a:pt x="52421" y="9831"/>
                  </a:lnTo>
                  <a:lnTo>
                    <a:pt x="52356" y="12314"/>
                  </a:lnTo>
                  <a:lnTo>
                    <a:pt x="52094" y="12314"/>
                  </a:lnTo>
                  <a:lnTo>
                    <a:pt x="51278" y="15384"/>
                  </a:lnTo>
                  <a:lnTo>
                    <a:pt x="49808" y="19107"/>
                  </a:lnTo>
                  <a:lnTo>
                    <a:pt x="46477" y="26652"/>
                  </a:lnTo>
                  <a:lnTo>
                    <a:pt x="45497" y="26129"/>
                  </a:lnTo>
                  <a:lnTo>
                    <a:pt x="43635" y="24594"/>
                  </a:lnTo>
                  <a:lnTo>
                    <a:pt x="43145" y="24202"/>
                  </a:lnTo>
                  <a:lnTo>
                    <a:pt x="40500" y="21850"/>
                  </a:lnTo>
                  <a:lnTo>
                    <a:pt x="38279" y="19793"/>
                  </a:lnTo>
                  <a:lnTo>
                    <a:pt x="36548" y="18225"/>
                  </a:lnTo>
                  <a:lnTo>
                    <a:pt x="33902" y="15710"/>
                  </a:lnTo>
                  <a:lnTo>
                    <a:pt x="32857" y="14665"/>
                  </a:lnTo>
                  <a:lnTo>
                    <a:pt x="32726" y="14632"/>
                  </a:lnTo>
                  <a:lnTo>
                    <a:pt x="32073" y="14404"/>
                  </a:lnTo>
                  <a:lnTo>
                    <a:pt x="30114" y="14143"/>
                  </a:lnTo>
                  <a:lnTo>
                    <a:pt x="27011" y="14077"/>
                  </a:lnTo>
                  <a:lnTo>
                    <a:pt x="26390" y="14077"/>
                  </a:lnTo>
                  <a:lnTo>
                    <a:pt x="25933" y="13424"/>
                  </a:lnTo>
                  <a:lnTo>
                    <a:pt x="25149" y="12444"/>
                  </a:lnTo>
                  <a:lnTo>
                    <a:pt x="24463" y="11824"/>
                  </a:lnTo>
                  <a:lnTo>
                    <a:pt x="23908" y="11497"/>
                  </a:lnTo>
                  <a:lnTo>
                    <a:pt x="23255" y="11366"/>
                  </a:lnTo>
                  <a:lnTo>
                    <a:pt x="22798" y="11530"/>
                  </a:lnTo>
                  <a:lnTo>
                    <a:pt x="22765" y="11595"/>
                  </a:lnTo>
                  <a:lnTo>
                    <a:pt x="22373" y="9733"/>
                  </a:lnTo>
                  <a:lnTo>
                    <a:pt x="22144" y="9864"/>
                  </a:lnTo>
                  <a:lnTo>
                    <a:pt x="21589" y="9962"/>
                  </a:lnTo>
                  <a:lnTo>
                    <a:pt x="20675" y="9929"/>
                  </a:lnTo>
                  <a:lnTo>
                    <a:pt x="18944" y="9439"/>
                  </a:lnTo>
                  <a:lnTo>
                    <a:pt x="18584" y="9309"/>
                  </a:lnTo>
                  <a:lnTo>
                    <a:pt x="18650" y="9766"/>
                  </a:lnTo>
                  <a:lnTo>
                    <a:pt x="18748" y="10746"/>
                  </a:lnTo>
                  <a:lnTo>
                    <a:pt x="18813" y="11497"/>
                  </a:lnTo>
                  <a:lnTo>
                    <a:pt x="18813" y="11791"/>
                  </a:lnTo>
                  <a:lnTo>
                    <a:pt x="18225" y="12314"/>
                  </a:lnTo>
                  <a:lnTo>
                    <a:pt x="17735" y="12934"/>
                  </a:lnTo>
                  <a:lnTo>
                    <a:pt x="17441" y="13457"/>
                  </a:lnTo>
                  <a:lnTo>
                    <a:pt x="17017" y="14567"/>
                  </a:lnTo>
                  <a:lnTo>
                    <a:pt x="16886" y="15155"/>
                  </a:lnTo>
                  <a:lnTo>
                    <a:pt x="16363" y="15580"/>
                  </a:lnTo>
                  <a:lnTo>
                    <a:pt x="7774" y="18976"/>
                  </a:lnTo>
                  <a:lnTo>
                    <a:pt x="6565" y="25182"/>
                  </a:lnTo>
                  <a:lnTo>
                    <a:pt x="5128" y="32433"/>
                  </a:lnTo>
                  <a:lnTo>
                    <a:pt x="4311" y="36417"/>
                  </a:lnTo>
                  <a:lnTo>
                    <a:pt x="3887" y="37822"/>
                  </a:lnTo>
                  <a:lnTo>
                    <a:pt x="2744" y="42949"/>
                  </a:lnTo>
                  <a:lnTo>
                    <a:pt x="2025" y="46771"/>
                  </a:lnTo>
                  <a:lnTo>
                    <a:pt x="1209" y="51408"/>
                  </a:lnTo>
                  <a:lnTo>
                    <a:pt x="555" y="55654"/>
                  </a:lnTo>
                  <a:lnTo>
                    <a:pt x="0" y="58528"/>
                  </a:lnTo>
                  <a:lnTo>
                    <a:pt x="3038" y="60455"/>
                  </a:lnTo>
                  <a:lnTo>
                    <a:pt x="2678" y="59541"/>
                  </a:lnTo>
                  <a:lnTo>
                    <a:pt x="2548" y="58561"/>
                  </a:lnTo>
                  <a:lnTo>
                    <a:pt x="3756" y="54936"/>
                  </a:lnTo>
                  <a:lnTo>
                    <a:pt x="4703" y="52650"/>
                  </a:lnTo>
                  <a:lnTo>
                    <a:pt x="5226" y="51212"/>
                  </a:lnTo>
                  <a:lnTo>
                    <a:pt x="9015" y="39945"/>
                  </a:lnTo>
                  <a:lnTo>
                    <a:pt x="11889" y="30930"/>
                  </a:lnTo>
                  <a:lnTo>
                    <a:pt x="12673" y="28285"/>
                  </a:lnTo>
                  <a:lnTo>
                    <a:pt x="12901" y="28187"/>
                  </a:lnTo>
                  <a:lnTo>
                    <a:pt x="18029" y="37299"/>
                  </a:lnTo>
                  <a:lnTo>
                    <a:pt x="18748" y="38377"/>
                  </a:lnTo>
                  <a:lnTo>
                    <a:pt x="19531" y="39977"/>
                  </a:lnTo>
                  <a:lnTo>
                    <a:pt x="19466" y="40532"/>
                  </a:lnTo>
                  <a:lnTo>
                    <a:pt x="18878" y="42133"/>
                  </a:lnTo>
                  <a:lnTo>
                    <a:pt x="18780" y="42394"/>
                  </a:lnTo>
                  <a:lnTo>
                    <a:pt x="15547" y="48796"/>
                  </a:lnTo>
                  <a:lnTo>
                    <a:pt x="18160" y="50331"/>
                  </a:lnTo>
                  <a:lnTo>
                    <a:pt x="18519" y="50527"/>
                  </a:lnTo>
                  <a:lnTo>
                    <a:pt x="21458" y="51082"/>
                  </a:lnTo>
                  <a:lnTo>
                    <a:pt x="24725" y="51114"/>
                  </a:lnTo>
                  <a:lnTo>
                    <a:pt x="26847" y="50886"/>
                  </a:lnTo>
                  <a:lnTo>
                    <a:pt x="28938" y="50527"/>
                  </a:lnTo>
                  <a:lnTo>
                    <a:pt x="32008" y="49645"/>
                  </a:lnTo>
                  <a:lnTo>
                    <a:pt x="34490" y="48436"/>
                  </a:lnTo>
                  <a:lnTo>
                    <a:pt x="34751" y="48240"/>
                  </a:lnTo>
                  <a:lnTo>
                    <a:pt x="34098" y="44354"/>
                  </a:lnTo>
                  <a:lnTo>
                    <a:pt x="33445" y="40140"/>
                  </a:lnTo>
                  <a:lnTo>
                    <a:pt x="33347" y="39030"/>
                  </a:lnTo>
                  <a:lnTo>
                    <a:pt x="33412" y="37952"/>
                  </a:lnTo>
                  <a:lnTo>
                    <a:pt x="33608" y="33739"/>
                  </a:lnTo>
                  <a:lnTo>
                    <a:pt x="33968" y="33086"/>
                  </a:lnTo>
                  <a:lnTo>
                    <a:pt x="34719" y="31322"/>
                  </a:lnTo>
                  <a:lnTo>
                    <a:pt x="35078" y="30179"/>
                  </a:lnTo>
                  <a:lnTo>
                    <a:pt x="35111" y="29722"/>
                  </a:lnTo>
                  <a:lnTo>
                    <a:pt x="35111" y="28873"/>
                  </a:lnTo>
                  <a:lnTo>
                    <a:pt x="34915" y="28023"/>
                  </a:lnTo>
                  <a:lnTo>
                    <a:pt x="34915" y="28023"/>
                  </a:lnTo>
                  <a:lnTo>
                    <a:pt x="36156" y="28611"/>
                  </a:lnTo>
                  <a:lnTo>
                    <a:pt x="39128" y="30146"/>
                  </a:lnTo>
                  <a:lnTo>
                    <a:pt x="42819" y="32073"/>
                  </a:lnTo>
                  <a:lnTo>
                    <a:pt x="43537" y="32433"/>
                  </a:lnTo>
                  <a:lnTo>
                    <a:pt x="45530" y="33184"/>
                  </a:lnTo>
                  <a:lnTo>
                    <a:pt x="47032" y="33543"/>
                  </a:lnTo>
                  <a:lnTo>
                    <a:pt x="47816" y="33608"/>
                  </a:lnTo>
                  <a:lnTo>
                    <a:pt x="48175" y="33608"/>
                  </a:lnTo>
                  <a:lnTo>
                    <a:pt x="48828" y="33380"/>
                  </a:lnTo>
                  <a:lnTo>
                    <a:pt x="49645" y="32792"/>
                  </a:lnTo>
                  <a:lnTo>
                    <a:pt x="50592" y="31224"/>
                  </a:lnTo>
                  <a:lnTo>
                    <a:pt x="50690" y="30897"/>
                  </a:lnTo>
                  <a:lnTo>
                    <a:pt x="52323" y="26031"/>
                  </a:lnTo>
                  <a:lnTo>
                    <a:pt x="53956" y="20413"/>
                  </a:lnTo>
                  <a:lnTo>
                    <a:pt x="54217" y="19009"/>
                  </a:lnTo>
                  <a:lnTo>
                    <a:pt x="54740" y="16657"/>
                  </a:lnTo>
                  <a:lnTo>
                    <a:pt x="55458" y="13555"/>
                  </a:lnTo>
                  <a:lnTo>
                    <a:pt x="54969" y="12967"/>
                  </a:lnTo>
                  <a:lnTo>
                    <a:pt x="55393" y="11399"/>
                  </a:lnTo>
                  <a:lnTo>
                    <a:pt x="56406" y="10485"/>
                  </a:lnTo>
                  <a:lnTo>
                    <a:pt x="56830" y="9799"/>
                  </a:lnTo>
                  <a:lnTo>
                    <a:pt x="57777" y="8460"/>
                  </a:lnTo>
                  <a:lnTo>
                    <a:pt x="58169" y="7970"/>
                  </a:lnTo>
                  <a:lnTo>
                    <a:pt x="58627" y="7120"/>
                  </a:lnTo>
                  <a:lnTo>
                    <a:pt x="58757" y="6500"/>
                  </a:lnTo>
                  <a:lnTo>
                    <a:pt x="58725" y="6173"/>
                  </a:lnTo>
                  <a:lnTo>
                    <a:pt x="58659" y="5847"/>
                  </a:lnTo>
                  <a:lnTo>
                    <a:pt x="58169" y="5193"/>
                  </a:lnTo>
                  <a:lnTo>
                    <a:pt x="57287" y="4410"/>
                  </a:lnTo>
                  <a:lnTo>
                    <a:pt x="57091" y="4312"/>
                  </a:lnTo>
                  <a:lnTo>
                    <a:pt x="56863" y="4181"/>
                  </a:lnTo>
                  <a:lnTo>
                    <a:pt x="56700" y="3854"/>
                  </a:lnTo>
                  <a:lnTo>
                    <a:pt x="56863" y="3332"/>
                  </a:lnTo>
                  <a:lnTo>
                    <a:pt x="56928" y="3234"/>
                  </a:lnTo>
                  <a:lnTo>
                    <a:pt x="58267" y="817"/>
                  </a:lnTo>
                  <a:lnTo>
                    <a:pt x="58333" y="621"/>
                  </a:lnTo>
                  <a:lnTo>
                    <a:pt x="58235" y="229"/>
                  </a:lnTo>
                  <a:lnTo>
                    <a:pt x="58071" y="98"/>
                  </a:lnTo>
                  <a:lnTo>
                    <a:pt x="579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3531192" y="1827135"/>
              <a:ext cx="172429" cy="74182"/>
            </a:xfrm>
            <a:custGeom>
              <a:avLst/>
              <a:gdLst/>
              <a:ahLst/>
              <a:cxnLst/>
              <a:rect l="l" t="t" r="r" b="b"/>
              <a:pathLst>
                <a:path w="14502" h="6239" fill="none" extrusionOk="0">
                  <a:moveTo>
                    <a:pt x="0" y="3528"/>
                  </a:moveTo>
                  <a:lnTo>
                    <a:pt x="196" y="3103"/>
                  </a:lnTo>
                  <a:lnTo>
                    <a:pt x="1503" y="1437"/>
                  </a:lnTo>
                  <a:lnTo>
                    <a:pt x="2254" y="817"/>
                  </a:lnTo>
                  <a:lnTo>
                    <a:pt x="3136" y="327"/>
                  </a:lnTo>
                  <a:lnTo>
                    <a:pt x="4181" y="33"/>
                  </a:lnTo>
                  <a:lnTo>
                    <a:pt x="4769" y="0"/>
                  </a:lnTo>
                  <a:lnTo>
                    <a:pt x="5389" y="66"/>
                  </a:lnTo>
                  <a:lnTo>
                    <a:pt x="6826" y="588"/>
                  </a:lnTo>
                  <a:lnTo>
                    <a:pt x="9243" y="1960"/>
                  </a:lnTo>
                  <a:lnTo>
                    <a:pt x="13685" y="5455"/>
                  </a:lnTo>
                  <a:lnTo>
                    <a:pt x="14502" y="6238"/>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3547113" y="1858584"/>
              <a:ext cx="83896" cy="45455"/>
            </a:xfrm>
            <a:custGeom>
              <a:avLst/>
              <a:gdLst/>
              <a:ahLst/>
              <a:cxnLst/>
              <a:rect l="l" t="t" r="r" b="b"/>
              <a:pathLst>
                <a:path w="7056" h="3823" fill="none" extrusionOk="0">
                  <a:moveTo>
                    <a:pt x="0" y="1438"/>
                  </a:moveTo>
                  <a:lnTo>
                    <a:pt x="262" y="1177"/>
                  </a:lnTo>
                  <a:lnTo>
                    <a:pt x="1895" y="229"/>
                  </a:lnTo>
                  <a:lnTo>
                    <a:pt x="3038" y="1"/>
                  </a:lnTo>
                  <a:lnTo>
                    <a:pt x="3887" y="66"/>
                  </a:lnTo>
                  <a:lnTo>
                    <a:pt x="4344" y="197"/>
                  </a:lnTo>
                  <a:lnTo>
                    <a:pt x="4769" y="360"/>
                  </a:lnTo>
                  <a:lnTo>
                    <a:pt x="5487" y="817"/>
                  </a:lnTo>
                  <a:lnTo>
                    <a:pt x="6271" y="1666"/>
                  </a:lnTo>
                  <a:lnTo>
                    <a:pt x="7023" y="3463"/>
                  </a:lnTo>
                  <a:lnTo>
                    <a:pt x="7055" y="382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3416632" y="1879950"/>
              <a:ext cx="130100" cy="420573"/>
            </a:xfrm>
            <a:custGeom>
              <a:avLst/>
              <a:gdLst/>
              <a:ahLst/>
              <a:cxnLst/>
              <a:rect l="l" t="t" r="r" b="b"/>
              <a:pathLst>
                <a:path w="10942" h="35372" fill="none" extrusionOk="0">
                  <a:moveTo>
                    <a:pt x="9407" y="0"/>
                  </a:moveTo>
                  <a:lnTo>
                    <a:pt x="9047" y="196"/>
                  </a:lnTo>
                  <a:lnTo>
                    <a:pt x="7414" y="1764"/>
                  </a:lnTo>
                  <a:lnTo>
                    <a:pt x="6696" y="3005"/>
                  </a:lnTo>
                  <a:lnTo>
                    <a:pt x="6402" y="3985"/>
                  </a:lnTo>
                  <a:lnTo>
                    <a:pt x="6337" y="4540"/>
                  </a:lnTo>
                  <a:lnTo>
                    <a:pt x="6337" y="5095"/>
                  </a:lnTo>
                  <a:lnTo>
                    <a:pt x="6631" y="6238"/>
                  </a:lnTo>
                  <a:lnTo>
                    <a:pt x="7512" y="8067"/>
                  </a:lnTo>
                  <a:lnTo>
                    <a:pt x="9145" y="10680"/>
                  </a:lnTo>
                  <a:lnTo>
                    <a:pt x="10223" y="12770"/>
                  </a:lnTo>
                  <a:lnTo>
                    <a:pt x="10746" y="14240"/>
                  </a:lnTo>
                  <a:lnTo>
                    <a:pt x="10876" y="14959"/>
                  </a:lnTo>
                  <a:lnTo>
                    <a:pt x="10942" y="15677"/>
                  </a:lnTo>
                  <a:lnTo>
                    <a:pt x="10844" y="16918"/>
                  </a:lnTo>
                  <a:lnTo>
                    <a:pt x="10452" y="17964"/>
                  </a:lnTo>
                  <a:lnTo>
                    <a:pt x="9766" y="18878"/>
                  </a:lnTo>
                  <a:lnTo>
                    <a:pt x="8264" y="20152"/>
                  </a:lnTo>
                  <a:lnTo>
                    <a:pt x="5455" y="21981"/>
                  </a:lnTo>
                  <a:lnTo>
                    <a:pt x="3724" y="23124"/>
                  </a:lnTo>
                  <a:lnTo>
                    <a:pt x="2875" y="23777"/>
                  </a:lnTo>
                  <a:lnTo>
                    <a:pt x="1601" y="25345"/>
                  </a:lnTo>
                  <a:lnTo>
                    <a:pt x="719" y="27109"/>
                  </a:lnTo>
                  <a:lnTo>
                    <a:pt x="196" y="28970"/>
                  </a:lnTo>
                  <a:lnTo>
                    <a:pt x="0" y="30799"/>
                  </a:lnTo>
                  <a:lnTo>
                    <a:pt x="33" y="32498"/>
                  </a:lnTo>
                  <a:lnTo>
                    <a:pt x="262" y="33967"/>
                  </a:lnTo>
                  <a:lnTo>
                    <a:pt x="588" y="35045"/>
                  </a:lnTo>
                  <a:lnTo>
                    <a:pt x="784" y="3537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3432552" y="2311390"/>
              <a:ext cx="20201" cy="22924"/>
            </a:xfrm>
            <a:custGeom>
              <a:avLst/>
              <a:gdLst/>
              <a:ahLst/>
              <a:cxnLst/>
              <a:rect l="l" t="t" r="r" b="b"/>
              <a:pathLst>
                <a:path w="1699" h="1928" fill="none" extrusionOk="0">
                  <a:moveTo>
                    <a:pt x="0" y="0"/>
                  </a:moveTo>
                  <a:lnTo>
                    <a:pt x="98" y="196"/>
                  </a:lnTo>
                  <a:lnTo>
                    <a:pt x="719" y="1111"/>
                  </a:lnTo>
                  <a:lnTo>
                    <a:pt x="1340" y="1731"/>
                  </a:lnTo>
                  <a:lnTo>
                    <a:pt x="1699" y="1927"/>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3530419" y="1971598"/>
              <a:ext cx="57869" cy="168541"/>
            </a:xfrm>
            <a:custGeom>
              <a:avLst/>
              <a:gdLst/>
              <a:ahLst/>
              <a:cxnLst/>
              <a:rect l="l" t="t" r="r" b="b"/>
              <a:pathLst>
                <a:path w="4867" h="14175" fill="none" extrusionOk="0">
                  <a:moveTo>
                    <a:pt x="163" y="0"/>
                  </a:moveTo>
                  <a:lnTo>
                    <a:pt x="0" y="457"/>
                  </a:lnTo>
                  <a:lnTo>
                    <a:pt x="65" y="1372"/>
                  </a:lnTo>
                  <a:lnTo>
                    <a:pt x="294" y="1829"/>
                  </a:lnTo>
                  <a:lnTo>
                    <a:pt x="1176" y="3103"/>
                  </a:lnTo>
                  <a:lnTo>
                    <a:pt x="3723" y="6859"/>
                  </a:lnTo>
                  <a:lnTo>
                    <a:pt x="4605" y="8753"/>
                  </a:lnTo>
                  <a:lnTo>
                    <a:pt x="4866" y="9864"/>
                  </a:lnTo>
                  <a:lnTo>
                    <a:pt x="4834" y="10321"/>
                  </a:lnTo>
                  <a:lnTo>
                    <a:pt x="4638" y="11203"/>
                  </a:lnTo>
                  <a:lnTo>
                    <a:pt x="3854" y="12607"/>
                  </a:lnTo>
                  <a:lnTo>
                    <a:pt x="2482" y="13979"/>
                  </a:lnTo>
                  <a:lnTo>
                    <a:pt x="2221" y="14175"/>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3528469" y="1879950"/>
              <a:ext cx="29523" cy="83503"/>
            </a:xfrm>
            <a:custGeom>
              <a:avLst/>
              <a:gdLst/>
              <a:ahLst/>
              <a:cxnLst/>
              <a:rect l="l" t="t" r="r" b="b"/>
              <a:pathLst>
                <a:path w="2483" h="7023" fill="none" extrusionOk="0">
                  <a:moveTo>
                    <a:pt x="2483" y="0"/>
                  </a:moveTo>
                  <a:lnTo>
                    <a:pt x="2156" y="131"/>
                  </a:lnTo>
                  <a:lnTo>
                    <a:pt x="719" y="1372"/>
                  </a:lnTo>
                  <a:lnTo>
                    <a:pt x="164" y="2417"/>
                  </a:lnTo>
                  <a:lnTo>
                    <a:pt x="1" y="3266"/>
                  </a:lnTo>
                  <a:lnTo>
                    <a:pt x="1" y="3723"/>
                  </a:lnTo>
                  <a:lnTo>
                    <a:pt x="66" y="4638"/>
                  </a:lnTo>
                  <a:lnTo>
                    <a:pt x="262" y="5944"/>
                  </a:lnTo>
                  <a:lnTo>
                    <a:pt x="621" y="6957"/>
                  </a:lnTo>
                  <a:lnTo>
                    <a:pt x="687" y="7022"/>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3703609" y="1982465"/>
              <a:ext cx="66418" cy="118841"/>
            </a:xfrm>
            <a:custGeom>
              <a:avLst/>
              <a:gdLst/>
              <a:ahLst/>
              <a:cxnLst/>
              <a:rect l="l" t="t" r="r" b="b"/>
              <a:pathLst>
                <a:path w="5586" h="9995" fill="none" extrusionOk="0">
                  <a:moveTo>
                    <a:pt x="1" y="1"/>
                  </a:moveTo>
                  <a:lnTo>
                    <a:pt x="654" y="1372"/>
                  </a:lnTo>
                  <a:lnTo>
                    <a:pt x="2320" y="3855"/>
                  </a:lnTo>
                  <a:lnTo>
                    <a:pt x="3300" y="4998"/>
                  </a:lnTo>
                  <a:lnTo>
                    <a:pt x="4018" y="5782"/>
                  </a:lnTo>
                  <a:lnTo>
                    <a:pt x="4933" y="7480"/>
                  </a:lnTo>
                  <a:lnTo>
                    <a:pt x="5553" y="9603"/>
                  </a:lnTo>
                  <a:lnTo>
                    <a:pt x="5586" y="9995"/>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0"/>
            <p:cNvSpPr/>
            <p:nvPr/>
          </p:nvSpPr>
          <p:spPr>
            <a:xfrm>
              <a:off x="3731966" y="2059358"/>
              <a:ext cx="12437" cy="45836"/>
            </a:xfrm>
            <a:custGeom>
              <a:avLst/>
              <a:gdLst/>
              <a:ahLst/>
              <a:cxnLst/>
              <a:rect l="l" t="t" r="r" b="b"/>
              <a:pathLst>
                <a:path w="1046" h="3855" fill="none" extrusionOk="0">
                  <a:moveTo>
                    <a:pt x="0" y="0"/>
                  </a:moveTo>
                  <a:lnTo>
                    <a:pt x="131" y="294"/>
                  </a:lnTo>
                  <a:lnTo>
                    <a:pt x="719" y="1960"/>
                  </a:lnTo>
                  <a:lnTo>
                    <a:pt x="1012" y="3266"/>
                  </a:lnTo>
                  <a:lnTo>
                    <a:pt x="1045" y="3854"/>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0"/>
            <p:cNvSpPr/>
            <p:nvPr/>
          </p:nvSpPr>
          <p:spPr>
            <a:xfrm>
              <a:off x="3414301" y="2058966"/>
              <a:ext cx="250487" cy="520390"/>
            </a:xfrm>
            <a:custGeom>
              <a:avLst/>
              <a:gdLst/>
              <a:ahLst/>
              <a:cxnLst/>
              <a:rect l="l" t="t" r="r" b="b"/>
              <a:pathLst>
                <a:path w="21067" h="43767" extrusionOk="0">
                  <a:moveTo>
                    <a:pt x="17507" y="1"/>
                  </a:moveTo>
                  <a:lnTo>
                    <a:pt x="17735" y="2058"/>
                  </a:lnTo>
                  <a:lnTo>
                    <a:pt x="17311" y="2516"/>
                  </a:lnTo>
                  <a:lnTo>
                    <a:pt x="16625" y="3724"/>
                  </a:lnTo>
                  <a:lnTo>
                    <a:pt x="16004" y="5488"/>
                  </a:lnTo>
                  <a:lnTo>
                    <a:pt x="15906" y="5814"/>
                  </a:lnTo>
                  <a:lnTo>
                    <a:pt x="11954" y="7415"/>
                  </a:lnTo>
                  <a:lnTo>
                    <a:pt x="6598" y="9505"/>
                  </a:lnTo>
                  <a:lnTo>
                    <a:pt x="5161" y="16984"/>
                  </a:lnTo>
                  <a:lnTo>
                    <a:pt x="2809" y="29232"/>
                  </a:lnTo>
                  <a:lnTo>
                    <a:pt x="0" y="43766"/>
                  </a:lnTo>
                  <a:lnTo>
                    <a:pt x="1209" y="39684"/>
                  </a:lnTo>
                  <a:lnTo>
                    <a:pt x="1568" y="38802"/>
                  </a:lnTo>
                  <a:lnTo>
                    <a:pt x="4148" y="33249"/>
                  </a:lnTo>
                  <a:lnTo>
                    <a:pt x="4965" y="31812"/>
                  </a:lnTo>
                  <a:lnTo>
                    <a:pt x="5063" y="31682"/>
                  </a:lnTo>
                  <a:lnTo>
                    <a:pt x="5030" y="31616"/>
                  </a:lnTo>
                  <a:lnTo>
                    <a:pt x="4638" y="31845"/>
                  </a:lnTo>
                  <a:lnTo>
                    <a:pt x="3332" y="32857"/>
                  </a:lnTo>
                  <a:lnTo>
                    <a:pt x="3005" y="33119"/>
                  </a:lnTo>
                  <a:lnTo>
                    <a:pt x="3005" y="33119"/>
                  </a:lnTo>
                  <a:lnTo>
                    <a:pt x="3528" y="31388"/>
                  </a:lnTo>
                  <a:lnTo>
                    <a:pt x="5977" y="23386"/>
                  </a:lnTo>
                  <a:lnTo>
                    <a:pt x="7414" y="19107"/>
                  </a:lnTo>
                  <a:lnTo>
                    <a:pt x="7741" y="18389"/>
                  </a:lnTo>
                  <a:lnTo>
                    <a:pt x="7839" y="18225"/>
                  </a:lnTo>
                  <a:lnTo>
                    <a:pt x="7937" y="17768"/>
                  </a:lnTo>
                  <a:lnTo>
                    <a:pt x="7806" y="16919"/>
                  </a:lnTo>
                  <a:lnTo>
                    <a:pt x="7153" y="15123"/>
                  </a:lnTo>
                  <a:lnTo>
                    <a:pt x="6990" y="14404"/>
                  </a:lnTo>
                  <a:lnTo>
                    <a:pt x="7022" y="14208"/>
                  </a:lnTo>
                  <a:lnTo>
                    <a:pt x="7382" y="14078"/>
                  </a:lnTo>
                  <a:lnTo>
                    <a:pt x="8198" y="14143"/>
                  </a:lnTo>
                  <a:lnTo>
                    <a:pt x="8623" y="14078"/>
                  </a:lnTo>
                  <a:lnTo>
                    <a:pt x="8721" y="13980"/>
                  </a:lnTo>
                  <a:lnTo>
                    <a:pt x="8623" y="13490"/>
                  </a:lnTo>
                  <a:lnTo>
                    <a:pt x="8100" y="12379"/>
                  </a:lnTo>
                  <a:lnTo>
                    <a:pt x="7872" y="11628"/>
                  </a:lnTo>
                  <a:lnTo>
                    <a:pt x="7806" y="11269"/>
                  </a:lnTo>
                  <a:lnTo>
                    <a:pt x="8035" y="10648"/>
                  </a:lnTo>
                  <a:lnTo>
                    <a:pt x="8786" y="9962"/>
                  </a:lnTo>
                  <a:lnTo>
                    <a:pt x="9374" y="9701"/>
                  </a:lnTo>
                  <a:lnTo>
                    <a:pt x="10321" y="9374"/>
                  </a:lnTo>
                  <a:lnTo>
                    <a:pt x="12869" y="8852"/>
                  </a:lnTo>
                  <a:lnTo>
                    <a:pt x="13849" y="8754"/>
                  </a:lnTo>
                  <a:lnTo>
                    <a:pt x="14241" y="8852"/>
                  </a:lnTo>
                  <a:lnTo>
                    <a:pt x="14306" y="8917"/>
                  </a:lnTo>
                  <a:lnTo>
                    <a:pt x="16429" y="11661"/>
                  </a:lnTo>
                  <a:lnTo>
                    <a:pt x="18323" y="13816"/>
                  </a:lnTo>
                  <a:lnTo>
                    <a:pt x="16364" y="9897"/>
                  </a:lnTo>
                  <a:lnTo>
                    <a:pt x="16331" y="9570"/>
                  </a:lnTo>
                  <a:lnTo>
                    <a:pt x="16429" y="7709"/>
                  </a:lnTo>
                  <a:lnTo>
                    <a:pt x="16657" y="6370"/>
                  </a:lnTo>
                  <a:lnTo>
                    <a:pt x="16886" y="5814"/>
                  </a:lnTo>
                  <a:lnTo>
                    <a:pt x="17703" y="3985"/>
                  </a:lnTo>
                  <a:lnTo>
                    <a:pt x="17866" y="3528"/>
                  </a:lnTo>
                  <a:lnTo>
                    <a:pt x="21067" y="654"/>
                  </a:lnTo>
                  <a:lnTo>
                    <a:pt x="20544" y="654"/>
                  </a:lnTo>
                  <a:lnTo>
                    <a:pt x="19336" y="491"/>
                  </a:lnTo>
                  <a:lnTo>
                    <a:pt x="17768" y="99"/>
                  </a:lnTo>
                  <a:lnTo>
                    <a:pt x="17507"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3414301" y="2058966"/>
              <a:ext cx="250487" cy="520390"/>
            </a:xfrm>
            <a:custGeom>
              <a:avLst/>
              <a:gdLst/>
              <a:ahLst/>
              <a:cxnLst/>
              <a:rect l="l" t="t" r="r" b="b"/>
              <a:pathLst>
                <a:path w="21067" h="43767" extrusionOk="0">
                  <a:moveTo>
                    <a:pt x="17507" y="1"/>
                  </a:moveTo>
                  <a:lnTo>
                    <a:pt x="17735" y="2516"/>
                  </a:lnTo>
                  <a:lnTo>
                    <a:pt x="17441" y="2679"/>
                  </a:lnTo>
                  <a:lnTo>
                    <a:pt x="16951" y="3136"/>
                  </a:lnTo>
                  <a:lnTo>
                    <a:pt x="16429" y="3920"/>
                  </a:lnTo>
                  <a:lnTo>
                    <a:pt x="15939" y="5520"/>
                  </a:lnTo>
                  <a:lnTo>
                    <a:pt x="15906" y="5814"/>
                  </a:lnTo>
                  <a:lnTo>
                    <a:pt x="11954" y="7415"/>
                  </a:lnTo>
                  <a:lnTo>
                    <a:pt x="6598" y="9505"/>
                  </a:lnTo>
                  <a:lnTo>
                    <a:pt x="5161" y="16984"/>
                  </a:lnTo>
                  <a:lnTo>
                    <a:pt x="2809" y="29232"/>
                  </a:lnTo>
                  <a:lnTo>
                    <a:pt x="0" y="43766"/>
                  </a:lnTo>
                  <a:lnTo>
                    <a:pt x="1209" y="39684"/>
                  </a:lnTo>
                  <a:lnTo>
                    <a:pt x="1568" y="38802"/>
                  </a:lnTo>
                  <a:lnTo>
                    <a:pt x="4148" y="33249"/>
                  </a:lnTo>
                  <a:lnTo>
                    <a:pt x="4965" y="31812"/>
                  </a:lnTo>
                  <a:lnTo>
                    <a:pt x="5063" y="31682"/>
                  </a:lnTo>
                  <a:lnTo>
                    <a:pt x="5030" y="31616"/>
                  </a:lnTo>
                  <a:lnTo>
                    <a:pt x="4638" y="31845"/>
                  </a:lnTo>
                  <a:lnTo>
                    <a:pt x="3332" y="32857"/>
                  </a:lnTo>
                  <a:lnTo>
                    <a:pt x="3005" y="33119"/>
                  </a:lnTo>
                  <a:lnTo>
                    <a:pt x="3005" y="33119"/>
                  </a:lnTo>
                  <a:lnTo>
                    <a:pt x="3528" y="31388"/>
                  </a:lnTo>
                  <a:lnTo>
                    <a:pt x="5977" y="23386"/>
                  </a:lnTo>
                  <a:lnTo>
                    <a:pt x="7414" y="19107"/>
                  </a:lnTo>
                  <a:lnTo>
                    <a:pt x="7741" y="18389"/>
                  </a:lnTo>
                  <a:lnTo>
                    <a:pt x="7839" y="18225"/>
                  </a:lnTo>
                  <a:lnTo>
                    <a:pt x="7937" y="17768"/>
                  </a:lnTo>
                  <a:lnTo>
                    <a:pt x="7806" y="16919"/>
                  </a:lnTo>
                  <a:lnTo>
                    <a:pt x="7153" y="15123"/>
                  </a:lnTo>
                  <a:lnTo>
                    <a:pt x="6990" y="14404"/>
                  </a:lnTo>
                  <a:lnTo>
                    <a:pt x="7022" y="14208"/>
                  </a:lnTo>
                  <a:lnTo>
                    <a:pt x="7382" y="14078"/>
                  </a:lnTo>
                  <a:lnTo>
                    <a:pt x="8198" y="14143"/>
                  </a:lnTo>
                  <a:lnTo>
                    <a:pt x="8623" y="14078"/>
                  </a:lnTo>
                  <a:lnTo>
                    <a:pt x="8721" y="13980"/>
                  </a:lnTo>
                  <a:lnTo>
                    <a:pt x="8623" y="13490"/>
                  </a:lnTo>
                  <a:lnTo>
                    <a:pt x="8100" y="12379"/>
                  </a:lnTo>
                  <a:lnTo>
                    <a:pt x="7872" y="11628"/>
                  </a:lnTo>
                  <a:lnTo>
                    <a:pt x="7806" y="11269"/>
                  </a:lnTo>
                  <a:lnTo>
                    <a:pt x="8035" y="10648"/>
                  </a:lnTo>
                  <a:lnTo>
                    <a:pt x="8786" y="9962"/>
                  </a:lnTo>
                  <a:lnTo>
                    <a:pt x="9374" y="9701"/>
                  </a:lnTo>
                  <a:lnTo>
                    <a:pt x="10321" y="9374"/>
                  </a:lnTo>
                  <a:lnTo>
                    <a:pt x="12869" y="8852"/>
                  </a:lnTo>
                  <a:lnTo>
                    <a:pt x="13849" y="8754"/>
                  </a:lnTo>
                  <a:lnTo>
                    <a:pt x="14241" y="8852"/>
                  </a:lnTo>
                  <a:lnTo>
                    <a:pt x="14306" y="8917"/>
                  </a:lnTo>
                  <a:lnTo>
                    <a:pt x="16429" y="11661"/>
                  </a:lnTo>
                  <a:lnTo>
                    <a:pt x="18323" y="13816"/>
                  </a:lnTo>
                  <a:lnTo>
                    <a:pt x="16364" y="9897"/>
                  </a:lnTo>
                  <a:lnTo>
                    <a:pt x="16331" y="9570"/>
                  </a:lnTo>
                  <a:lnTo>
                    <a:pt x="16429" y="7709"/>
                  </a:lnTo>
                  <a:lnTo>
                    <a:pt x="16657" y="6370"/>
                  </a:lnTo>
                  <a:lnTo>
                    <a:pt x="16886" y="5814"/>
                  </a:lnTo>
                  <a:lnTo>
                    <a:pt x="17703" y="3985"/>
                  </a:lnTo>
                  <a:lnTo>
                    <a:pt x="17866" y="3528"/>
                  </a:lnTo>
                  <a:lnTo>
                    <a:pt x="21067" y="654"/>
                  </a:lnTo>
                  <a:lnTo>
                    <a:pt x="20544" y="654"/>
                  </a:lnTo>
                  <a:lnTo>
                    <a:pt x="19336" y="491"/>
                  </a:lnTo>
                  <a:lnTo>
                    <a:pt x="17768" y="99"/>
                  </a:lnTo>
                  <a:lnTo>
                    <a:pt x="17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3806909" y="2208482"/>
              <a:ext cx="179040" cy="131658"/>
            </a:xfrm>
            <a:custGeom>
              <a:avLst/>
              <a:gdLst/>
              <a:ahLst/>
              <a:cxnLst/>
              <a:rect l="l" t="t" r="r" b="b"/>
              <a:pathLst>
                <a:path w="15058" h="11073" fill="none" extrusionOk="0">
                  <a:moveTo>
                    <a:pt x="1" y="2580"/>
                  </a:moveTo>
                  <a:lnTo>
                    <a:pt x="229" y="2188"/>
                  </a:lnTo>
                  <a:lnTo>
                    <a:pt x="1372" y="555"/>
                  </a:lnTo>
                  <a:lnTo>
                    <a:pt x="1862" y="65"/>
                  </a:lnTo>
                  <a:lnTo>
                    <a:pt x="2091" y="0"/>
                  </a:lnTo>
                  <a:lnTo>
                    <a:pt x="2156" y="131"/>
                  </a:lnTo>
                  <a:lnTo>
                    <a:pt x="2189" y="457"/>
                  </a:lnTo>
                  <a:lnTo>
                    <a:pt x="2058" y="1503"/>
                  </a:lnTo>
                  <a:lnTo>
                    <a:pt x="1699" y="3136"/>
                  </a:lnTo>
                  <a:lnTo>
                    <a:pt x="1601" y="3462"/>
                  </a:lnTo>
                  <a:lnTo>
                    <a:pt x="1862" y="3364"/>
                  </a:lnTo>
                  <a:lnTo>
                    <a:pt x="2940" y="3070"/>
                  </a:lnTo>
                  <a:lnTo>
                    <a:pt x="3332" y="3103"/>
                  </a:lnTo>
                  <a:lnTo>
                    <a:pt x="3463" y="3234"/>
                  </a:lnTo>
                  <a:lnTo>
                    <a:pt x="3430" y="3332"/>
                  </a:lnTo>
                  <a:lnTo>
                    <a:pt x="3234" y="3789"/>
                  </a:lnTo>
                  <a:lnTo>
                    <a:pt x="2875" y="4377"/>
                  </a:lnTo>
                  <a:lnTo>
                    <a:pt x="2907" y="4638"/>
                  </a:lnTo>
                  <a:lnTo>
                    <a:pt x="3822" y="5291"/>
                  </a:lnTo>
                  <a:lnTo>
                    <a:pt x="9440" y="8296"/>
                  </a:lnTo>
                  <a:lnTo>
                    <a:pt x="10844" y="9047"/>
                  </a:lnTo>
                  <a:lnTo>
                    <a:pt x="11007" y="9080"/>
                  </a:lnTo>
                  <a:lnTo>
                    <a:pt x="11432" y="9014"/>
                  </a:lnTo>
                  <a:lnTo>
                    <a:pt x="12183" y="8623"/>
                  </a:lnTo>
                  <a:lnTo>
                    <a:pt x="13294" y="7937"/>
                  </a:lnTo>
                  <a:lnTo>
                    <a:pt x="14077" y="7610"/>
                  </a:lnTo>
                  <a:lnTo>
                    <a:pt x="14535" y="7643"/>
                  </a:lnTo>
                  <a:lnTo>
                    <a:pt x="14731" y="7741"/>
                  </a:lnTo>
                  <a:lnTo>
                    <a:pt x="14894" y="7904"/>
                  </a:lnTo>
                  <a:lnTo>
                    <a:pt x="15057" y="8329"/>
                  </a:lnTo>
                  <a:lnTo>
                    <a:pt x="15057" y="9112"/>
                  </a:lnTo>
                  <a:lnTo>
                    <a:pt x="14535" y="10223"/>
                  </a:lnTo>
                  <a:lnTo>
                    <a:pt x="13783" y="10843"/>
                  </a:lnTo>
                  <a:lnTo>
                    <a:pt x="13130" y="11039"/>
                  </a:lnTo>
                  <a:lnTo>
                    <a:pt x="12771" y="11072"/>
                  </a:lnTo>
                  <a:lnTo>
                    <a:pt x="11954" y="11007"/>
                  </a:lnTo>
                  <a:lnTo>
                    <a:pt x="9570" y="10321"/>
                  </a:lnTo>
                  <a:lnTo>
                    <a:pt x="5945" y="8949"/>
                  </a:lnTo>
                  <a:lnTo>
                    <a:pt x="5259" y="8623"/>
                  </a:lnTo>
                  <a:lnTo>
                    <a:pt x="850" y="60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3806909" y="2208482"/>
              <a:ext cx="179040" cy="131658"/>
            </a:xfrm>
            <a:custGeom>
              <a:avLst/>
              <a:gdLst/>
              <a:ahLst/>
              <a:cxnLst/>
              <a:rect l="l" t="t" r="r" b="b"/>
              <a:pathLst>
                <a:path w="15058" h="11073" fill="none" extrusionOk="0">
                  <a:moveTo>
                    <a:pt x="1" y="2580"/>
                  </a:moveTo>
                  <a:lnTo>
                    <a:pt x="229" y="2188"/>
                  </a:lnTo>
                  <a:lnTo>
                    <a:pt x="1372" y="555"/>
                  </a:lnTo>
                  <a:lnTo>
                    <a:pt x="1862" y="65"/>
                  </a:lnTo>
                  <a:lnTo>
                    <a:pt x="2091" y="0"/>
                  </a:lnTo>
                  <a:lnTo>
                    <a:pt x="2156" y="131"/>
                  </a:lnTo>
                  <a:lnTo>
                    <a:pt x="2189" y="457"/>
                  </a:lnTo>
                  <a:lnTo>
                    <a:pt x="2058" y="1503"/>
                  </a:lnTo>
                  <a:lnTo>
                    <a:pt x="1699" y="3136"/>
                  </a:lnTo>
                  <a:lnTo>
                    <a:pt x="1601" y="3462"/>
                  </a:lnTo>
                  <a:lnTo>
                    <a:pt x="1862" y="3364"/>
                  </a:lnTo>
                  <a:lnTo>
                    <a:pt x="2940" y="3070"/>
                  </a:lnTo>
                  <a:lnTo>
                    <a:pt x="3332" y="3103"/>
                  </a:lnTo>
                  <a:lnTo>
                    <a:pt x="3463" y="3234"/>
                  </a:lnTo>
                  <a:lnTo>
                    <a:pt x="3430" y="3332"/>
                  </a:lnTo>
                  <a:lnTo>
                    <a:pt x="3234" y="3789"/>
                  </a:lnTo>
                  <a:lnTo>
                    <a:pt x="2875" y="4377"/>
                  </a:lnTo>
                  <a:lnTo>
                    <a:pt x="2907" y="4638"/>
                  </a:lnTo>
                  <a:lnTo>
                    <a:pt x="3822" y="5291"/>
                  </a:lnTo>
                  <a:lnTo>
                    <a:pt x="9440" y="8296"/>
                  </a:lnTo>
                  <a:lnTo>
                    <a:pt x="10844" y="9047"/>
                  </a:lnTo>
                  <a:lnTo>
                    <a:pt x="11007" y="9080"/>
                  </a:lnTo>
                  <a:lnTo>
                    <a:pt x="11432" y="9014"/>
                  </a:lnTo>
                  <a:lnTo>
                    <a:pt x="12183" y="8623"/>
                  </a:lnTo>
                  <a:lnTo>
                    <a:pt x="13294" y="7937"/>
                  </a:lnTo>
                  <a:lnTo>
                    <a:pt x="14077" y="7610"/>
                  </a:lnTo>
                  <a:lnTo>
                    <a:pt x="14535" y="7643"/>
                  </a:lnTo>
                  <a:lnTo>
                    <a:pt x="14731" y="7741"/>
                  </a:lnTo>
                  <a:lnTo>
                    <a:pt x="14894" y="7904"/>
                  </a:lnTo>
                  <a:lnTo>
                    <a:pt x="15057" y="8329"/>
                  </a:lnTo>
                  <a:lnTo>
                    <a:pt x="15057" y="9112"/>
                  </a:lnTo>
                  <a:lnTo>
                    <a:pt x="14535" y="10223"/>
                  </a:lnTo>
                  <a:lnTo>
                    <a:pt x="13783" y="10843"/>
                  </a:lnTo>
                  <a:lnTo>
                    <a:pt x="13130" y="11039"/>
                  </a:lnTo>
                  <a:lnTo>
                    <a:pt x="12771" y="11072"/>
                  </a:lnTo>
                  <a:lnTo>
                    <a:pt x="11954" y="11007"/>
                  </a:lnTo>
                  <a:lnTo>
                    <a:pt x="9570" y="10321"/>
                  </a:lnTo>
                  <a:lnTo>
                    <a:pt x="5945" y="8949"/>
                  </a:lnTo>
                  <a:lnTo>
                    <a:pt x="5259" y="8623"/>
                  </a:lnTo>
                  <a:lnTo>
                    <a:pt x="882" y="60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3668664" y="2337406"/>
              <a:ext cx="127770" cy="59426"/>
            </a:xfrm>
            <a:custGeom>
              <a:avLst/>
              <a:gdLst/>
              <a:ahLst/>
              <a:cxnLst/>
              <a:rect l="l" t="t" r="r" b="b"/>
              <a:pathLst>
                <a:path w="10746" h="4998" extrusionOk="0">
                  <a:moveTo>
                    <a:pt x="10354" y="0"/>
                  </a:moveTo>
                  <a:lnTo>
                    <a:pt x="8165" y="752"/>
                  </a:lnTo>
                  <a:lnTo>
                    <a:pt x="1568" y="3920"/>
                  </a:lnTo>
                  <a:lnTo>
                    <a:pt x="0" y="4769"/>
                  </a:lnTo>
                  <a:lnTo>
                    <a:pt x="360" y="4932"/>
                  </a:lnTo>
                  <a:lnTo>
                    <a:pt x="1437" y="4998"/>
                  </a:lnTo>
                  <a:lnTo>
                    <a:pt x="2776" y="4769"/>
                  </a:lnTo>
                  <a:lnTo>
                    <a:pt x="4344" y="4312"/>
                  </a:lnTo>
                  <a:lnTo>
                    <a:pt x="6761" y="3267"/>
                  </a:lnTo>
                  <a:lnTo>
                    <a:pt x="8949" y="1960"/>
                  </a:lnTo>
                  <a:lnTo>
                    <a:pt x="10125" y="1013"/>
                  </a:lnTo>
                  <a:lnTo>
                    <a:pt x="10550" y="556"/>
                  </a:lnTo>
                  <a:lnTo>
                    <a:pt x="10680" y="360"/>
                  </a:lnTo>
                  <a:lnTo>
                    <a:pt x="10746" y="98"/>
                  </a:lnTo>
                  <a:lnTo>
                    <a:pt x="1035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3668664" y="2337406"/>
              <a:ext cx="127770" cy="59426"/>
            </a:xfrm>
            <a:custGeom>
              <a:avLst/>
              <a:gdLst/>
              <a:ahLst/>
              <a:cxnLst/>
              <a:rect l="l" t="t" r="r" b="b"/>
              <a:pathLst>
                <a:path w="10746" h="4998" extrusionOk="0">
                  <a:moveTo>
                    <a:pt x="10354" y="0"/>
                  </a:moveTo>
                  <a:lnTo>
                    <a:pt x="8165" y="752"/>
                  </a:lnTo>
                  <a:lnTo>
                    <a:pt x="1568" y="3920"/>
                  </a:lnTo>
                  <a:lnTo>
                    <a:pt x="0" y="4769"/>
                  </a:lnTo>
                  <a:lnTo>
                    <a:pt x="360" y="4932"/>
                  </a:lnTo>
                  <a:lnTo>
                    <a:pt x="1437" y="4998"/>
                  </a:lnTo>
                  <a:lnTo>
                    <a:pt x="2776" y="4769"/>
                  </a:lnTo>
                  <a:lnTo>
                    <a:pt x="4344" y="4312"/>
                  </a:lnTo>
                  <a:lnTo>
                    <a:pt x="6761" y="3267"/>
                  </a:lnTo>
                  <a:lnTo>
                    <a:pt x="8949" y="1960"/>
                  </a:lnTo>
                  <a:lnTo>
                    <a:pt x="10125" y="1013"/>
                  </a:lnTo>
                  <a:lnTo>
                    <a:pt x="10550" y="556"/>
                  </a:lnTo>
                  <a:lnTo>
                    <a:pt x="10680" y="360"/>
                  </a:lnTo>
                  <a:lnTo>
                    <a:pt x="10746" y="98"/>
                  </a:lnTo>
                  <a:lnTo>
                    <a:pt x="10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3622448" y="2059358"/>
              <a:ext cx="71851" cy="132823"/>
            </a:xfrm>
            <a:custGeom>
              <a:avLst/>
              <a:gdLst/>
              <a:ahLst/>
              <a:cxnLst/>
              <a:rect l="l" t="t" r="r" b="b"/>
              <a:pathLst>
                <a:path w="6043" h="11171" fill="none" extrusionOk="0">
                  <a:moveTo>
                    <a:pt x="1" y="0"/>
                  </a:moveTo>
                  <a:lnTo>
                    <a:pt x="66" y="850"/>
                  </a:lnTo>
                  <a:lnTo>
                    <a:pt x="360" y="3495"/>
                  </a:lnTo>
                  <a:lnTo>
                    <a:pt x="523" y="4638"/>
                  </a:lnTo>
                  <a:lnTo>
                    <a:pt x="1209" y="6108"/>
                  </a:lnTo>
                  <a:lnTo>
                    <a:pt x="2254" y="7480"/>
                  </a:lnTo>
                  <a:lnTo>
                    <a:pt x="3561" y="9047"/>
                  </a:lnTo>
                  <a:lnTo>
                    <a:pt x="5194" y="10713"/>
                  </a:lnTo>
                  <a:lnTo>
                    <a:pt x="5912" y="11170"/>
                  </a:lnTo>
                  <a:lnTo>
                    <a:pt x="6043" y="11105"/>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3669829" y="2065565"/>
              <a:ext cx="26027" cy="118068"/>
            </a:xfrm>
            <a:custGeom>
              <a:avLst/>
              <a:gdLst/>
              <a:ahLst/>
              <a:cxnLst/>
              <a:rect l="l" t="t" r="r" b="b"/>
              <a:pathLst>
                <a:path w="2189" h="9930" fill="none" extrusionOk="0">
                  <a:moveTo>
                    <a:pt x="2156" y="9930"/>
                  </a:moveTo>
                  <a:lnTo>
                    <a:pt x="2189" y="9538"/>
                  </a:lnTo>
                  <a:lnTo>
                    <a:pt x="2123" y="7284"/>
                  </a:lnTo>
                  <a:lnTo>
                    <a:pt x="1927" y="5521"/>
                  </a:lnTo>
                  <a:lnTo>
                    <a:pt x="1699" y="4704"/>
                  </a:lnTo>
                  <a:lnTo>
                    <a:pt x="1470" y="3953"/>
                  </a:lnTo>
                  <a:lnTo>
                    <a:pt x="947" y="2875"/>
                  </a:lnTo>
                  <a:lnTo>
                    <a:pt x="294" y="1830"/>
                  </a:lnTo>
                  <a:lnTo>
                    <a:pt x="164" y="1438"/>
                  </a:lnTo>
                  <a:lnTo>
                    <a:pt x="98" y="720"/>
                  </a:lnTo>
                  <a:lnTo>
                    <a:pt x="0" y="1"/>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3598763" y="2090427"/>
              <a:ext cx="57096" cy="133204"/>
            </a:xfrm>
            <a:custGeom>
              <a:avLst/>
              <a:gdLst/>
              <a:ahLst/>
              <a:cxnLst/>
              <a:rect l="l" t="t" r="r" b="b"/>
              <a:pathLst>
                <a:path w="4802" h="11203" fill="none" extrusionOk="0">
                  <a:moveTo>
                    <a:pt x="1993" y="0"/>
                  </a:moveTo>
                  <a:lnTo>
                    <a:pt x="1470" y="490"/>
                  </a:lnTo>
                  <a:lnTo>
                    <a:pt x="752" y="1731"/>
                  </a:lnTo>
                  <a:lnTo>
                    <a:pt x="556" y="2450"/>
                  </a:lnTo>
                  <a:lnTo>
                    <a:pt x="164" y="4736"/>
                  </a:lnTo>
                  <a:lnTo>
                    <a:pt x="0" y="5585"/>
                  </a:lnTo>
                  <a:lnTo>
                    <a:pt x="2809" y="11203"/>
                  </a:lnTo>
                  <a:lnTo>
                    <a:pt x="3005" y="10452"/>
                  </a:lnTo>
                  <a:lnTo>
                    <a:pt x="3560" y="9080"/>
                  </a:lnTo>
                  <a:lnTo>
                    <a:pt x="3887" y="8394"/>
                  </a:lnTo>
                  <a:lnTo>
                    <a:pt x="4279" y="7774"/>
                  </a:lnTo>
                  <a:lnTo>
                    <a:pt x="4801" y="7218"/>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3676036" y="2082663"/>
              <a:ext cx="66810" cy="111849"/>
            </a:xfrm>
            <a:custGeom>
              <a:avLst/>
              <a:gdLst/>
              <a:ahLst/>
              <a:cxnLst/>
              <a:rect l="l" t="t" r="r" b="b"/>
              <a:pathLst>
                <a:path w="5619" h="9407" fill="none" extrusionOk="0">
                  <a:moveTo>
                    <a:pt x="2254" y="6957"/>
                  </a:moveTo>
                  <a:lnTo>
                    <a:pt x="2581" y="6891"/>
                  </a:lnTo>
                  <a:lnTo>
                    <a:pt x="3169" y="6989"/>
                  </a:lnTo>
                  <a:lnTo>
                    <a:pt x="3430" y="7153"/>
                  </a:lnTo>
                  <a:lnTo>
                    <a:pt x="4083" y="7610"/>
                  </a:lnTo>
                  <a:lnTo>
                    <a:pt x="5423" y="9178"/>
                  </a:lnTo>
                  <a:lnTo>
                    <a:pt x="5619" y="9406"/>
                  </a:lnTo>
                  <a:lnTo>
                    <a:pt x="5488" y="8818"/>
                  </a:lnTo>
                  <a:lnTo>
                    <a:pt x="4508" y="5585"/>
                  </a:lnTo>
                  <a:lnTo>
                    <a:pt x="3528" y="3266"/>
                  </a:lnTo>
                  <a:lnTo>
                    <a:pt x="2908" y="2286"/>
                  </a:lnTo>
                  <a:lnTo>
                    <a:pt x="2287" y="1437"/>
                  </a:lnTo>
                  <a:lnTo>
                    <a:pt x="1209" y="457"/>
                  </a:lnTo>
                  <a:lnTo>
                    <a:pt x="164" y="0"/>
                  </a:lnTo>
                  <a:lnTo>
                    <a:pt x="1"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3403814" y="2132363"/>
              <a:ext cx="191857" cy="513779"/>
            </a:xfrm>
            <a:custGeom>
              <a:avLst/>
              <a:gdLst/>
              <a:ahLst/>
              <a:cxnLst/>
              <a:rect l="l" t="t" r="r" b="b"/>
              <a:pathLst>
                <a:path w="16136" h="43211" fill="none" extrusionOk="0">
                  <a:moveTo>
                    <a:pt x="16135" y="1"/>
                  </a:moveTo>
                  <a:lnTo>
                    <a:pt x="7480" y="3332"/>
                  </a:lnTo>
                  <a:lnTo>
                    <a:pt x="7088" y="5455"/>
                  </a:lnTo>
                  <a:lnTo>
                    <a:pt x="4279" y="20120"/>
                  </a:lnTo>
                  <a:lnTo>
                    <a:pt x="3136" y="25149"/>
                  </a:lnTo>
                  <a:lnTo>
                    <a:pt x="2679" y="27142"/>
                  </a:lnTo>
                  <a:lnTo>
                    <a:pt x="1634" y="32727"/>
                  </a:lnTo>
                  <a:lnTo>
                    <a:pt x="229" y="41121"/>
                  </a:lnTo>
                  <a:lnTo>
                    <a:pt x="1" y="42754"/>
                  </a:lnTo>
                  <a:lnTo>
                    <a:pt x="2319" y="43211"/>
                  </a:lnTo>
                  <a:lnTo>
                    <a:pt x="3136" y="40859"/>
                  </a:lnTo>
                </a:path>
              </a:pathLst>
            </a:custGeom>
            <a:noFill/>
            <a:ln w="106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3446535" y="2285756"/>
              <a:ext cx="108354" cy="316512"/>
            </a:xfrm>
            <a:custGeom>
              <a:avLst/>
              <a:gdLst/>
              <a:ahLst/>
              <a:cxnLst/>
              <a:rect l="l" t="t" r="r" b="b"/>
              <a:pathLst>
                <a:path w="9113" h="26620" fill="none" extrusionOk="0">
                  <a:moveTo>
                    <a:pt x="0" y="26619"/>
                  </a:moveTo>
                  <a:lnTo>
                    <a:pt x="66" y="26521"/>
                  </a:lnTo>
                  <a:lnTo>
                    <a:pt x="1013" y="24202"/>
                  </a:lnTo>
                  <a:lnTo>
                    <a:pt x="1993" y="21295"/>
                  </a:lnTo>
                  <a:lnTo>
                    <a:pt x="5357" y="11301"/>
                  </a:lnTo>
                  <a:lnTo>
                    <a:pt x="7937" y="3626"/>
                  </a:lnTo>
                  <a:lnTo>
                    <a:pt x="8851" y="719"/>
                  </a:lnTo>
                  <a:lnTo>
                    <a:pt x="9113" y="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3536626" y="2254307"/>
              <a:ext cx="96713" cy="196506"/>
            </a:xfrm>
            <a:custGeom>
              <a:avLst/>
              <a:gdLst/>
              <a:ahLst/>
              <a:cxnLst/>
              <a:rect l="l" t="t" r="r" b="b"/>
              <a:pathLst>
                <a:path w="8134" h="16527" fill="none" extrusionOk="0">
                  <a:moveTo>
                    <a:pt x="1" y="0"/>
                  </a:moveTo>
                  <a:lnTo>
                    <a:pt x="915" y="1633"/>
                  </a:lnTo>
                  <a:lnTo>
                    <a:pt x="5161" y="9112"/>
                  </a:lnTo>
                  <a:lnTo>
                    <a:pt x="7480" y="13032"/>
                  </a:lnTo>
                  <a:lnTo>
                    <a:pt x="7937" y="13620"/>
                  </a:lnTo>
                  <a:lnTo>
                    <a:pt x="8133" y="13881"/>
                  </a:lnTo>
                  <a:lnTo>
                    <a:pt x="8133" y="14567"/>
                  </a:lnTo>
                  <a:lnTo>
                    <a:pt x="7709" y="15808"/>
                  </a:lnTo>
                  <a:lnTo>
                    <a:pt x="7480" y="16526"/>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3588276" y="2193335"/>
              <a:ext cx="230690" cy="362716"/>
            </a:xfrm>
            <a:custGeom>
              <a:avLst/>
              <a:gdLst/>
              <a:ahLst/>
              <a:cxnLst/>
              <a:rect l="l" t="t" r="r" b="b"/>
              <a:pathLst>
                <a:path w="19402" h="30506" fill="none" extrusionOk="0">
                  <a:moveTo>
                    <a:pt x="2352" y="23287"/>
                  </a:moveTo>
                  <a:lnTo>
                    <a:pt x="0" y="28154"/>
                  </a:lnTo>
                  <a:lnTo>
                    <a:pt x="33" y="28219"/>
                  </a:lnTo>
                  <a:lnTo>
                    <a:pt x="784" y="28905"/>
                  </a:lnTo>
                  <a:lnTo>
                    <a:pt x="2058" y="29558"/>
                  </a:lnTo>
                  <a:lnTo>
                    <a:pt x="3267" y="29950"/>
                  </a:lnTo>
                  <a:lnTo>
                    <a:pt x="4867" y="30310"/>
                  </a:lnTo>
                  <a:lnTo>
                    <a:pt x="6859" y="30473"/>
                  </a:lnTo>
                  <a:lnTo>
                    <a:pt x="8035" y="30505"/>
                  </a:lnTo>
                  <a:lnTo>
                    <a:pt x="9472" y="30473"/>
                  </a:lnTo>
                  <a:lnTo>
                    <a:pt x="12346" y="30146"/>
                  </a:lnTo>
                  <a:lnTo>
                    <a:pt x="15122" y="29460"/>
                  </a:lnTo>
                  <a:lnTo>
                    <a:pt x="17833" y="28448"/>
                  </a:lnTo>
                  <a:lnTo>
                    <a:pt x="19140" y="27795"/>
                  </a:lnTo>
                  <a:lnTo>
                    <a:pt x="18944" y="26782"/>
                  </a:lnTo>
                  <a:lnTo>
                    <a:pt x="18095" y="21883"/>
                  </a:lnTo>
                  <a:lnTo>
                    <a:pt x="17703" y="18976"/>
                  </a:lnTo>
                  <a:lnTo>
                    <a:pt x="17670" y="18225"/>
                  </a:lnTo>
                  <a:lnTo>
                    <a:pt x="17866" y="14894"/>
                  </a:lnTo>
                  <a:lnTo>
                    <a:pt x="17964" y="12999"/>
                  </a:lnTo>
                  <a:lnTo>
                    <a:pt x="18160" y="12705"/>
                  </a:lnTo>
                  <a:lnTo>
                    <a:pt x="19042" y="10876"/>
                  </a:lnTo>
                  <a:lnTo>
                    <a:pt x="19401" y="9374"/>
                  </a:lnTo>
                  <a:lnTo>
                    <a:pt x="19401" y="8655"/>
                  </a:lnTo>
                  <a:lnTo>
                    <a:pt x="19172" y="7218"/>
                  </a:lnTo>
                  <a:lnTo>
                    <a:pt x="18487" y="4736"/>
                  </a:lnTo>
                  <a:lnTo>
                    <a:pt x="18389" y="4246"/>
                  </a:lnTo>
                  <a:lnTo>
                    <a:pt x="18323" y="1927"/>
                  </a:lnTo>
                  <a:lnTo>
                    <a:pt x="18225" y="0"/>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3683420" y="2327692"/>
              <a:ext cx="76905" cy="47001"/>
            </a:xfrm>
            <a:custGeom>
              <a:avLst/>
              <a:gdLst/>
              <a:ahLst/>
              <a:cxnLst/>
              <a:rect l="l" t="t" r="r" b="b"/>
              <a:pathLst>
                <a:path w="6468" h="3953" fill="none" extrusionOk="0">
                  <a:moveTo>
                    <a:pt x="0" y="3953"/>
                  </a:moveTo>
                  <a:lnTo>
                    <a:pt x="6467" y="1"/>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3724190" y="2335848"/>
              <a:ext cx="41567" cy="24089"/>
            </a:xfrm>
            <a:custGeom>
              <a:avLst/>
              <a:gdLst/>
              <a:ahLst/>
              <a:cxnLst/>
              <a:rect l="l" t="t" r="r" b="b"/>
              <a:pathLst>
                <a:path w="3496" h="2026" fill="none" extrusionOk="0">
                  <a:moveTo>
                    <a:pt x="1" y="2026"/>
                  </a:moveTo>
                  <a:lnTo>
                    <a:pt x="3495" y="1"/>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3938555" y="2266339"/>
              <a:ext cx="15552" cy="38452"/>
            </a:xfrm>
            <a:custGeom>
              <a:avLst/>
              <a:gdLst/>
              <a:ahLst/>
              <a:cxnLst/>
              <a:rect l="l" t="t" r="r" b="b"/>
              <a:pathLst>
                <a:path w="1308" h="3234" fill="none" extrusionOk="0">
                  <a:moveTo>
                    <a:pt x="1307" y="1"/>
                  </a:moveTo>
                  <a:lnTo>
                    <a:pt x="1" y="3234"/>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3933121" y="2283033"/>
              <a:ext cx="14767" cy="14779"/>
            </a:xfrm>
            <a:custGeom>
              <a:avLst/>
              <a:gdLst/>
              <a:ahLst/>
              <a:cxnLst/>
              <a:rect l="l" t="t" r="r" b="b"/>
              <a:pathLst>
                <a:path w="1242" h="1243" fill="none" extrusionOk="0">
                  <a:moveTo>
                    <a:pt x="1241" y="1"/>
                  </a:moveTo>
                  <a:lnTo>
                    <a:pt x="0" y="1242"/>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3466332" y="2419340"/>
              <a:ext cx="43125" cy="41960"/>
            </a:xfrm>
            <a:custGeom>
              <a:avLst/>
              <a:gdLst/>
              <a:ahLst/>
              <a:cxnLst/>
              <a:rect l="l" t="t" r="r" b="b"/>
              <a:pathLst>
                <a:path w="3627" h="3529" fill="none" extrusionOk="0">
                  <a:moveTo>
                    <a:pt x="3626" y="1"/>
                  </a:moveTo>
                  <a:lnTo>
                    <a:pt x="3365" y="328"/>
                  </a:lnTo>
                  <a:lnTo>
                    <a:pt x="1209" y="2581"/>
                  </a:lnTo>
                  <a:lnTo>
                    <a:pt x="1" y="3528"/>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3439544" y="2427496"/>
              <a:ext cx="55158" cy="43125"/>
            </a:xfrm>
            <a:custGeom>
              <a:avLst/>
              <a:gdLst/>
              <a:ahLst/>
              <a:cxnLst/>
              <a:rect l="l" t="t" r="r" b="b"/>
              <a:pathLst>
                <a:path w="4639" h="3627" fill="none" extrusionOk="0">
                  <a:moveTo>
                    <a:pt x="4638" y="1"/>
                  </a:moveTo>
                  <a:lnTo>
                    <a:pt x="2777" y="1471"/>
                  </a:lnTo>
                  <a:lnTo>
                    <a:pt x="0" y="3626"/>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3502846" y="2177794"/>
              <a:ext cx="36122" cy="59438"/>
            </a:xfrm>
            <a:custGeom>
              <a:avLst/>
              <a:gdLst/>
              <a:ahLst/>
              <a:cxnLst/>
              <a:rect l="l" t="t" r="r" b="b"/>
              <a:pathLst>
                <a:path w="3038" h="4999" fill="none" extrusionOk="0">
                  <a:moveTo>
                    <a:pt x="0" y="1"/>
                  </a:moveTo>
                  <a:lnTo>
                    <a:pt x="817" y="1209"/>
                  </a:lnTo>
                  <a:lnTo>
                    <a:pt x="2352" y="3724"/>
                  </a:lnTo>
                  <a:lnTo>
                    <a:pt x="3038" y="4998"/>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3543225" y="2246530"/>
              <a:ext cx="9334" cy="16325"/>
            </a:xfrm>
            <a:custGeom>
              <a:avLst/>
              <a:gdLst/>
              <a:ahLst/>
              <a:cxnLst/>
              <a:rect l="l" t="t" r="r" b="b"/>
              <a:pathLst>
                <a:path w="785" h="1373" fill="none" extrusionOk="0">
                  <a:moveTo>
                    <a:pt x="1" y="1"/>
                  </a:moveTo>
                  <a:lnTo>
                    <a:pt x="785" y="1373"/>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3806909" y="2183621"/>
              <a:ext cx="12056" cy="60211"/>
            </a:xfrm>
            <a:custGeom>
              <a:avLst/>
              <a:gdLst/>
              <a:ahLst/>
              <a:cxnLst/>
              <a:rect l="l" t="t" r="r" b="b"/>
              <a:pathLst>
                <a:path w="1014" h="5064" fill="none" extrusionOk="0">
                  <a:moveTo>
                    <a:pt x="1" y="5063"/>
                  </a:moveTo>
                  <a:lnTo>
                    <a:pt x="1013" y="1"/>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3811570" y="2222453"/>
              <a:ext cx="17871" cy="25647"/>
            </a:xfrm>
            <a:custGeom>
              <a:avLst/>
              <a:gdLst/>
              <a:ahLst/>
              <a:cxnLst/>
              <a:rect l="l" t="t" r="r" b="b"/>
              <a:pathLst>
                <a:path w="1503" h="2157" fill="none" extrusionOk="0">
                  <a:moveTo>
                    <a:pt x="0" y="2157"/>
                  </a:moveTo>
                  <a:lnTo>
                    <a:pt x="1503" y="1"/>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3503227" y="2257802"/>
              <a:ext cx="51662" cy="27965"/>
            </a:xfrm>
            <a:custGeom>
              <a:avLst/>
              <a:gdLst/>
              <a:ahLst/>
              <a:cxnLst/>
              <a:rect l="l" t="t" r="r" b="b"/>
              <a:pathLst>
                <a:path w="4345" h="2352" fill="none" extrusionOk="0">
                  <a:moveTo>
                    <a:pt x="4345" y="2352"/>
                  </a:moveTo>
                  <a:lnTo>
                    <a:pt x="1" y="0"/>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3693514" y="2196438"/>
              <a:ext cx="25647" cy="66810"/>
            </a:xfrm>
            <a:custGeom>
              <a:avLst/>
              <a:gdLst/>
              <a:ahLst/>
              <a:cxnLst/>
              <a:rect l="l" t="t" r="r" b="b"/>
              <a:pathLst>
                <a:path w="2157" h="5619" fill="none" extrusionOk="0">
                  <a:moveTo>
                    <a:pt x="1" y="1"/>
                  </a:moveTo>
                  <a:lnTo>
                    <a:pt x="197" y="425"/>
                  </a:lnTo>
                  <a:lnTo>
                    <a:pt x="1242" y="2809"/>
                  </a:lnTo>
                  <a:lnTo>
                    <a:pt x="1928" y="4704"/>
                  </a:lnTo>
                  <a:lnTo>
                    <a:pt x="2156" y="5618"/>
                  </a:lnTo>
                </a:path>
              </a:pathLst>
            </a:custGeom>
            <a:noFill/>
            <a:ln w="57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4011952" y="2128867"/>
              <a:ext cx="28358" cy="9726"/>
            </a:xfrm>
            <a:custGeom>
              <a:avLst/>
              <a:gdLst/>
              <a:ahLst/>
              <a:cxnLst/>
              <a:rect l="l" t="t" r="r" b="b"/>
              <a:pathLst>
                <a:path w="2385" h="818" fill="none" extrusionOk="0">
                  <a:moveTo>
                    <a:pt x="0" y="1"/>
                  </a:moveTo>
                  <a:lnTo>
                    <a:pt x="654" y="1"/>
                  </a:lnTo>
                  <a:lnTo>
                    <a:pt x="1862" y="425"/>
                  </a:lnTo>
                  <a:lnTo>
                    <a:pt x="2385" y="817"/>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3422458" y="2613896"/>
              <a:ext cx="13210" cy="5065"/>
            </a:xfrm>
            <a:custGeom>
              <a:avLst/>
              <a:gdLst/>
              <a:ahLst/>
              <a:cxnLst/>
              <a:rect l="l" t="t" r="r" b="b"/>
              <a:pathLst>
                <a:path w="1111" h="426" fill="none" extrusionOk="0">
                  <a:moveTo>
                    <a:pt x="0" y="1"/>
                  </a:moveTo>
                  <a:lnTo>
                    <a:pt x="1111" y="426"/>
                  </a:lnTo>
                </a:path>
              </a:pathLst>
            </a:custGeom>
            <a:noFill/>
            <a:ln w="57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p:nvPr/>
          </p:nvSpPr>
          <p:spPr>
            <a:xfrm>
              <a:off x="3398381" y="2642634"/>
              <a:ext cx="49712" cy="160788"/>
            </a:xfrm>
            <a:custGeom>
              <a:avLst/>
              <a:gdLst/>
              <a:ahLst/>
              <a:cxnLst/>
              <a:rect l="l" t="t" r="r" b="b"/>
              <a:pathLst>
                <a:path w="4181" h="13523" fill="none" extrusionOk="0">
                  <a:moveTo>
                    <a:pt x="425" y="1"/>
                  </a:moveTo>
                  <a:lnTo>
                    <a:pt x="392" y="2320"/>
                  </a:lnTo>
                  <a:lnTo>
                    <a:pt x="164" y="4639"/>
                  </a:lnTo>
                  <a:lnTo>
                    <a:pt x="0" y="6370"/>
                  </a:lnTo>
                  <a:lnTo>
                    <a:pt x="66" y="9766"/>
                  </a:lnTo>
                  <a:lnTo>
                    <a:pt x="229" y="11628"/>
                  </a:lnTo>
                  <a:lnTo>
                    <a:pt x="360" y="12216"/>
                  </a:lnTo>
                  <a:lnTo>
                    <a:pt x="588" y="13098"/>
                  </a:lnTo>
                  <a:lnTo>
                    <a:pt x="915" y="13522"/>
                  </a:lnTo>
                  <a:lnTo>
                    <a:pt x="1111" y="13326"/>
                  </a:lnTo>
                  <a:lnTo>
                    <a:pt x="1241" y="13032"/>
                  </a:lnTo>
                  <a:lnTo>
                    <a:pt x="2156" y="9832"/>
                  </a:lnTo>
                  <a:lnTo>
                    <a:pt x="2711" y="7447"/>
                  </a:lnTo>
                  <a:lnTo>
                    <a:pt x="2711" y="7839"/>
                  </a:lnTo>
                  <a:lnTo>
                    <a:pt x="3005" y="9570"/>
                  </a:lnTo>
                  <a:lnTo>
                    <a:pt x="3299" y="10191"/>
                  </a:lnTo>
                  <a:lnTo>
                    <a:pt x="3528" y="10354"/>
                  </a:lnTo>
                  <a:lnTo>
                    <a:pt x="3691" y="10354"/>
                  </a:lnTo>
                  <a:lnTo>
                    <a:pt x="3952" y="10191"/>
                  </a:lnTo>
                  <a:lnTo>
                    <a:pt x="4181" y="9603"/>
                  </a:lnTo>
                  <a:lnTo>
                    <a:pt x="4116" y="8231"/>
                  </a:lnTo>
                  <a:lnTo>
                    <a:pt x="4050" y="7186"/>
                  </a:lnTo>
                  <a:lnTo>
                    <a:pt x="4083" y="5586"/>
                  </a:lnTo>
                  <a:lnTo>
                    <a:pt x="4050" y="4279"/>
                  </a:lnTo>
                  <a:lnTo>
                    <a:pt x="3854" y="3267"/>
                  </a:lnTo>
                  <a:lnTo>
                    <a:pt x="2907" y="883"/>
                  </a:lnTo>
                  <a:lnTo>
                    <a:pt x="2744" y="5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3398381" y="2642634"/>
              <a:ext cx="49712" cy="160788"/>
            </a:xfrm>
            <a:custGeom>
              <a:avLst/>
              <a:gdLst/>
              <a:ahLst/>
              <a:cxnLst/>
              <a:rect l="l" t="t" r="r" b="b"/>
              <a:pathLst>
                <a:path w="4181" h="13523" fill="none" extrusionOk="0">
                  <a:moveTo>
                    <a:pt x="425" y="1"/>
                  </a:moveTo>
                  <a:lnTo>
                    <a:pt x="392" y="2320"/>
                  </a:lnTo>
                  <a:lnTo>
                    <a:pt x="164" y="4639"/>
                  </a:lnTo>
                  <a:lnTo>
                    <a:pt x="0" y="6370"/>
                  </a:lnTo>
                  <a:lnTo>
                    <a:pt x="66" y="9766"/>
                  </a:lnTo>
                  <a:lnTo>
                    <a:pt x="229" y="11628"/>
                  </a:lnTo>
                  <a:lnTo>
                    <a:pt x="360" y="12216"/>
                  </a:lnTo>
                  <a:lnTo>
                    <a:pt x="588" y="13098"/>
                  </a:lnTo>
                  <a:lnTo>
                    <a:pt x="915" y="13522"/>
                  </a:lnTo>
                  <a:lnTo>
                    <a:pt x="1111" y="13326"/>
                  </a:lnTo>
                  <a:lnTo>
                    <a:pt x="1241" y="13032"/>
                  </a:lnTo>
                  <a:lnTo>
                    <a:pt x="2156" y="9832"/>
                  </a:lnTo>
                  <a:lnTo>
                    <a:pt x="2711" y="7447"/>
                  </a:lnTo>
                  <a:lnTo>
                    <a:pt x="2711" y="7839"/>
                  </a:lnTo>
                  <a:lnTo>
                    <a:pt x="3005" y="9570"/>
                  </a:lnTo>
                  <a:lnTo>
                    <a:pt x="3299" y="10191"/>
                  </a:lnTo>
                  <a:lnTo>
                    <a:pt x="3528" y="10354"/>
                  </a:lnTo>
                  <a:lnTo>
                    <a:pt x="3691" y="10354"/>
                  </a:lnTo>
                  <a:lnTo>
                    <a:pt x="3952" y="10191"/>
                  </a:lnTo>
                  <a:lnTo>
                    <a:pt x="4181" y="9603"/>
                  </a:lnTo>
                  <a:lnTo>
                    <a:pt x="4116" y="8231"/>
                  </a:lnTo>
                  <a:lnTo>
                    <a:pt x="4050" y="7186"/>
                  </a:lnTo>
                  <a:lnTo>
                    <a:pt x="4083" y="5586"/>
                  </a:lnTo>
                  <a:lnTo>
                    <a:pt x="4050" y="4279"/>
                  </a:lnTo>
                  <a:lnTo>
                    <a:pt x="3854" y="3267"/>
                  </a:lnTo>
                  <a:lnTo>
                    <a:pt x="2907" y="883"/>
                  </a:lnTo>
                  <a:lnTo>
                    <a:pt x="2744" y="523"/>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4022439" y="1978577"/>
              <a:ext cx="31461" cy="115357"/>
            </a:xfrm>
            <a:custGeom>
              <a:avLst/>
              <a:gdLst/>
              <a:ahLst/>
              <a:cxnLst/>
              <a:rect l="l" t="t" r="r" b="b"/>
              <a:pathLst>
                <a:path w="2646" h="9702" fill="none" extrusionOk="0">
                  <a:moveTo>
                    <a:pt x="164" y="9701"/>
                  </a:moveTo>
                  <a:lnTo>
                    <a:pt x="131" y="8493"/>
                  </a:lnTo>
                  <a:lnTo>
                    <a:pt x="164" y="7284"/>
                  </a:lnTo>
                  <a:lnTo>
                    <a:pt x="196" y="6664"/>
                  </a:lnTo>
                  <a:lnTo>
                    <a:pt x="0" y="5194"/>
                  </a:lnTo>
                  <a:lnTo>
                    <a:pt x="33" y="4443"/>
                  </a:lnTo>
                  <a:lnTo>
                    <a:pt x="66" y="4084"/>
                  </a:lnTo>
                  <a:lnTo>
                    <a:pt x="392" y="3496"/>
                  </a:lnTo>
                  <a:lnTo>
                    <a:pt x="719" y="2940"/>
                  </a:lnTo>
                  <a:lnTo>
                    <a:pt x="948" y="2255"/>
                  </a:lnTo>
                  <a:lnTo>
                    <a:pt x="915" y="1797"/>
                  </a:lnTo>
                  <a:lnTo>
                    <a:pt x="784" y="981"/>
                  </a:lnTo>
                  <a:lnTo>
                    <a:pt x="588" y="295"/>
                  </a:lnTo>
                  <a:lnTo>
                    <a:pt x="686" y="99"/>
                  </a:lnTo>
                  <a:lnTo>
                    <a:pt x="817" y="1"/>
                  </a:lnTo>
                  <a:lnTo>
                    <a:pt x="1307" y="34"/>
                  </a:lnTo>
                  <a:lnTo>
                    <a:pt x="1895" y="295"/>
                  </a:lnTo>
                  <a:lnTo>
                    <a:pt x="2352" y="752"/>
                  </a:lnTo>
                  <a:lnTo>
                    <a:pt x="2417" y="1046"/>
                  </a:lnTo>
                  <a:lnTo>
                    <a:pt x="2515" y="2320"/>
                  </a:lnTo>
                  <a:lnTo>
                    <a:pt x="2417" y="3626"/>
                  </a:lnTo>
                  <a:lnTo>
                    <a:pt x="2450" y="3920"/>
                  </a:lnTo>
                  <a:lnTo>
                    <a:pt x="2646" y="4933"/>
                  </a:lnTo>
                  <a:lnTo>
                    <a:pt x="2646" y="5586"/>
                  </a:lnTo>
                  <a:lnTo>
                    <a:pt x="2581" y="5847"/>
                  </a:lnTo>
                  <a:lnTo>
                    <a:pt x="2352" y="6370"/>
                  </a:lnTo>
                  <a:lnTo>
                    <a:pt x="2189" y="6892"/>
                  </a:lnTo>
                </a:path>
              </a:pathLst>
            </a:custGeom>
            <a:noFill/>
            <a:ln w="897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4054673" y="1948686"/>
              <a:ext cx="40010" cy="82719"/>
            </a:xfrm>
            <a:custGeom>
              <a:avLst/>
              <a:gdLst/>
              <a:ahLst/>
              <a:cxnLst/>
              <a:rect l="l" t="t" r="r" b="b"/>
              <a:pathLst>
                <a:path w="3365" h="6957" fill="none" extrusionOk="0">
                  <a:moveTo>
                    <a:pt x="0" y="3495"/>
                  </a:moveTo>
                  <a:lnTo>
                    <a:pt x="229" y="3070"/>
                  </a:lnTo>
                  <a:lnTo>
                    <a:pt x="1437" y="1111"/>
                  </a:lnTo>
                  <a:lnTo>
                    <a:pt x="2090" y="327"/>
                  </a:lnTo>
                  <a:lnTo>
                    <a:pt x="2515" y="33"/>
                  </a:lnTo>
                  <a:lnTo>
                    <a:pt x="2711" y="0"/>
                  </a:lnTo>
                  <a:lnTo>
                    <a:pt x="3038" y="0"/>
                  </a:lnTo>
                  <a:lnTo>
                    <a:pt x="3364" y="229"/>
                  </a:lnTo>
                  <a:lnTo>
                    <a:pt x="3299" y="849"/>
                  </a:lnTo>
                  <a:lnTo>
                    <a:pt x="3070" y="1274"/>
                  </a:lnTo>
                  <a:lnTo>
                    <a:pt x="2776" y="1764"/>
                  </a:lnTo>
                  <a:lnTo>
                    <a:pt x="1895" y="3397"/>
                  </a:lnTo>
                  <a:lnTo>
                    <a:pt x="1731" y="4050"/>
                  </a:lnTo>
                  <a:lnTo>
                    <a:pt x="1209" y="5846"/>
                  </a:lnTo>
                  <a:lnTo>
                    <a:pt x="751" y="6957"/>
                  </a:lnTo>
                </a:path>
              </a:pathLst>
            </a:custGeom>
            <a:noFill/>
            <a:ln w="897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0"/>
            <p:cNvSpPr/>
            <p:nvPr/>
          </p:nvSpPr>
          <p:spPr>
            <a:xfrm>
              <a:off x="4071366" y="1996840"/>
              <a:ext cx="29523" cy="53600"/>
            </a:xfrm>
            <a:custGeom>
              <a:avLst/>
              <a:gdLst/>
              <a:ahLst/>
              <a:cxnLst/>
              <a:rect l="l" t="t" r="r" b="b"/>
              <a:pathLst>
                <a:path w="2483" h="4508" fill="none" extrusionOk="0">
                  <a:moveTo>
                    <a:pt x="360" y="0"/>
                  </a:moveTo>
                  <a:lnTo>
                    <a:pt x="686" y="196"/>
                  </a:lnTo>
                  <a:lnTo>
                    <a:pt x="2026" y="1372"/>
                  </a:lnTo>
                  <a:lnTo>
                    <a:pt x="2418" y="2090"/>
                  </a:lnTo>
                  <a:lnTo>
                    <a:pt x="2483" y="2613"/>
                  </a:lnTo>
                  <a:lnTo>
                    <a:pt x="2385" y="2842"/>
                  </a:lnTo>
                  <a:lnTo>
                    <a:pt x="1993" y="3723"/>
                  </a:lnTo>
                  <a:lnTo>
                    <a:pt x="1503" y="4377"/>
                  </a:lnTo>
                  <a:lnTo>
                    <a:pt x="1209" y="4507"/>
                  </a:lnTo>
                  <a:lnTo>
                    <a:pt x="1046" y="4475"/>
                  </a:lnTo>
                  <a:lnTo>
                    <a:pt x="458" y="4148"/>
                  </a:lnTo>
                  <a:lnTo>
                    <a:pt x="1" y="3658"/>
                  </a:lnTo>
                </a:path>
              </a:pathLst>
            </a:custGeom>
            <a:noFill/>
            <a:ln w="897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4056219" y="2050036"/>
              <a:ext cx="30700" cy="47001"/>
            </a:xfrm>
            <a:custGeom>
              <a:avLst/>
              <a:gdLst/>
              <a:ahLst/>
              <a:cxnLst/>
              <a:rect l="l" t="t" r="r" b="b"/>
              <a:pathLst>
                <a:path w="2582" h="3953" fill="none" extrusionOk="0">
                  <a:moveTo>
                    <a:pt x="2581" y="1"/>
                  </a:moveTo>
                  <a:lnTo>
                    <a:pt x="2254" y="556"/>
                  </a:lnTo>
                  <a:lnTo>
                    <a:pt x="1373" y="1797"/>
                  </a:lnTo>
                  <a:lnTo>
                    <a:pt x="915" y="2385"/>
                  </a:lnTo>
                  <a:lnTo>
                    <a:pt x="327" y="2842"/>
                  </a:lnTo>
                  <a:lnTo>
                    <a:pt x="1" y="3952"/>
                  </a:lnTo>
                </a:path>
              </a:pathLst>
            </a:custGeom>
            <a:noFill/>
            <a:ln w="897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3712538" y="2093530"/>
              <a:ext cx="347973" cy="254375"/>
            </a:xfrm>
            <a:custGeom>
              <a:avLst/>
              <a:gdLst/>
              <a:ahLst/>
              <a:cxnLst/>
              <a:rect l="l" t="t" r="r" b="b"/>
              <a:pathLst>
                <a:path w="29266" h="21394" fill="none" extrusionOk="0">
                  <a:moveTo>
                    <a:pt x="1" y="1797"/>
                  </a:moveTo>
                  <a:lnTo>
                    <a:pt x="785" y="1797"/>
                  </a:lnTo>
                  <a:lnTo>
                    <a:pt x="4475" y="1960"/>
                  </a:lnTo>
                  <a:lnTo>
                    <a:pt x="6109" y="2254"/>
                  </a:lnTo>
                  <a:lnTo>
                    <a:pt x="6860" y="2515"/>
                  </a:lnTo>
                  <a:lnTo>
                    <a:pt x="7056" y="2711"/>
                  </a:lnTo>
                  <a:lnTo>
                    <a:pt x="8787" y="4442"/>
                  </a:lnTo>
                  <a:lnTo>
                    <a:pt x="16919" y="11889"/>
                  </a:lnTo>
                  <a:lnTo>
                    <a:pt x="18879" y="13555"/>
                  </a:lnTo>
                  <a:lnTo>
                    <a:pt x="20218" y="14437"/>
                  </a:lnTo>
                  <a:lnTo>
                    <a:pt x="20349" y="14535"/>
                  </a:lnTo>
                  <a:lnTo>
                    <a:pt x="20937" y="13163"/>
                  </a:lnTo>
                  <a:lnTo>
                    <a:pt x="24595" y="4671"/>
                  </a:lnTo>
                  <a:lnTo>
                    <a:pt x="25215" y="2973"/>
                  </a:lnTo>
                  <a:lnTo>
                    <a:pt x="25607" y="1209"/>
                  </a:lnTo>
                  <a:lnTo>
                    <a:pt x="26032" y="1"/>
                  </a:lnTo>
                  <a:lnTo>
                    <a:pt x="26783" y="99"/>
                  </a:lnTo>
                  <a:lnTo>
                    <a:pt x="27926" y="197"/>
                  </a:lnTo>
                  <a:lnTo>
                    <a:pt x="28253" y="327"/>
                  </a:lnTo>
                  <a:lnTo>
                    <a:pt x="29134" y="1209"/>
                  </a:lnTo>
                  <a:lnTo>
                    <a:pt x="29265" y="1372"/>
                  </a:lnTo>
                  <a:lnTo>
                    <a:pt x="28579" y="4116"/>
                  </a:lnTo>
                  <a:lnTo>
                    <a:pt x="27926" y="7480"/>
                  </a:lnTo>
                  <a:lnTo>
                    <a:pt x="27599" y="8950"/>
                  </a:lnTo>
                  <a:lnTo>
                    <a:pt x="25901" y="14600"/>
                  </a:lnTo>
                  <a:lnTo>
                    <a:pt x="24693" y="18160"/>
                  </a:lnTo>
                  <a:lnTo>
                    <a:pt x="24203" y="19336"/>
                  </a:lnTo>
                  <a:lnTo>
                    <a:pt x="24007" y="19793"/>
                  </a:lnTo>
                  <a:lnTo>
                    <a:pt x="23517" y="20511"/>
                  </a:lnTo>
                  <a:lnTo>
                    <a:pt x="22962" y="21001"/>
                  </a:lnTo>
                  <a:lnTo>
                    <a:pt x="22374" y="21263"/>
                  </a:lnTo>
                  <a:lnTo>
                    <a:pt x="21361" y="21393"/>
                  </a:lnTo>
                  <a:lnTo>
                    <a:pt x="19761" y="21067"/>
                  </a:lnTo>
                  <a:lnTo>
                    <a:pt x="18814" y="20773"/>
                  </a:lnTo>
                  <a:lnTo>
                    <a:pt x="17670" y="20348"/>
                  </a:lnTo>
                  <a:lnTo>
                    <a:pt x="14568" y="18878"/>
                  </a:lnTo>
                  <a:lnTo>
                    <a:pt x="9963" y="16396"/>
                  </a:lnTo>
                  <a:lnTo>
                    <a:pt x="9048" y="15906"/>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0"/>
            <p:cNvSpPr/>
            <p:nvPr/>
          </p:nvSpPr>
          <p:spPr>
            <a:xfrm>
              <a:off x="3448866" y="2523805"/>
              <a:ext cx="405437" cy="859397"/>
            </a:xfrm>
            <a:custGeom>
              <a:avLst/>
              <a:gdLst/>
              <a:ahLst/>
              <a:cxnLst/>
              <a:rect l="l" t="t" r="r" b="b"/>
              <a:pathLst>
                <a:path w="34099" h="72279" extrusionOk="0">
                  <a:moveTo>
                    <a:pt x="30832" y="1"/>
                  </a:moveTo>
                  <a:lnTo>
                    <a:pt x="30473" y="197"/>
                  </a:lnTo>
                  <a:lnTo>
                    <a:pt x="27925" y="1209"/>
                  </a:lnTo>
                  <a:lnTo>
                    <a:pt x="25508" y="1928"/>
                  </a:lnTo>
                  <a:lnTo>
                    <a:pt x="22634" y="2516"/>
                  </a:lnTo>
                  <a:lnTo>
                    <a:pt x="19499" y="2744"/>
                  </a:lnTo>
                  <a:lnTo>
                    <a:pt x="17082" y="2516"/>
                  </a:lnTo>
                  <a:lnTo>
                    <a:pt x="15481" y="2189"/>
                  </a:lnTo>
                  <a:lnTo>
                    <a:pt x="13914" y="1634"/>
                  </a:lnTo>
                  <a:lnTo>
                    <a:pt x="12444" y="850"/>
                  </a:lnTo>
                  <a:lnTo>
                    <a:pt x="11725" y="360"/>
                  </a:lnTo>
                  <a:lnTo>
                    <a:pt x="11268" y="1503"/>
                  </a:lnTo>
                  <a:lnTo>
                    <a:pt x="9015" y="8035"/>
                  </a:lnTo>
                  <a:lnTo>
                    <a:pt x="7578" y="13163"/>
                  </a:lnTo>
                  <a:lnTo>
                    <a:pt x="7120" y="15547"/>
                  </a:lnTo>
                  <a:lnTo>
                    <a:pt x="6794" y="18127"/>
                  </a:lnTo>
                  <a:lnTo>
                    <a:pt x="6500" y="24823"/>
                  </a:lnTo>
                  <a:lnTo>
                    <a:pt x="6402" y="34882"/>
                  </a:lnTo>
                  <a:lnTo>
                    <a:pt x="6304" y="37626"/>
                  </a:lnTo>
                  <a:lnTo>
                    <a:pt x="5618" y="39520"/>
                  </a:lnTo>
                  <a:lnTo>
                    <a:pt x="3332" y="44909"/>
                  </a:lnTo>
                  <a:lnTo>
                    <a:pt x="2450" y="47653"/>
                  </a:lnTo>
                  <a:lnTo>
                    <a:pt x="2123" y="49253"/>
                  </a:lnTo>
                  <a:lnTo>
                    <a:pt x="2091" y="49939"/>
                  </a:lnTo>
                  <a:lnTo>
                    <a:pt x="2025" y="51703"/>
                  </a:lnTo>
                  <a:lnTo>
                    <a:pt x="1437" y="58235"/>
                  </a:lnTo>
                  <a:lnTo>
                    <a:pt x="262" y="69209"/>
                  </a:lnTo>
                  <a:lnTo>
                    <a:pt x="0" y="71462"/>
                  </a:lnTo>
                  <a:lnTo>
                    <a:pt x="1405" y="72279"/>
                  </a:lnTo>
                  <a:lnTo>
                    <a:pt x="1993" y="70385"/>
                  </a:lnTo>
                  <a:lnTo>
                    <a:pt x="5193" y="60978"/>
                  </a:lnTo>
                  <a:lnTo>
                    <a:pt x="7316" y="55099"/>
                  </a:lnTo>
                  <a:lnTo>
                    <a:pt x="8100" y="53270"/>
                  </a:lnTo>
                  <a:lnTo>
                    <a:pt x="8819" y="51670"/>
                  </a:lnTo>
                  <a:lnTo>
                    <a:pt x="10321" y="47326"/>
                  </a:lnTo>
                  <a:lnTo>
                    <a:pt x="12379" y="40631"/>
                  </a:lnTo>
                  <a:lnTo>
                    <a:pt x="13130" y="38344"/>
                  </a:lnTo>
                  <a:lnTo>
                    <a:pt x="14175" y="35372"/>
                  </a:lnTo>
                  <a:lnTo>
                    <a:pt x="17245" y="26195"/>
                  </a:lnTo>
                  <a:lnTo>
                    <a:pt x="18748" y="21230"/>
                  </a:lnTo>
                  <a:lnTo>
                    <a:pt x="19009" y="20152"/>
                  </a:lnTo>
                  <a:lnTo>
                    <a:pt x="19401" y="18487"/>
                  </a:lnTo>
                  <a:lnTo>
                    <a:pt x="20740" y="14437"/>
                  </a:lnTo>
                  <a:lnTo>
                    <a:pt x="20969" y="13881"/>
                  </a:lnTo>
                  <a:lnTo>
                    <a:pt x="22765" y="24986"/>
                  </a:lnTo>
                  <a:lnTo>
                    <a:pt x="25280" y="40696"/>
                  </a:lnTo>
                  <a:lnTo>
                    <a:pt x="28448" y="57843"/>
                  </a:lnTo>
                  <a:lnTo>
                    <a:pt x="30865" y="70319"/>
                  </a:lnTo>
                  <a:lnTo>
                    <a:pt x="31355" y="70417"/>
                  </a:lnTo>
                  <a:lnTo>
                    <a:pt x="31845" y="70483"/>
                  </a:lnTo>
                  <a:lnTo>
                    <a:pt x="32008" y="70450"/>
                  </a:lnTo>
                  <a:lnTo>
                    <a:pt x="32237" y="70254"/>
                  </a:lnTo>
                  <a:lnTo>
                    <a:pt x="32400" y="69862"/>
                  </a:lnTo>
                  <a:lnTo>
                    <a:pt x="32432" y="69764"/>
                  </a:lnTo>
                  <a:lnTo>
                    <a:pt x="32661" y="67543"/>
                  </a:lnTo>
                  <a:lnTo>
                    <a:pt x="33641" y="56471"/>
                  </a:lnTo>
                  <a:lnTo>
                    <a:pt x="33902" y="51082"/>
                  </a:lnTo>
                  <a:lnTo>
                    <a:pt x="33902" y="48273"/>
                  </a:lnTo>
                  <a:lnTo>
                    <a:pt x="33804" y="47261"/>
                  </a:lnTo>
                  <a:lnTo>
                    <a:pt x="33576" y="45464"/>
                  </a:lnTo>
                  <a:lnTo>
                    <a:pt x="32857" y="41708"/>
                  </a:lnTo>
                  <a:lnTo>
                    <a:pt x="32139" y="38312"/>
                  </a:lnTo>
                  <a:lnTo>
                    <a:pt x="31649" y="35732"/>
                  </a:lnTo>
                  <a:lnTo>
                    <a:pt x="31583" y="34980"/>
                  </a:lnTo>
                  <a:lnTo>
                    <a:pt x="31910" y="32106"/>
                  </a:lnTo>
                  <a:lnTo>
                    <a:pt x="33314" y="22210"/>
                  </a:lnTo>
                  <a:lnTo>
                    <a:pt x="34033" y="15939"/>
                  </a:lnTo>
                  <a:lnTo>
                    <a:pt x="34098" y="13751"/>
                  </a:lnTo>
                  <a:lnTo>
                    <a:pt x="34066" y="12771"/>
                  </a:lnTo>
                  <a:lnTo>
                    <a:pt x="33804" y="10615"/>
                  </a:lnTo>
                  <a:lnTo>
                    <a:pt x="33086" y="7186"/>
                  </a:lnTo>
                  <a:lnTo>
                    <a:pt x="31224" y="1111"/>
                  </a:lnTo>
                  <a:lnTo>
                    <a:pt x="30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p:nvPr/>
          </p:nvSpPr>
          <p:spPr>
            <a:xfrm>
              <a:off x="3788658" y="2950585"/>
              <a:ext cx="34957" cy="97094"/>
            </a:xfrm>
            <a:custGeom>
              <a:avLst/>
              <a:gdLst/>
              <a:ahLst/>
              <a:cxnLst/>
              <a:rect l="l" t="t" r="r" b="b"/>
              <a:pathLst>
                <a:path w="2940" h="8166" fill="none" extrusionOk="0">
                  <a:moveTo>
                    <a:pt x="2940" y="1"/>
                  </a:moveTo>
                  <a:lnTo>
                    <a:pt x="2809" y="687"/>
                  </a:lnTo>
                  <a:lnTo>
                    <a:pt x="1699" y="4345"/>
                  </a:lnTo>
                  <a:lnTo>
                    <a:pt x="621" y="7023"/>
                  </a:lnTo>
                  <a:lnTo>
                    <a:pt x="0" y="8166"/>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3783224" y="3015445"/>
              <a:ext cx="36514" cy="67583"/>
            </a:xfrm>
            <a:custGeom>
              <a:avLst/>
              <a:gdLst/>
              <a:ahLst/>
              <a:cxnLst/>
              <a:rect l="l" t="t" r="r" b="b"/>
              <a:pathLst>
                <a:path w="3071" h="5684" fill="none" extrusionOk="0">
                  <a:moveTo>
                    <a:pt x="3070" y="0"/>
                  </a:moveTo>
                  <a:lnTo>
                    <a:pt x="2940" y="490"/>
                  </a:lnTo>
                  <a:lnTo>
                    <a:pt x="1895" y="3070"/>
                  </a:lnTo>
                  <a:lnTo>
                    <a:pt x="751" y="4932"/>
                  </a:lnTo>
                  <a:lnTo>
                    <a:pt x="0" y="5683"/>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3532357" y="2995244"/>
              <a:ext cx="20201" cy="78070"/>
            </a:xfrm>
            <a:custGeom>
              <a:avLst/>
              <a:gdLst/>
              <a:ahLst/>
              <a:cxnLst/>
              <a:rect l="l" t="t" r="r" b="b"/>
              <a:pathLst>
                <a:path w="1699" h="6566" fill="none" extrusionOk="0">
                  <a:moveTo>
                    <a:pt x="0" y="1"/>
                  </a:moveTo>
                  <a:lnTo>
                    <a:pt x="98" y="589"/>
                  </a:lnTo>
                  <a:lnTo>
                    <a:pt x="784" y="3626"/>
                  </a:lnTo>
                  <a:lnTo>
                    <a:pt x="1372" y="5749"/>
                  </a:lnTo>
                  <a:lnTo>
                    <a:pt x="1699" y="6566"/>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0"/>
            <p:cNvSpPr/>
            <p:nvPr/>
          </p:nvSpPr>
          <p:spPr>
            <a:xfrm>
              <a:off x="3529634" y="3027478"/>
              <a:ext cx="22924" cy="62149"/>
            </a:xfrm>
            <a:custGeom>
              <a:avLst/>
              <a:gdLst/>
              <a:ahLst/>
              <a:cxnLst/>
              <a:rect l="l" t="t" r="r" b="b"/>
              <a:pathLst>
                <a:path w="1928" h="5227" fill="none" extrusionOk="0">
                  <a:moveTo>
                    <a:pt x="1" y="1"/>
                  </a:moveTo>
                  <a:lnTo>
                    <a:pt x="99" y="425"/>
                  </a:lnTo>
                  <a:lnTo>
                    <a:pt x="785" y="2711"/>
                  </a:lnTo>
                  <a:lnTo>
                    <a:pt x="1503" y="4443"/>
                  </a:lnTo>
                  <a:lnTo>
                    <a:pt x="1928" y="5226"/>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p:nvPr/>
          </p:nvSpPr>
          <p:spPr>
            <a:xfrm>
              <a:off x="3702444" y="2644584"/>
              <a:ext cx="53992" cy="44278"/>
            </a:xfrm>
            <a:custGeom>
              <a:avLst/>
              <a:gdLst/>
              <a:ahLst/>
              <a:cxnLst/>
              <a:rect l="l" t="t" r="r" b="b"/>
              <a:pathLst>
                <a:path w="4541" h="3724" fill="none" extrusionOk="0">
                  <a:moveTo>
                    <a:pt x="1" y="3723"/>
                  </a:moveTo>
                  <a:lnTo>
                    <a:pt x="4541" y="0"/>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3728078" y="2641861"/>
              <a:ext cx="63314" cy="28358"/>
            </a:xfrm>
            <a:custGeom>
              <a:avLst/>
              <a:gdLst/>
              <a:ahLst/>
              <a:cxnLst/>
              <a:rect l="l" t="t" r="r" b="b"/>
              <a:pathLst>
                <a:path w="5325" h="2385" fill="none" extrusionOk="0">
                  <a:moveTo>
                    <a:pt x="0" y="2385"/>
                  </a:moveTo>
                  <a:lnTo>
                    <a:pt x="5324" y="1"/>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0"/>
            <p:cNvSpPr/>
            <p:nvPr/>
          </p:nvSpPr>
          <p:spPr>
            <a:xfrm>
              <a:off x="3589049" y="2594479"/>
              <a:ext cx="66037" cy="50116"/>
            </a:xfrm>
            <a:custGeom>
              <a:avLst/>
              <a:gdLst/>
              <a:ahLst/>
              <a:cxnLst/>
              <a:rect l="l" t="t" r="r" b="b"/>
              <a:pathLst>
                <a:path w="5554" h="4215" fill="none" extrusionOk="0">
                  <a:moveTo>
                    <a:pt x="1" y="1"/>
                  </a:moveTo>
                  <a:lnTo>
                    <a:pt x="458" y="295"/>
                  </a:lnTo>
                  <a:lnTo>
                    <a:pt x="3855" y="2712"/>
                  </a:lnTo>
                  <a:lnTo>
                    <a:pt x="5553" y="4214"/>
                  </a:lnTo>
                </a:path>
              </a:pathLst>
            </a:custGeom>
            <a:noFill/>
            <a:ln w="5725" cap="rnd" cmpd="sng">
              <a:solidFill>
                <a:srgbClr val="FFFFFF"/>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a:off x="3387501" y="3373096"/>
              <a:ext cx="79627" cy="99044"/>
            </a:xfrm>
            <a:custGeom>
              <a:avLst/>
              <a:gdLst/>
              <a:ahLst/>
              <a:cxnLst/>
              <a:rect l="l" t="t" r="r" b="b"/>
              <a:pathLst>
                <a:path w="6697" h="8330" extrusionOk="0">
                  <a:moveTo>
                    <a:pt x="5325" y="1"/>
                  </a:moveTo>
                  <a:lnTo>
                    <a:pt x="4639" y="556"/>
                  </a:lnTo>
                  <a:lnTo>
                    <a:pt x="1667" y="3626"/>
                  </a:lnTo>
                  <a:lnTo>
                    <a:pt x="491" y="5292"/>
                  </a:lnTo>
                  <a:lnTo>
                    <a:pt x="33" y="6304"/>
                  </a:lnTo>
                  <a:lnTo>
                    <a:pt x="1" y="6729"/>
                  </a:lnTo>
                  <a:lnTo>
                    <a:pt x="33" y="7121"/>
                  </a:lnTo>
                  <a:lnTo>
                    <a:pt x="197" y="7741"/>
                  </a:lnTo>
                  <a:lnTo>
                    <a:pt x="556" y="8133"/>
                  </a:lnTo>
                  <a:lnTo>
                    <a:pt x="1046" y="8329"/>
                  </a:lnTo>
                  <a:lnTo>
                    <a:pt x="1634" y="8329"/>
                  </a:lnTo>
                  <a:lnTo>
                    <a:pt x="2320" y="8101"/>
                  </a:lnTo>
                  <a:lnTo>
                    <a:pt x="3496" y="7447"/>
                  </a:lnTo>
                  <a:lnTo>
                    <a:pt x="4345" y="6729"/>
                  </a:lnTo>
                  <a:lnTo>
                    <a:pt x="4737" y="6304"/>
                  </a:lnTo>
                  <a:lnTo>
                    <a:pt x="5390" y="5357"/>
                  </a:lnTo>
                  <a:lnTo>
                    <a:pt x="6076" y="3789"/>
                  </a:lnTo>
                  <a:lnTo>
                    <a:pt x="6664" y="850"/>
                  </a:lnTo>
                  <a:lnTo>
                    <a:pt x="6696" y="327"/>
                  </a:lnTo>
                  <a:lnTo>
                    <a:pt x="5325" y="1"/>
                  </a:lnTo>
                  <a:close/>
                </a:path>
              </a:pathLst>
            </a:custGeom>
            <a:solidFill>
              <a:srgbClr val="FFFFFF"/>
            </a:solid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3531192" y="1882280"/>
              <a:ext cx="167387" cy="184461"/>
            </a:xfrm>
            <a:custGeom>
              <a:avLst/>
              <a:gdLst/>
              <a:ahLst/>
              <a:cxnLst/>
              <a:rect l="l" t="t" r="r" b="b"/>
              <a:pathLst>
                <a:path w="14078" h="15514" extrusionOk="0">
                  <a:moveTo>
                    <a:pt x="3854" y="0"/>
                  </a:moveTo>
                  <a:lnTo>
                    <a:pt x="3299" y="163"/>
                  </a:lnTo>
                  <a:lnTo>
                    <a:pt x="3005" y="588"/>
                  </a:lnTo>
                  <a:lnTo>
                    <a:pt x="2907" y="980"/>
                  </a:lnTo>
                  <a:lnTo>
                    <a:pt x="2842" y="1274"/>
                  </a:lnTo>
                  <a:lnTo>
                    <a:pt x="2940" y="1862"/>
                  </a:lnTo>
                  <a:lnTo>
                    <a:pt x="3364" y="2711"/>
                  </a:lnTo>
                  <a:lnTo>
                    <a:pt x="4116" y="3789"/>
                  </a:lnTo>
                  <a:lnTo>
                    <a:pt x="4410" y="4540"/>
                  </a:lnTo>
                  <a:lnTo>
                    <a:pt x="4377" y="5063"/>
                  </a:lnTo>
                  <a:lnTo>
                    <a:pt x="4246" y="5324"/>
                  </a:lnTo>
                  <a:lnTo>
                    <a:pt x="3854" y="5912"/>
                  </a:lnTo>
                  <a:lnTo>
                    <a:pt x="2744" y="6826"/>
                  </a:lnTo>
                  <a:lnTo>
                    <a:pt x="2091" y="7120"/>
                  </a:lnTo>
                  <a:lnTo>
                    <a:pt x="1862" y="7185"/>
                  </a:lnTo>
                  <a:lnTo>
                    <a:pt x="1633" y="7218"/>
                  </a:lnTo>
                  <a:lnTo>
                    <a:pt x="1045" y="7251"/>
                  </a:lnTo>
                  <a:lnTo>
                    <a:pt x="229" y="7545"/>
                  </a:lnTo>
                  <a:lnTo>
                    <a:pt x="0" y="8035"/>
                  </a:lnTo>
                  <a:lnTo>
                    <a:pt x="98" y="8459"/>
                  </a:lnTo>
                  <a:lnTo>
                    <a:pt x="262" y="8949"/>
                  </a:lnTo>
                  <a:lnTo>
                    <a:pt x="784" y="9766"/>
                  </a:lnTo>
                  <a:lnTo>
                    <a:pt x="1405" y="10419"/>
                  </a:lnTo>
                  <a:lnTo>
                    <a:pt x="2058" y="10778"/>
                  </a:lnTo>
                  <a:lnTo>
                    <a:pt x="2352" y="10811"/>
                  </a:lnTo>
                  <a:lnTo>
                    <a:pt x="3070" y="10811"/>
                  </a:lnTo>
                  <a:lnTo>
                    <a:pt x="3168" y="11137"/>
                  </a:lnTo>
                  <a:lnTo>
                    <a:pt x="4344" y="12803"/>
                  </a:lnTo>
                  <a:lnTo>
                    <a:pt x="5455" y="13750"/>
                  </a:lnTo>
                  <a:lnTo>
                    <a:pt x="6402" y="14338"/>
                  </a:lnTo>
                  <a:lnTo>
                    <a:pt x="6957" y="14599"/>
                  </a:lnTo>
                  <a:lnTo>
                    <a:pt x="8068" y="15057"/>
                  </a:lnTo>
                  <a:lnTo>
                    <a:pt x="9995" y="15514"/>
                  </a:lnTo>
                  <a:lnTo>
                    <a:pt x="11138" y="15481"/>
                  </a:lnTo>
                  <a:lnTo>
                    <a:pt x="11758" y="15285"/>
                  </a:lnTo>
                  <a:lnTo>
                    <a:pt x="12281" y="14959"/>
                  </a:lnTo>
                  <a:lnTo>
                    <a:pt x="12673" y="14469"/>
                  </a:lnTo>
                  <a:lnTo>
                    <a:pt x="12836" y="14175"/>
                  </a:lnTo>
                  <a:lnTo>
                    <a:pt x="13359" y="12901"/>
                  </a:lnTo>
                  <a:lnTo>
                    <a:pt x="13881" y="11007"/>
                  </a:lnTo>
                  <a:lnTo>
                    <a:pt x="14077" y="9570"/>
                  </a:lnTo>
                  <a:lnTo>
                    <a:pt x="14077" y="8753"/>
                  </a:lnTo>
                  <a:lnTo>
                    <a:pt x="13979" y="6859"/>
                  </a:lnTo>
                  <a:lnTo>
                    <a:pt x="13391" y="3168"/>
                  </a:lnTo>
                  <a:lnTo>
                    <a:pt x="13261" y="2711"/>
                  </a:lnTo>
                  <a:lnTo>
                    <a:pt x="13195" y="2809"/>
                  </a:lnTo>
                  <a:lnTo>
                    <a:pt x="12118" y="3070"/>
                  </a:lnTo>
                  <a:lnTo>
                    <a:pt x="10746" y="2842"/>
                  </a:lnTo>
                  <a:lnTo>
                    <a:pt x="9766" y="2417"/>
                  </a:lnTo>
                  <a:lnTo>
                    <a:pt x="7055" y="1241"/>
                  </a:lnTo>
                  <a:lnTo>
                    <a:pt x="5193" y="555"/>
                  </a:lnTo>
                  <a:lnTo>
                    <a:pt x="4671" y="327"/>
                  </a:lnTo>
                  <a:lnTo>
                    <a:pt x="4148" y="98"/>
                  </a:lnTo>
                  <a:lnTo>
                    <a:pt x="3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0"/>
            <p:cNvSpPr/>
            <p:nvPr/>
          </p:nvSpPr>
          <p:spPr>
            <a:xfrm>
              <a:off x="3527696" y="1880330"/>
              <a:ext cx="119613" cy="181370"/>
            </a:xfrm>
            <a:custGeom>
              <a:avLst/>
              <a:gdLst/>
              <a:ahLst/>
              <a:cxnLst/>
              <a:rect l="l" t="t" r="r" b="b"/>
              <a:pathLst>
                <a:path w="10060" h="15254" extrusionOk="0">
                  <a:moveTo>
                    <a:pt x="4344" y="1"/>
                  </a:moveTo>
                  <a:lnTo>
                    <a:pt x="3985" y="99"/>
                  </a:lnTo>
                  <a:lnTo>
                    <a:pt x="3430" y="425"/>
                  </a:lnTo>
                  <a:lnTo>
                    <a:pt x="3234" y="850"/>
                  </a:lnTo>
                  <a:lnTo>
                    <a:pt x="3201" y="1144"/>
                  </a:lnTo>
                  <a:lnTo>
                    <a:pt x="3234" y="1536"/>
                  </a:lnTo>
                  <a:lnTo>
                    <a:pt x="3528" y="2189"/>
                  </a:lnTo>
                  <a:lnTo>
                    <a:pt x="4181" y="3202"/>
                  </a:lnTo>
                  <a:lnTo>
                    <a:pt x="4606" y="4312"/>
                  </a:lnTo>
                  <a:lnTo>
                    <a:pt x="4671" y="4639"/>
                  </a:lnTo>
                  <a:lnTo>
                    <a:pt x="4638" y="5194"/>
                  </a:lnTo>
                  <a:lnTo>
                    <a:pt x="4312" y="5847"/>
                  </a:lnTo>
                  <a:lnTo>
                    <a:pt x="3136" y="6729"/>
                  </a:lnTo>
                  <a:lnTo>
                    <a:pt x="2548" y="7023"/>
                  </a:lnTo>
                  <a:lnTo>
                    <a:pt x="2189" y="7219"/>
                  </a:lnTo>
                  <a:lnTo>
                    <a:pt x="1307" y="7349"/>
                  </a:lnTo>
                  <a:lnTo>
                    <a:pt x="490" y="7480"/>
                  </a:lnTo>
                  <a:lnTo>
                    <a:pt x="98" y="7709"/>
                  </a:lnTo>
                  <a:lnTo>
                    <a:pt x="0" y="8035"/>
                  </a:lnTo>
                  <a:lnTo>
                    <a:pt x="33" y="8264"/>
                  </a:lnTo>
                  <a:lnTo>
                    <a:pt x="196" y="8754"/>
                  </a:lnTo>
                  <a:lnTo>
                    <a:pt x="1078" y="9734"/>
                  </a:lnTo>
                  <a:lnTo>
                    <a:pt x="2711" y="10975"/>
                  </a:lnTo>
                  <a:lnTo>
                    <a:pt x="3038" y="11171"/>
                  </a:lnTo>
                  <a:lnTo>
                    <a:pt x="3071" y="11269"/>
                  </a:lnTo>
                  <a:lnTo>
                    <a:pt x="3658" y="12347"/>
                  </a:lnTo>
                  <a:lnTo>
                    <a:pt x="4442" y="13326"/>
                  </a:lnTo>
                  <a:lnTo>
                    <a:pt x="4965" y="13816"/>
                  </a:lnTo>
                  <a:lnTo>
                    <a:pt x="6402" y="14567"/>
                  </a:lnTo>
                  <a:lnTo>
                    <a:pt x="8558" y="15188"/>
                  </a:lnTo>
                  <a:lnTo>
                    <a:pt x="8949" y="15253"/>
                  </a:lnTo>
                  <a:lnTo>
                    <a:pt x="7284" y="13914"/>
                  </a:lnTo>
                  <a:lnTo>
                    <a:pt x="5749" y="12445"/>
                  </a:lnTo>
                  <a:lnTo>
                    <a:pt x="5422" y="12020"/>
                  </a:lnTo>
                  <a:lnTo>
                    <a:pt x="5063" y="10648"/>
                  </a:lnTo>
                  <a:lnTo>
                    <a:pt x="4900" y="8917"/>
                  </a:lnTo>
                  <a:lnTo>
                    <a:pt x="4900" y="7186"/>
                  </a:lnTo>
                  <a:lnTo>
                    <a:pt x="4997" y="6435"/>
                  </a:lnTo>
                  <a:lnTo>
                    <a:pt x="5030" y="4965"/>
                  </a:lnTo>
                  <a:lnTo>
                    <a:pt x="4834" y="3234"/>
                  </a:lnTo>
                  <a:lnTo>
                    <a:pt x="4867" y="2679"/>
                  </a:lnTo>
                  <a:lnTo>
                    <a:pt x="4997" y="2483"/>
                  </a:lnTo>
                  <a:lnTo>
                    <a:pt x="5095" y="2450"/>
                  </a:lnTo>
                  <a:lnTo>
                    <a:pt x="7904" y="2483"/>
                  </a:lnTo>
                  <a:lnTo>
                    <a:pt x="10060" y="2581"/>
                  </a:lnTo>
                  <a:lnTo>
                    <a:pt x="10060" y="2581"/>
                  </a:lnTo>
                  <a:lnTo>
                    <a:pt x="4932" y="99"/>
                  </a:lnTo>
                  <a:lnTo>
                    <a:pt x="4638"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p:nvPr/>
          </p:nvSpPr>
          <p:spPr>
            <a:xfrm>
              <a:off x="3531192" y="1882280"/>
              <a:ext cx="167387" cy="184461"/>
            </a:xfrm>
            <a:custGeom>
              <a:avLst/>
              <a:gdLst/>
              <a:ahLst/>
              <a:cxnLst/>
              <a:rect l="l" t="t" r="r" b="b"/>
              <a:pathLst>
                <a:path w="14078" h="15514" fill="none" extrusionOk="0">
                  <a:moveTo>
                    <a:pt x="5193" y="555"/>
                  </a:moveTo>
                  <a:lnTo>
                    <a:pt x="4671" y="327"/>
                  </a:lnTo>
                  <a:lnTo>
                    <a:pt x="4148" y="98"/>
                  </a:lnTo>
                  <a:lnTo>
                    <a:pt x="3854" y="0"/>
                  </a:lnTo>
                  <a:lnTo>
                    <a:pt x="3299" y="163"/>
                  </a:lnTo>
                  <a:lnTo>
                    <a:pt x="3005" y="588"/>
                  </a:lnTo>
                  <a:lnTo>
                    <a:pt x="2907" y="980"/>
                  </a:lnTo>
                  <a:lnTo>
                    <a:pt x="2842" y="1274"/>
                  </a:lnTo>
                  <a:lnTo>
                    <a:pt x="2940" y="1862"/>
                  </a:lnTo>
                  <a:lnTo>
                    <a:pt x="3364" y="2711"/>
                  </a:lnTo>
                  <a:lnTo>
                    <a:pt x="4116" y="3789"/>
                  </a:lnTo>
                  <a:lnTo>
                    <a:pt x="4410" y="4540"/>
                  </a:lnTo>
                  <a:lnTo>
                    <a:pt x="4377" y="5063"/>
                  </a:lnTo>
                  <a:lnTo>
                    <a:pt x="4246" y="5324"/>
                  </a:lnTo>
                  <a:lnTo>
                    <a:pt x="3854" y="5912"/>
                  </a:lnTo>
                  <a:lnTo>
                    <a:pt x="2744" y="6826"/>
                  </a:lnTo>
                  <a:lnTo>
                    <a:pt x="2091" y="7120"/>
                  </a:lnTo>
                  <a:lnTo>
                    <a:pt x="1862" y="7185"/>
                  </a:lnTo>
                  <a:lnTo>
                    <a:pt x="1633" y="7218"/>
                  </a:lnTo>
                  <a:lnTo>
                    <a:pt x="1045" y="7251"/>
                  </a:lnTo>
                  <a:lnTo>
                    <a:pt x="229" y="7545"/>
                  </a:lnTo>
                  <a:lnTo>
                    <a:pt x="0" y="8035"/>
                  </a:lnTo>
                  <a:lnTo>
                    <a:pt x="98" y="8459"/>
                  </a:lnTo>
                  <a:lnTo>
                    <a:pt x="262" y="8949"/>
                  </a:lnTo>
                  <a:lnTo>
                    <a:pt x="784" y="9766"/>
                  </a:lnTo>
                  <a:lnTo>
                    <a:pt x="1405" y="10419"/>
                  </a:lnTo>
                  <a:lnTo>
                    <a:pt x="2058" y="10778"/>
                  </a:lnTo>
                  <a:lnTo>
                    <a:pt x="2352" y="10811"/>
                  </a:lnTo>
                  <a:lnTo>
                    <a:pt x="3070" y="10811"/>
                  </a:lnTo>
                  <a:lnTo>
                    <a:pt x="3168" y="11137"/>
                  </a:lnTo>
                  <a:lnTo>
                    <a:pt x="4344" y="12803"/>
                  </a:lnTo>
                  <a:lnTo>
                    <a:pt x="5455" y="13750"/>
                  </a:lnTo>
                  <a:lnTo>
                    <a:pt x="6402" y="14338"/>
                  </a:lnTo>
                  <a:lnTo>
                    <a:pt x="6957" y="14599"/>
                  </a:lnTo>
                  <a:lnTo>
                    <a:pt x="8068" y="15057"/>
                  </a:lnTo>
                  <a:lnTo>
                    <a:pt x="9995" y="15514"/>
                  </a:lnTo>
                  <a:lnTo>
                    <a:pt x="11138" y="15481"/>
                  </a:lnTo>
                  <a:lnTo>
                    <a:pt x="11758" y="15285"/>
                  </a:lnTo>
                  <a:lnTo>
                    <a:pt x="12281" y="14959"/>
                  </a:lnTo>
                  <a:lnTo>
                    <a:pt x="12673" y="14469"/>
                  </a:lnTo>
                  <a:lnTo>
                    <a:pt x="12836" y="14175"/>
                  </a:lnTo>
                  <a:lnTo>
                    <a:pt x="13359" y="12901"/>
                  </a:lnTo>
                  <a:lnTo>
                    <a:pt x="13881" y="11007"/>
                  </a:lnTo>
                  <a:lnTo>
                    <a:pt x="14077" y="9570"/>
                  </a:lnTo>
                  <a:lnTo>
                    <a:pt x="14077" y="8753"/>
                  </a:lnTo>
                  <a:lnTo>
                    <a:pt x="13979" y="6859"/>
                  </a:lnTo>
                  <a:lnTo>
                    <a:pt x="13391" y="3168"/>
                  </a:lnTo>
                  <a:lnTo>
                    <a:pt x="13261" y="2711"/>
                  </a:lnTo>
                  <a:lnTo>
                    <a:pt x="13195" y="2809"/>
                  </a:lnTo>
                  <a:lnTo>
                    <a:pt x="12118" y="3070"/>
                  </a:lnTo>
                  <a:lnTo>
                    <a:pt x="10746" y="2842"/>
                  </a:lnTo>
                  <a:lnTo>
                    <a:pt x="9766" y="2417"/>
                  </a:lnTo>
                  <a:lnTo>
                    <a:pt x="7055" y="1241"/>
                  </a:lnTo>
                  <a:lnTo>
                    <a:pt x="5193" y="555"/>
                  </a:lnTo>
                  <a:close/>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3623221" y="1945571"/>
              <a:ext cx="8168" cy="14767"/>
            </a:xfrm>
            <a:custGeom>
              <a:avLst/>
              <a:gdLst/>
              <a:ahLst/>
              <a:cxnLst/>
              <a:rect l="l" t="t" r="r" b="b"/>
              <a:pathLst>
                <a:path w="687" h="1242" extrusionOk="0">
                  <a:moveTo>
                    <a:pt x="262" y="1"/>
                  </a:moveTo>
                  <a:lnTo>
                    <a:pt x="132" y="66"/>
                  </a:lnTo>
                  <a:lnTo>
                    <a:pt x="1" y="425"/>
                  </a:lnTo>
                  <a:lnTo>
                    <a:pt x="34" y="687"/>
                  </a:lnTo>
                  <a:lnTo>
                    <a:pt x="99" y="915"/>
                  </a:lnTo>
                  <a:lnTo>
                    <a:pt x="328" y="1242"/>
                  </a:lnTo>
                  <a:lnTo>
                    <a:pt x="458" y="1242"/>
                  </a:lnTo>
                  <a:lnTo>
                    <a:pt x="556" y="1177"/>
                  </a:lnTo>
                  <a:lnTo>
                    <a:pt x="687" y="817"/>
                  </a:lnTo>
                  <a:lnTo>
                    <a:pt x="654" y="589"/>
                  </a:lnTo>
                  <a:lnTo>
                    <a:pt x="589" y="327"/>
                  </a:lnTo>
                  <a:lnTo>
                    <a:pt x="39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0"/>
            <p:cNvSpPr/>
            <p:nvPr/>
          </p:nvSpPr>
          <p:spPr>
            <a:xfrm>
              <a:off x="3667879" y="1938199"/>
              <a:ext cx="7788" cy="14767"/>
            </a:xfrm>
            <a:custGeom>
              <a:avLst/>
              <a:gdLst/>
              <a:ahLst/>
              <a:cxnLst/>
              <a:rect l="l" t="t" r="r" b="b"/>
              <a:pathLst>
                <a:path w="655" h="1242" extrusionOk="0">
                  <a:moveTo>
                    <a:pt x="230" y="0"/>
                  </a:moveTo>
                  <a:lnTo>
                    <a:pt x="99" y="66"/>
                  </a:lnTo>
                  <a:lnTo>
                    <a:pt x="1" y="425"/>
                  </a:lnTo>
                  <a:lnTo>
                    <a:pt x="34" y="686"/>
                  </a:lnTo>
                  <a:lnTo>
                    <a:pt x="66" y="915"/>
                  </a:lnTo>
                  <a:lnTo>
                    <a:pt x="295" y="1241"/>
                  </a:lnTo>
                  <a:lnTo>
                    <a:pt x="426" y="1241"/>
                  </a:lnTo>
                  <a:lnTo>
                    <a:pt x="556" y="1176"/>
                  </a:lnTo>
                  <a:lnTo>
                    <a:pt x="654" y="817"/>
                  </a:lnTo>
                  <a:lnTo>
                    <a:pt x="654" y="555"/>
                  </a:lnTo>
                  <a:lnTo>
                    <a:pt x="589" y="327"/>
                  </a:lnTo>
                  <a:lnTo>
                    <a:pt x="36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0"/>
            <p:cNvSpPr/>
            <p:nvPr/>
          </p:nvSpPr>
          <p:spPr>
            <a:xfrm>
              <a:off x="3605362" y="1919555"/>
              <a:ext cx="24862" cy="13210"/>
            </a:xfrm>
            <a:custGeom>
              <a:avLst/>
              <a:gdLst/>
              <a:ahLst/>
              <a:cxnLst/>
              <a:rect l="l" t="t" r="r" b="b"/>
              <a:pathLst>
                <a:path w="2091" h="1111" fill="none" extrusionOk="0">
                  <a:moveTo>
                    <a:pt x="1" y="1111"/>
                  </a:moveTo>
                  <a:lnTo>
                    <a:pt x="392" y="621"/>
                  </a:lnTo>
                  <a:lnTo>
                    <a:pt x="1470" y="66"/>
                  </a:lnTo>
                  <a:lnTo>
                    <a:pt x="2091" y="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3663230" y="1921886"/>
              <a:ext cx="23697" cy="7396"/>
            </a:xfrm>
            <a:custGeom>
              <a:avLst/>
              <a:gdLst/>
              <a:ahLst/>
              <a:cxnLst/>
              <a:rect l="l" t="t" r="r" b="b"/>
              <a:pathLst>
                <a:path w="1993" h="622" fill="none" extrusionOk="0">
                  <a:moveTo>
                    <a:pt x="0" y="98"/>
                  </a:moveTo>
                  <a:lnTo>
                    <a:pt x="261" y="0"/>
                  </a:lnTo>
                  <a:lnTo>
                    <a:pt x="817" y="0"/>
                  </a:lnTo>
                  <a:lnTo>
                    <a:pt x="1339" y="131"/>
                  </a:lnTo>
                  <a:lnTo>
                    <a:pt x="1796" y="425"/>
                  </a:lnTo>
                  <a:lnTo>
                    <a:pt x="1992" y="621"/>
                  </a:lnTo>
                </a:path>
              </a:pathLst>
            </a:custGeom>
            <a:noFill/>
            <a:ln w="10625" cap="rnd" cmpd="sng">
              <a:solidFill>
                <a:srgbClr val="263238"/>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0"/>
            <p:cNvSpPr/>
            <p:nvPr/>
          </p:nvSpPr>
          <p:spPr>
            <a:xfrm>
              <a:off x="3653516" y="1941302"/>
              <a:ext cx="11272" cy="43898"/>
            </a:xfrm>
            <a:custGeom>
              <a:avLst/>
              <a:gdLst/>
              <a:ahLst/>
              <a:cxnLst/>
              <a:rect l="l" t="t" r="r" b="b"/>
              <a:pathLst>
                <a:path w="948" h="3692" fill="none" extrusionOk="0">
                  <a:moveTo>
                    <a:pt x="458" y="1"/>
                  </a:moveTo>
                  <a:lnTo>
                    <a:pt x="425" y="850"/>
                  </a:lnTo>
                  <a:lnTo>
                    <a:pt x="458" y="1699"/>
                  </a:lnTo>
                  <a:lnTo>
                    <a:pt x="588" y="2189"/>
                  </a:lnTo>
                  <a:lnTo>
                    <a:pt x="882" y="2646"/>
                  </a:lnTo>
                  <a:lnTo>
                    <a:pt x="948" y="2940"/>
                  </a:lnTo>
                  <a:lnTo>
                    <a:pt x="915" y="3136"/>
                  </a:lnTo>
                  <a:lnTo>
                    <a:pt x="817" y="3332"/>
                  </a:lnTo>
                  <a:lnTo>
                    <a:pt x="556" y="3561"/>
                  </a:lnTo>
                  <a:lnTo>
                    <a:pt x="98" y="3691"/>
                  </a:lnTo>
                  <a:lnTo>
                    <a:pt x="1" y="369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0"/>
            <p:cNvSpPr/>
            <p:nvPr/>
          </p:nvSpPr>
          <p:spPr>
            <a:xfrm>
              <a:off x="3621282" y="2006543"/>
              <a:ext cx="21759" cy="5446"/>
            </a:xfrm>
            <a:custGeom>
              <a:avLst/>
              <a:gdLst/>
              <a:ahLst/>
              <a:cxnLst/>
              <a:rect l="l" t="t" r="r" b="b"/>
              <a:pathLst>
                <a:path w="1830" h="458" fill="none" extrusionOk="0">
                  <a:moveTo>
                    <a:pt x="1830" y="360"/>
                  </a:moveTo>
                  <a:lnTo>
                    <a:pt x="1340" y="458"/>
                  </a:lnTo>
                  <a:lnTo>
                    <a:pt x="425" y="262"/>
                  </a:lnTo>
                  <a:lnTo>
                    <a:pt x="1" y="1"/>
                  </a:lnTo>
                </a:path>
              </a:pathLst>
            </a:custGeom>
            <a:no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flipH="1">
              <a:off x="3812735" y="3357850"/>
              <a:ext cx="83495" cy="99044"/>
            </a:xfrm>
            <a:custGeom>
              <a:avLst/>
              <a:gdLst/>
              <a:ahLst/>
              <a:cxnLst/>
              <a:rect l="l" t="t" r="r" b="b"/>
              <a:pathLst>
                <a:path w="6697" h="8330" extrusionOk="0">
                  <a:moveTo>
                    <a:pt x="5325" y="1"/>
                  </a:moveTo>
                  <a:lnTo>
                    <a:pt x="4639" y="556"/>
                  </a:lnTo>
                  <a:lnTo>
                    <a:pt x="1667" y="3626"/>
                  </a:lnTo>
                  <a:lnTo>
                    <a:pt x="491" y="5292"/>
                  </a:lnTo>
                  <a:lnTo>
                    <a:pt x="33" y="6304"/>
                  </a:lnTo>
                  <a:lnTo>
                    <a:pt x="1" y="6729"/>
                  </a:lnTo>
                  <a:lnTo>
                    <a:pt x="33" y="7121"/>
                  </a:lnTo>
                  <a:lnTo>
                    <a:pt x="197" y="7741"/>
                  </a:lnTo>
                  <a:lnTo>
                    <a:pt x="556" y="8133"/>
                  </a:lnTo>
                  <a:lnTo>
                    <a:pt x="1046" y="8329"/>
                  </a:lnTo>
                  <a:lnTo>
                    <a:pt x="1634" y="8329"/>
                  </a:lnTo>
                  <a:lnTo>
                    <a:pt x="2320" y="8101"/>
                  </a:lnTo>
                  <a:lnTo>
                    <a:pt x="3496" y="7447"/>
                  </a:lnTo>
                  <a:lnTo>
                    <a:pt x="4345" y="6729"/>
                  </a:lnTo>
                  <a:lnTo>
                    <a:pt x="4737" y="6304"/>
                  </a:lnTo>
                  <a:lnTo>
                    <a:pt x="5390" y="5357"/>
                  </a:lnTo>
                  <a:lnTo>
                    <a:pt x="6076" y="3789"/>
                  </a:lnTo>
                  <a:lnTo>
                    <a:pt x="6664" y="850"/>
                  </a:lnTo>
                  <a:lnTo>
                    <a:pt x="6696" y="327"/>
                  </a:lnTo>
                  <a:lnTo>
                    <a:pt x="5325" y="1"/>
                  </a:lnTo>
                  <a:close/>
                </a:path>
              </a:pathLst>
            </a:custGeom>
            <a:solidFill>
              <a:srgbClr val="FFFFFF"/>
            </a:solidFill>
            <a:ln w="10625" cap="rnd" cmpd="sng">
              <a:solidFill>
                <a:schemeClr val="dk1"/>
              </a:solidFill>
              <a:prstDash val="solid"/>
              <a:miter lim="3266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0"/>
          <p:cNvGrpSpPr/>
          <p:nvPr/>
        </p:nvGrpSpPr>
        <p:grpSpPr>
          <a:xfrm>
            <a:off x="719999" y="205925"/>
            <a:ext cx="279251" cy="280503"/>
            <a:chOff x="-2832476" y="459025"/>
            <a:chExt cx="279251" cy="280503"/>
          </a:xfrm>
        </p:grpSpPr>
        <p:sp>
          <p:nvSpPr>
            <p:cNvPr id="1087" name="Google Shape;1087;p40"/>
            <p:cNvSpPr/>
            <p:nvPr/>
          </p:nvSpPr>
          <p:spPr>
            <a:xfrm>
              <a:off x="-2699761" y="45902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2699761" y="648055"/>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0"/>
            <p:cNvSpPr/>
            <p:nvPr/>
          </p:nvSpPr>
          <p:spPr>
            <a:xfrm>
              <a:off x="-2643383" y="590474"/>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0"/>
            <p:cNvSpPr/>
            <p:nvPr/>
          </p:nvSpPr>
          <p:spPr>
            <a:xfrm>
              <a:off x="-2832476" y="590474"/>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40"/>
          <p:cNvGrpSpPr/>
          <p:nvPr/>
        </p:nvGrpSpPr>
        <p:grpSpPr>
          <a:xfrm>
            <a:off x="6784690" y="297900"/>
            <a:ext cx="243082" cy="242093"/>
            <a:chOff x="6547165" y="297900"/>
            <a:chExt cx="243082" cy="242093"/>
          </a:xfrm>
        </p:grpSpPr>
        <p:sp>
          <p:nvSpPr>
            <p:cNvPr id="1092" name="Google Shape;1092;p40"/>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0"/>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0"/>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40"/>
          <p:cNvGrpSpPr/>
          <p:nvPr/>
        </p:nvGrpSpPr>
        <p:grpSpPr>
          <a:xfrm>
            <a:off x="8733165" y="297900"/>
            <a:ext cx="243082" cy="242093"/>
            <a:chOff x="6547165" y="297900"/>
            <a:chExt cx="243082" cy="242093"/>
          </a:xfrm>
        </p:grpSpPr>
        <p:sp>
          <p:nvSpPr>
            <p:cNvPr id="1097" name="Google Shape;1097;p40"/>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0"/>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40"/>
          <p:cNvGrpSpPr/>
          <p:nvPr/>
        </p:nvGrpSpPr>
        <p:grpSpPr>
          <a:xfrm>
            <a:off x="239852" y="955500"/>
            <a:ext cx="217525" cy="218499"/>
            <a:chOff x="-2166423" y="1208600"/>
            <a:chExt cx="217525" cy="218499"/>
          </a:xfrm>
        </p:grpSpPr>
        <p:sp>
          <p:nvSpPr>
            <p:cNvPr id="1107" name="Google Shape;1107;p40"/>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40"/>
          <p:cNvSpPr txBox="1">
            <a:spLocks noGrp="1"/>
          </p:cNvSpPr>
          <p:nvPr>
            <p:ph type="title" idx="13"/>
          </p:nvPr>
        </p:nvSpPr>
        <p:spPr>
          <a:xfrm>
            <a:off x="2023935" y="78691"/>
            <a:ext cx="5683814" cy="858322"/>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vi-VN" sz="3600">
                <a:solidFill>
                  <a:schemeClr val="tx1"/>
                </a:solidFill>
              </a:rPr>
              <a:t>SOLUTION </a:t>
            </a:r>
            <a:r>
              <a:rPr lang="en-GB" sz="3600">
                <a:solidFill>
                  <a:schemeClr val="tx1"/>
                </a:solidFill>
              </a:rPr>
              <a:t>?</a:t>
            </a:r>
            <a:endParaRPr sz="3600">
              <a:solidFill>
                <a:schemeClr val="tx1"/>
              </a:solidFill>
            </a:endParaRPr>
          </a:p>
        </p:txBody>
      </p:sp>
      <p:sp>
        <p:nvSpPr>
          <p:cNvPr id="235" name="Google Shape;1114;p40">
            <a:extLst>
              <a:ext uri="{FF2B5EF4-FFF2-40B4-BE49-F238E27FC236}">
                <a16:creationId xmlns:a16="http://schemas.microsoft.com/office/drawing/2014/main" id="{656D6825-098B-44A3-AABC-0F0C4DB58E86}"/>
              </a:ext>
            </a:extLst>
          </p:cNvPr>
          <p:cNvSpPr txBox="1">
            <a:spLocks/>
          </p:cNvSpPr>
          <p:nvPr/>
        </p:nvSpPr>
        <p:spPr>
          <a:xfrm>
            <a:off x="2798808" y="995184"/>
            <a:ext cx="4801087" cy="5766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Signika"/>
              <a:buNone/>
              <a:defRPr sz="1800" b="1" i="0" u="none" strike="noStrike" cap="none">
                <a:solidFill>
                  <a:schemeClr val="lt2"/>
                </a:solidFill>
                <a:latin typeface="Signika"/>
                <a:ea typeface="Signika"/>
                <a:cs typeface="Signika"/>
                <a:sym typeface="Signika"/>
              </a:defRPr>
            </a:lvl1pPr>
            <a:lvl2pPr marR="0" lvl="1" algn="l" rtl="0">
              <a:lnSpc>
                <a:spcPct val="100000"/>
              </a:lnSpc>
              <a:spcBef>
                <a:spcPts val="0"/>
              </a:spcBef>
              <a:spcAft>
                <a:spcPts val="0"/>
              </a:spcAft>
              <a:buClr>
                <a:schemeClr val="lt2"/>
              </a:buClr>
              <a:buSzPts val="1800"/>
              <a:buFont typeface="Signika"/>
              <a:buNone/>
              <a:defRPr sz="1800" b="0" i="0" u="none" strike="noStrike" cap="none">
                <a:solidFill>
                  <a:schemeClr val="lt2"/>
                </a:solidFill>
                <a:latin typeface="Signika"/>
                <a:ea typeface="Signika"/>
                <a:cs typeface="Signika"/>
                <a:sym typeface="Signika"/>
              </a:defRPr>
            </a:lvl2pPr>
            <a:lvl3pPr marR="0" lvl="2" algn="l" rtl="0">
              <a:lnSpc>
                <a:spcPct val="100000"/>
              </a:lnSpc>
              <a:spcBef>
                <a:spcPts val="0"/>
              </a:spcBef>
              <a:spcAft>
                <a:spcPts val="0"/>
              </a:spcAft>
              <a:buClr>
                <a:schemeClr val="lt2"/>
              </a:buClr>
              <a:buSzPts val="1800"/>
              <a:buFont typeface="Signika"/>
              <a:buNone/>
              <a:defRPr sz="1800" b="0" i="0" u="none" strike="noStrike" cap="none">
                <a:solidFill>
                  <a:schemeClr val="lt2"/>
                </a:solidFill>
                <a:latin typeface="Signika"/>
                <a:ea typeface="Signika"/>
                <a:cs typeface="Signika"/>
                <a:sym typeface="Signika"/>
              </a:defRPr>
            </a:lvl3pPr>
            <a:lvl4pPr marR="0" lvl="3" algn="l" rtl="0">
              <a:lnSpc>
                <a:spcPct val="100000"/>
              </a:lnSpc>
              <a:spcBef>
                <a:spcPts val="0"/>
              </a:spcBef>
              <a:spcAft>
                <a:spcPts val="0"/>
              </a:spcAft>
              <a:buClr>
                <a:schemeClr val="lt2"/>
              </a:buClr>
              <a:buSzPts val="1800"/>
              <a:buFont typeface="Signika"/>
              <a:buNone/>
              <a:defRPr sz="1800" b="0" i="0" u="none" strike="noStrike" cap="none">
                <a:solidFill>
                  <a:schemeClr val="lt2"/>
                </a:solidFill>
                <a:latin typeface="Signika"/>
                <a:ea typeface="Signika"/>
                <a:cs typeface="Signika"/>
                <a:sym typeface="Signika"/>
              </a:defRPr>
            </a:lvl4pPr>
            <a:lvl5pPr marR="0" lvl="4" algn="l" rtl="0">
              <a:lnSpc>
                <a:spcPct val="100000"/>
              </a:lnSpc>
              <a:spcBef>
                <a:spcPts val="0"/>
              </a:spcBef>
              <a:spcAft>
                <a:spcPts val="0"/>
              </a:spcAft>
              <a:buClr>
                <a:schemeClr val="lt2"/>
              </a:buClr>
              <a:buSzPts val="1800"/>
              <a:buFont typeface="Signika"/>
              <a:buNone/>
              <a:defRPr sz="1800" b="0" i="0" u="none" strike="noStrike" cap="none">
                <a:solidFill>
                  <a:schemeClr val="lt2"/>
                </a:solidFill>
                <a:latin typeface="Signika"/>
                <a:ea typeface="Signika"/>
                <a:cs typeface="Signika"/>
                <a:sym typeface="Signika"/>
              </a:defRPr>
            </a:lvl5pPr>
            <a:lvl6pPr marR="0" lvl="5" algn="l" rtl="0">
              <a:lnSpc>
                <a:spcPct val="100000"/>
              </a:lnSpc>
              <a:spcBef>
                <a:spcPts val="0"/>
              </a:spcBef>
              <a:spcAft>
                <a:spcPts val="0"/>
              </a:spcAft>
              <a:buClr>
                <a:schemeClr val="lt2"/>
              </a:buClr>
              <a:buSzPts val="1800"/>
              <a:buFont typeface="Signika"/>
              <a:buNone/>
              <a:defRPr sz="1800" b="0" i="0" u="none" strike="noStrike" cap="none">
                <a:solidFill>
                  <a:schemeClr val="lt2"/>
                </a:solidFill>
                <a:latin typeface="Signika"/>
                <a:ea typeface="Signika"/>
                <a:cs typeface="Signika"/>
                <a:sym typeface="Signika"/>
              </a:defRPr>
            </a:lvl6pPr>
            <a:lvl7pPr marR="0" lvl="6" algn="l" rtl="0">
              <a:lnSpc>
                <a:spcPct val="100000"/>
              </a:lnSpc>
              <a:spcBef>
                <a:spcPts val="0"/>
              </a:spcBef>
              <a:spcAft>
                <a:spcPts val="0"/>
              </a:spcAft>
              <a:buClr>
                <a:schemeClr val="lt2"/>
              </a:buClr>
              <a:buSzPts val="1800"/>
              <a:buFont typeface="Signika"/>
              <a:buNone/>
              <a:defRPr sz="1800" b="0" i="0" u="none" strike="noStrike" cap="none">
                <a:solidFill>
                  <a:schemeClr val="lt2"/>
                </a:solidFill>
                <a:latin typeface="Signika"/>
                <a:ea typeface="Signika"/>
                <a:cs typeface="Signika"/>
                <a:sym typeface="Signika"/>
              </a:defRPr>
            </a:lvl7pPr>
            <a:lvl8pPr marR="0" lvl="7" algn="l" rtl="0">
              <a:lnSpc>
                <a:spcPct val="100000"/>
              </a:lnSpc>
              <a:spcBef>
                <a:spcPts val="0"/>
              </a:spcBef>
              <a:spcAft>
                <a:spcPts val="0"/>
              </a:spcAft>
              <a:buClr>
                <a:schemeClr val="lt2"/>
              </a:buClr>
              <a:buSzPts val="1800"/>
              <a:buFont typeface="Signika"/>
              <a:buNone/>
              <a:defRPr sz="1800" b="0" i="0" u="none" strike="noStrike" cap="none">
                <a:solidFill>
                  <a:schemeClr val="lt2"/>
                </a:solidFill>
                <a:latin typeface="Signika"/>
                <a:ea typeface="Signika"/>
                <a:cs typeface="Signika"/>
                <a:sym typeface="Signika"/>
              </a:defRPr>
            </a:lvl8pPr>
            <a:lvl9pPr marR="0" lvl="8" algn="l" rtl="0">
              <a:lnSpc>
                <a:spcPct val="100000"/>
              </a:lnSpc>
              <a:spcBef>
                <a:spcPts val="0"/>
              </a:spcBef>
              <a:spcAft>
                <a:spcPts val="0"/>
              </a:spcAft>
              <a:buClr>
                <a:schemeClr val="lt2"/>
              </a:buClr>
              <a:buSzPts val="1800"/>
              <a:buFont typeface="Signika"/>
              <a:buNone/>
              <a:defRPr sz="1800" b="0" i="0" u="none" strike="noStrike" cap="none">
                <a:solidFill>
                  <a:schemeClr val="lt2"/>
                </a:solidFill>
                <a:latin typeface="Signika"/>
                <a:ea typeface="Signika"/>
                <a:cs typeface="Signika"/>
                <a:sym typeface="Signika"/>
              </a:defRPr>
            </a:lvl9pPr>
          </a:lstStyle>
          <a:p>
            <a:r>
              <a:rPr lang="vi-VN" sz="2800" err="1">
                <a:solidFill>
                  <a:schemeClr val="tx1"/>
                </a:solidFill>
              </a:rPr>
              <a:t>Recurrent</a:t>
            </a:r>
            <a:r>
              <a:rPr lang="vi-VN" sz="2800">
                <a:solidFill>
                  <a:schemeClr val="tx1"/>
                </a:solidFill>
              </a:rPr>
              <a:t> </a:t>
            </a:r>
            <a:r>
              <a:rPr lang="vi-VN" sz="2800" err="1">
                <a:solidFill>
                  <a:schemeClr val="tx1"/>
                </a:solidFill>
              </a:rPr>
              <a:t>neural</a:t>
            </a:r>
            <a:r>
              <a:rPr lang="vi-VN" sz="2800">
                <a:solidFill>
                  <a:schemeClr val="tx1"/>
                </a:solidFill>
              </a:rPr>
              <a:t> </a:t>
            </a:r>
            <a:r>
              <a:rPr lang="vi-VN" sz="2800" err="1">
                <a:solidFill>
                  <a:schemeClr val="tx1"/>
                </a:solidFill>
              </a:rPr>
              <a:t>networks</a:t>
            </a:r>
            <a:r>
              <a:rPr lang="vi-VN" sz="2800">
                <a:solidFill>
                  <a:schemeClr val="tx1"/>
                </a:solidFill>
              </a:rPr>
              <a:t> </a:t>
            </a:r>
          </a:p>
        </p:txBody>
      </p:sp>
      <p:sp>
        <p:nvSpPr>
          <p:cNvPr id="16" name="Hộp Văn bản 15">
            <a:extLst>
              <a:ext uri="{FF2B5EF4-FFF2-40B4-BE49-F238E27FC236}">
                <a16:creationId xmlns:a16="http://schemas.microsoft.com/office/drawing/2014/main" id="{F3AA1DCE-5DEE-46EE-A5C4-F57352052D82}"/>
              </a:ext>
            </a:extLst>
          </p:cNvPr>
          <p:cNvSpPr txBox="1"/>
          <p:nvPr/>
        </p:nvSpPr>
        <p:spPr>
          <a:xfrm>
            <a:off x="2815805" y="1675797"/>
            <a:ext cx="6002085" cy="218521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latin typeface="+mn-lt"/>
                <a:cs typeface="Poppins"/>
              </a:rPr>
              <a:t>Recurrent neural networks (RNNs) are designed for studying the sequence of data provided in patterns. </a:t>
            </a:r>
            <a:endParaRPr lang="en-US" sz="2000">
              <a:latin typeface="+mn-lt"/>
              <a:cs typeface="Poppins" panose="00000500000000000000" pitchFamily="2" charset="0"/>
            </a:endParaRPr>
          </a:p>
          <a:p>
            <a:pPr marL="285750" indent="-285750">
              <a:buFont typeface="Arial" panose="020B0604020202020204" pitchFamily="34" charset="0"/>
              <a:buChar char="•"/>
            </a:pPr>
            <a:r>
              <a:rPr lang="en-US" sz="2000">
                <a:latin typeface="+mn-lt"/>
                <a:cs typeface="Poppins"/>
              </a:rPr>
              <a:t>Because</a:t>
            </a:r>
            <a:r>
              <a:rPr lang="vi-VN" sz="2000">
                <a:latin typeface="+mn-lt"/>
                <a:cs typeface="Poppins"/>
              </a:rPr>
              <a:t> </a:t>
            </a:r>
            <a:r>
              <a:rPr lang="en-US" sz="2000">
                <a:latin typeface="+mn-lt"/>
                <a:cs typeface="Poppins"/>
              </a:rPr>
              <a:t>Recurrent neural </a:t>
            </a:r>
            <a:r>
              <a:rPr lang="vi-VN" sz="2000" err="1">
                <a:latin typeface="+mn-lt"/>
                <a:cs typeface="Poppins"/>
              </a:rPr>
              <a:t>networks</a:t>
            </a:r>
            <a:r>
              <a:rPr lang="en-US" sz="2000">
                <a:latin typeface="+mn-lt"/>
                <a:cs typeface="Poppins"/>
              </a:rPr>
              <a:t> is a type of neural network in which the output form the previous step is fed as input to the current step</a:t>
            </a:r>
          </a:p>
          <a:p>
            <a:endParaRPr lang="en-US" sz="1600">
              <a:latin typeface="+mj-lt"/>
              <a:cs typeface="Poppins"/>
            </a:endParaRPr>
          </a:p>
        </p:txBody>
      </p:sp>
    </p:spTree>
    <p:extLst>
      <p:ext uri="{BB962C8B-B14F-4D97-AF65-F5344CB8AC3E}">
        <p14:creationId xmlns:p14="http://schemas.microsoft.com/office/powerpoint/2010/main" val="396813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16"/>
                                        </p:tgtEl>
                                        <p:attrNameLst>
                                          <p:attrName>style.visibility</p:attrName>
                                        </p:attrNameLst>
                                      </p:cBhvr>
                                      <p:to>
                                        <p:strVal val="visible"/>
                                      </p:to>
                                    </p:set>
                                    <p:animEffect transition="in" filter="wipe(down)">
                                      <p:cBhvr>
                                        <p:cTn id="7" dur="362">
                                          <p:stCondLst>
                                            <p:cond delay="0"/>
                                          </p:stCondLst>
                                        </p:cTn>
                                        <p:tgtEl>
                                          <p:spTgt spid="1116"/>
                                        </p:tgtEl>
                                      </p:cBhvr>
                                    </p:animEffect>
                                    <p:anim calcmode="lin" valueType="num">
                                      <p:cBhvr>
                                        <p:cTn id="8" dur="1139" tmFilter="0,0; 0.14,0.36; 0.43,0.73; 0.71,0.91; 1.0,1.0">
                                          <p:stCondLst>
                                            <p:cond delay="0"/>
                                          </p:stCondLst>
                                        </p:cTn>
                                        <p:tgtEl>
                                          <p:spTgt spid="1116"/>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1116"/>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1116"/>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1116"/>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1116"/>
                                        </p:tgtEl>
                                        <p:attrNameLst>
                                          <p:attrName>ppt_y</p:attrName>
                                        </p:attrNameLst>
                                      </p:cBhvr>
                                      <p:tavLst>
                                        <p:tav tm="0" fmla="#ppt_y-sin(pi*$)/81">
                                          <p:val>
                                            <p:fltVal val="0"/>
                                          </p:val>
                                        </p:tav>
                                        <p:tav tm="100000">
                                          <p:val>
                                            <p:fltVal val="1"/>
                                          </p:val>
                                        </p:tav>
                                      </p:tavLst>
                                    </p:anim>
                                    <p:animScale>
                                      <p:cBhvr>
                                        <p:cTn id="13" dur="16">
                                          <p:stCondLst>
                                            <p:cond delay="406"/>
                                          </p:stCondLst>
                                        </p:cTn>
                                        <p:tgtEl>
                                          <p:spTgt spid="1116"/>
                                        </p:tgtEl>
                                      </p:cBhvr>
                                      <p:to x="100000" y="60000"/>
                                    </p:animScale>
                                    <p:animScale>
                                      <p:cBhvr>
                                        <p:cTn id="14" dur="104" decel="50000">
                                          <p:stCondLst>
                                            <p:cond delay="423"/>
                                          </p:stCondLst>
                                        </p:cTn>
                                        <p:tgtEl>
                                          <p:spTgt spid="1116"/>
                                        </p:tgtEl>
                                      </p:cBhvr>
                                      <p:to x="100000" y="100000"/>
                                    </p:animScale>
                                    <p:animScale>
                                      <p:cBhvr>
                                        <p:cTn id="15" dur="16">
                                          <p:stCondLst>
                                            <p:cond delay="820"/>
                                          </p:stCondLst>
                                        </p:cTn>
                                        <p:tgtEl>
                                          <p:spTgt spid="1116"/>
                                        </p:tgtEl>
                                      </p:cBhvr>
                                      <p:to x="100000" y="80000"/>
                                    </p:animScale>
                                    <p:animScale>
                                      <p:cBhvr>
                                        <p:cTn id="16" dur="104" decel="50000">
                                          <p:stCondLst>
                                            <p:cond delay="836"/>
                                          </p:stCondLst>
                                        </p:cTn>
                                        <p:tgtEl>
                                          <p:spTgt spid="1116"/>
                                        </p:tgtEl>
                                      </p:cBhvr>
                                      <p:to x="100000" y="100000"/>
                                    </p:animScale>
                                    <p:animScale>
                                      <p:cBhvr>
                                        <p:cTn id="17" dur="16">
                                          <p:stCondLst>
                                            <p:cond delay="1026"/>
                                          </p:stCondLst>
                                        </p:cTn>
                                        <p:tgtEl>
                                          <p:spTgt spid="1116"/>
                                        </p:tgtEl>
                                      </p:cBhvr>
                                      <p:to x="100000" y="90000"/>
                                    </p:animScale>
                                    <p:animScale>
                                      <p:cBhvr>
                                        <p:cTn id="18" dur="104" decel="50000">
                                          <p:stCondLst>
                                            <p:cond delay="1042"/>
                                          </p:stCondLst>
                                        </p:cTn>
                                        <p:tgtEl>
                                          <p:spTgt spid="1116"/>
                                        </p:tgtEl>
                                      </p:cBhvr>
                                      <p:to x="100000" y="100000"/>
                                    </p:animScale>
                                    <p:animScale>
                                      <p:cBhvr>
                                        <p:cTn id="19" dur="16">
                                          <p:stCondLst>
                                            <p:cond delay="1130"/>
                                          </p:stCondLst>
                                        </p:cTn>
                                        <p:tgtEl>
                                          <p:spTgt spid="1116"/>
                                        </p:tgtEl>
                                      </p:cBhvr>
                                      <p:to x="100000" y="95000"/>
                                    </p:animScale>
                                    <p:animScale>
                                      <p:cBhvr>
                                        <p:cTn id="20" dur="104" decel="50000">
                                          <p:stCondLst>
                                            <p:cond delay="1146"/>
                                          </p:stCondLst>
                                        </p:cTn>
                                        <p:tgtEl>
                                          <p:spTgt spid="11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5"/>
                                        </p:tgtEl>
                                        <p:attrNameLst>
                                          <p:attrName>style.visibility</p:attrName>
                                        </p:attrNameLst>
                                      </p:cBhvr>
                                      <p:to>
                                        <p:strVal val="visible"/>
                                      </p:to>
                                    </p:set>
                                    <p:anim calcmode="lin" valueType="num">
                                      <p:cBhvr additive="base">
                                        <p:cTn id="25" dur="500" fill="hold"/>
                                        <p:tgtEl>
                                          <p:spTgt spid="235"/>
                                        </p:tgtEl>
                                        <p:attrNameLst>
                                          <p:attrName>ppt_x</p:attrName>
                                        </p:attrNameLst>
                                      </p:cBhvr>
                                      <p:tavLst>
                                        <p:tav tm="0">
                                          <p:val>
                                            <p:strVal val="#ppt_x"/>
                                          </p:val>
                                        </p:tav>
                                        <p:tav tm="100000">
                                          <p:val>
                                            <p:strVal val="#ppt_x"/>
                                          </p:val>
                                        </p:tav>
                                      </p:tavLst>
                                    </p:anim>
                                    <p:anim calcmode="lin" valueType="num">
                                      <p:cBhvr additive="base">
                                        <p:cTn id="26" dur="500" fill="hold"/>
                                        <p:tgtEl>
                                          <p:spTgt spid="23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1" end="1"/>
                                            </p:txEl>
                                          </p:spTgt>
                                        </p:tgtEl>
                                        <p:attrNameLst>
                                          <p:attrName>style.visibility</p:attrName>
                                        </p:attrNameLst>
                                      </p:cBhvr>
                                      <p:to>
                                        <p:strVal val="visible"/>
                                      </p:to>
                                    </p:set>
                                    <p:anim calcmode="lin" valueType="num">
                                      <p:cBhvr additive="base">
                                        <p:cTn id="37"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 grpId="0"/>
      <p:bldP spid="2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6"/>
          <p:cNvSpPr/>
          <p:nvPr/>
        </p:nvSpPr>
        <p:spPr>
          <a:xfrm>
            <a:off x="7719586" y="190309"/>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txBox="1">
            <a:spLocks noGrp="1"/>
          </p:cNvSpPr>
          <p:nvPr>
            <p:ph type="title"/>
          </p:nvPr>
        </p:nvSpPr>
        <p:spPr>
          <a:xfrm>
            <a:off x="245652" y="83077"/>
            <a:ext cx="6716208" cy="21458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a:solidFill>
                  <a:schemeClr val="tx1"/>
                </a:solidFill>
              </a:rPr>
              <a:t>2. Recurrent neural networks </a:t>
            </a:r>
            <a:br>
              <a:rPr lang="en-US" sz="4800">
                <a:solidFill>
                  <a:schemeClr val="accent5">
                    <a:lumMod val="75000"/>
                  </a:schemeClr>
                </a:solidFill>
              </a:rPr>
            </a:br>
            <a:endParaRPr sz="4800">
              <a:solidFill>
                <a:schemeClr val="accent5">
                  <a:lumMod val="75000"/>
                </a:schemeClr>
              </a:solidFill>
            </a:endParaRPr>
          </a:p>
        </p:txBody>
      </p:sp>
      <p:grpSp>
        <p:nvGrpSpPr>
          <p:cNvPr id="512" name="Google Shape;512;p36"/>
          <p:cNvGrpSpPr/>
          <p:nvPr/>
        </p:nvGrpSpPr>
        <p:grpSpPr>
          <a:xfrm>
            <a:off x="3093536" y="4221850"/>
            <a:ext cx="279251" cy="280502"/>
            <a:chOff x="3245936" y="3278875"/>
            <a:chExt cx="279251" cy="280502"/>
          </a:xfrm>
        </p:grpSpPr>
        <p:sp>
          <p:nvSpPr>
            <p:cNvPr id="513" name="Google Shape;513;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36"/>
          <p:cNvGrpSpPr/>
          <p:nvPr/>
        </p:nvGrpSpPr>
        <p:grpSpPr>
          <a:xfrm>
            <a:off x="8356852" y="1992625"/>
            <a:ext cx="217525" cy="218499"/>
            <a:chOff x="6548002" y="3230725"/>
            <a:chExt cx="217525" cy="218499"/>
          </a:xfrm>
        </p:grpSpPr>
        <p:sp>
          <p:nvSpPr>
            <p:cNvPr id="518" name="Google Shape;518;p36"/>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36"/>
          <p:cNvGrpSpPr/>
          <p:nvPr/>
        </p:nvGrpSpPr>
        <p:grpSpPr>
          <a:xfrm>
            <a:off x="8440752" y="4221850"/>
            <a:ext cx="217525" cy="218499"/>
            <a:chOff x="6591027" y="3544075"/>
            <a:chExt cx="217525" cy="218499"/>
          </a:xfrm>
        </p:grpSpPr>
        <p:sp>
          <p:nvSpPr>
            <p:cNvPr id="523" name="Google Shape;523;p36"/>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6"/>
          <p:cNvGrpSpPr/>
          <p:nvPr/>
        </p:nvGrpSpPr>
        <p:grpSpPr>
          <a:xfrm>
            <a:off x="7170964" y="248876"/>
            <a:ext cx="243082" cy="242093"/>
            <a:chOff x="6547165" y="297900"/>
            <a:chExt cx="243082" cy="242093"/>
          </a:xfrm>
        </p:grpSpPr>
        <p:sp>
          <p:nvSpPr>
            <p:cNvPr id="528" name="Google Shape;528;p36"/>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36"/>
          <p:cNvGrpSpPr/>
          <p:nvPr/>
        </p:nvGrpSpPr>
        <p:grpSpPr>
          <a:xfrm>
            <a:off x="2688230" y="621670"/>
            <a:ext cx="279251" cy="280502"/>
            <a:chOff x="3245936" y="3278875"/>
            <a:chExt cx="279251" cy="280502"/>
          </a:xfrm>
        </p:grpSpPr>
        <p:sp>
          <p:nvSpPr>
            <p:cNvPr id="533" name="Google Shape;533;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Hình chữ nhật 2">
            <a:extLst>
              <a:ext uri="{FF2B5EF4-FFF2-40B4-BE49-F238E27FC236}">
                <a16:creationId xmlns:a16="http://schemas.microsoft.com/office/drawing/2014/main" id="{CCB4E0EB-3665-46DC-BE9F-B635FF9E9444}"/>
              </a:ext>
            </a:extLst>
          </p:cNvPr>
          <p:cNvSpPr/>
          <p:nvPr/>
        </p:nvSpPr>
        <p:spPr>
          <a:xfrm>
            <a:off x="6160844" y="2058726"/>
            <a:ext cx="1738149" cy="9318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vi-VN" sz="4000" b="1">
                <a:solidFill>
                  <a:schemeClr val="tx1"/>
                </a:solidFill>
              </a:rPr>
              <a:t>A</a:t>
            </a:r>
            <a:endParaRPr lang="en-US" sz="4000" b="1">
              <a:solidFill>
                <a:schemeClr val="tx1"/>
              </a:solidFill>
            </a:endParaRPr>
          </a:p>
        </p:txBody>
      </p:sp>
      <p:cxnSp>
        <p:nvCxnSpPr>
          <p:cNvPr id="14" name="Đường kết nối: Mũi tên Gấp khúc 13">
            <a:extLst>
              <a:ext uri="{FF2B5EF4-FFF2-40B4-BE49-F238E27FC236}">
                <a16:creationId xmlns:a16="http://schemas.microsoft.com/office/drawing/2014/main" id="{6485A4A3-27FF-49E9-9BAE-A73BB5AA7079}"/>
              </a:ext>
            </a:extLst>
          </p:cNvPr>
          <p:cNvCxnSpPr>
            <a:stCxn id="3" idx="3"/>
          </p:cNvCxnSpPr>
          <p:nvPr/>
        </p:nvCxnSpPr>
        <p:spPr>
          <a:xfrm flipV="1">
            <a:off x="7898993" y="1713408"/>
            <a:ext cx="444392" cy="811238"/>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Đường nối Thẳng 19">
            <a:extLst>
              <a:ext uri="{FF2B5EF4-FFF2-40B4-BE49-F238E27FC236}">
                <a16:creationId xmlns:a16="http://schemas.microsoft.com/office/drawing/2014/main" id="{92531594-02AA-435D-8BE8-03640FA602CA}"/>
              </a:ext>
            </a:extLst>
          </p:cNvPr>
          <p:cNvCxnSpPr/>
          <p:nvPr/>
        </p:nvCxnSpPr>
        <p:spPr>
          <a:xfrm flipH="1">
            <a:off x="5660373" y="1713408"/>
            <a:ext cx="26830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Đường kết nối: Mũi tên Gấp khúc 23">
            <a:extLst>
              <a:ext uri="{FF2B5EF4-FFF2-40B4-BE49-F238E27FC236}">
                <a16:creationId xmlns:a16="http://schemas.microsoft.com/office/drawing/2014/main" id="{0A65C128-B415-46BE-B178-8647ECD901AF}"/>
              </a:ext>
            </a:extLst>
          </p:cNvPr>
          <p:cNvCxnSpPr>
            <a:endCxn id="3" idx="1"/>
          </p:cNvCxnSpPr>
          <p:nvPr/>
        </p:nvCxnSpPr>
        <p:spPr>
          <a:xfrm rot="16200000" flipH="1">
            <a:off x="5504989" y="1868791"/>
            <a:ext cx="811238" cy="500471"/>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Đường kết nối Mũi tên Thẳng 26">
            <a:extLst>
              <a:ext uri="{FF2B5EF4-FFF2-40B4-BE49-F238E27FC236}">
                <a16:creationId xmlns:a16="http://schemas.microsoft.com/office/drawing/2014/main" id="{18B04F3F-8160-4CD5-A78A-D5ACB5B5A534}"/>
              </a:ext>
            </a:extLst>
          </p:cNvPr>
          <p:cNvCxnSpPr>
            <a:cxnSpLocks/>
            <a:stCxn id="3" idx="0"/>
          </p:cNvCxnSpPr>
          <p:nvPr/>
        </p:nvCxnSpPr>
        <p:spPr>
          <a:xfrm flipV="1">
            <a:off x="7029919" y="968776"/>
            <a:ext cx="0" cy="1089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Hình Bầu dục 27">
                <a:extLst>
                  <a:ext uri="{FF2B5EF4-FFF2-40B4-BE49-F238E27FC236}">
                    <a16:creationId xmlns:a16="http://schemas.microsoft.com/office/drawing/2014/main" id="{3272821F-F3BB-48C9-A0D1-4C09697A0778}"/>
                  </a:ext>
                </a:extLst>
              </p:cNvPr>
              <p:cNvSpPr/>
              <p:nvPr/>
            </p:nvSpPr>
            <p:spPr>
              <a:xfrm>
                <a:off x="6657488" y="157539"/>
                <a:ext cx="762246" cy="744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400" b="1" i="1" smtClean="0">
                              <a:latin typeface="Cambria Math" panose="02040503050406030204" pitchFamily="18" charset="0"/>
                            </a:rPr>
                          </m:ctrlPr>
                        </m:sSubPr>
                        <m:e>
                          <m:r>
                            <a:rPr lang="vi-VN" sz="2400" b="1" i="1">
                              <a:latin typeface="Cambria Math" panose="02040503050406030204" pitchFamily="18" charset="0"/>
                            </a:rPr>
                            <m:t>𝒉</m:t>
                          </m:r>
                        </m:e>
                        <m:sub>
                          <m:r>
                            <a:rPr lang="vi-VN" sz="2400" b="1" i="1">
                              <a:latin typeface="Cambria Math" panose="02040503050406030204" pitchFamily="18" charset="0"/>
                            </a:rPr>
                            <m:t>𝒕</m:t>
                          </m:r>
                        </m:sub>
                      </m:sSub>
                    </m:oMath>
                  </m:oMathPara>
                </a14:m>
                <a:endParaRPr lang="en-US" b="1"/>
              </a:p>
            </p:txBody>
          </p:sp>
        </mc:Choice>
        <mc:Fallback xmlns="">
          <p:sp>
            <p:nvSpPr>
              <p:cNvPr id="28" name="Hình Bầu dục 27">
                <a:extLst>
                  <a:ext uri="{FF2B5EF4-FFF2-40B4-BE49-F238E27FC236}">
                    <a16:creationId xmlns:a16="http://schemas.microsoft.com/office/drawing/2014/main" id="{3272821F-F3BB-48C9-A0D1-4C09697A0778}"/>
                  </a:ext>
                </a:extLst>
              </p:cNvPr>
              <p:cNvSpPr>
                <a:spLocks noRot="1" noChangeAspect="1" noMove="1" noResize="1" noEditPoints="1" noAdjustHandles="1" noChangeArrowheads="1" noChangeShapeType="1" noTextEdit="1"/>
              </p:cNvSpPr>
              <p:nvPr/>
            </p:nvSpPr>
            <p:spPr>
              <a:xfrm>
                <a:off x="6657488" y="157539"/>
                <a:ext cx="762246" cy="744632"/>
              </a:xfrm>
              <a:prstGeom prst="ellipse">
                <a:avLst/>
              </a:prstGeom>
              <a:blipFill>
                <a:blip r:embed="rId3"/>
                <a:stretch>
                  <a:fillRect/>
                </a:stretch>
              </a:blipFill>
            </p:spPr>
            <p:txBody>
              <a:bodyPr/>
              <a:lstStyle/>
              <a:p>
                <a:r>
                  <a:rPr lang="en-US">
                    <a:noFill/>
                  </a:rPr>
                  <a:t> </a:t>
                </a:r>
              </a:p>
            </p:txBody>
          </p:sp>
        </mc:Fallback>
      </mc:AlternateContent>
      <p:cxnSp>
        <p:nvCxnSpPr>
          <p:cNvPr id="215" name="Đường kết nối Mũi tên Thẳng 214">
            <a:extLst>
              <a:ext uri="{FF2B5EF4-FFF2-40B4-BE49-F238E27FC236}">
                <a16:creationId xmlns:a16="http://schemas.microsoft.com/office/drawing/2014/main" id="{B0C7156D-5005-4B40-819C-EBE47226D359}"/>
              </a:ext>
            </a:extLst>
          </p:cNvPr>
          <p:cNvCxnSpPr>
            <a:cxnSpLocks/>
          </p:cNvCxnSpPr>
          <p:nvPr/>
        </p:nvCxnSpPr>
        <p:spPr>
          <a:xfrm flipV="1">
            <a:off x="7029919" y="2990566"/>
            <a:ext cx="0" cy="1089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Hình Bầu dục 215">
                <a:extLst>
                  <a:ext uri="{FF2B5EF4-FFF2-40B4-BE49-F238E27FC236}">
                    <a16:creationId xmlns:a16="http://schemas.microsoft.com/office/drawing/2014/main" id="{9FCBE4C7-A2E0-4C04-9112-44A8DC9BA6D3}"/>
                  </a:ext>
                </a:extLst>
              </p:cNvPr>
              <p:cNvSpPr/>
              <p:nvPr/>
            </p:nvSpPr>
            <p:spPr>
              <a:xfrm>
                <a:off x="6657488" y="4076676"/>
                <a:ext cx="762246" cy="744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vi-VN" sz="2800" b="0" i="1">
                              <a:latin typeface="Cambria Math" panose="02040503050406030204" pitchFamily="18" charset="0"/>
                            </a:rPr>
                            <m:t>𝑋</m:t>
                          </m:r>
                        </m:e>
                        <m:sub>
                          <m:r>
                            <a:rPr lang="vi-VN" sz="2800" b="0" i="1">
                              <a:latin typeface="Cambria Math" panose="02040503050406030204" pitchFamily="18" charset="0"/>
                            </a:rPr>
                            <m:t>𝑡</m:t>
                          </m:r>
                        </m:sub>
                      </m:sSub>
                    </m:oMath>
                  </m:oMathPara>
                </a14:m>
                <a:endParaRPr lang="en-US" i="1"/>
              </a:p>
            </p:txBody>
          </p:sp>
        </mc:Choice>
        <mc:Fallback xmlns="">
          <p:sp>
            <p:nvSpPr>
              <p:cNvPr id="216" name="Hình Bầu dục 215">
                <a:extLst>
                  <a:ext uri="{FF2B5EF4-FFF2-40B4-BE49-F238E27FC236}">
                    <a16:creationId xmlns:a16="http://schemas.microsoft.com/office/drawing/2014/main" id="{9FCBE4C7-A2E0-4C04-9112-44A8DC9BA6D3}"/>
                  </a:ext>
                </a:extLst>
              </p:cNvPr>
              <p:cNvSpPr>
                <a:spLocks noRot="1" noChangeAspect="1" noMove="1" noResize="1" noEditPoints="1" noAdjustHandles="1" noChangeArrowheads="1" noChangeShapeType="1" noTextEdit="1"/>
              </p:cNvSpPr>
              <p:nvPr/>
            </p:nvSpPr>
            <p:spPr>
              <a:xfrm>
                <a:off x="6657488" y="4076676"/>
                <a:ext cx="762246" cy="744632"/>
              </a:xfrm>
              <a:prstGeom prst="ellipse">
                <a:avLst/>
              </a:prstGeom>
              <a:blipFill>
                <a:blip r:embed="rId4"/>
                <a:stretch>
                  <a:fillRect/>
                </a:stretch>
              </a:blipFill>
            </p:spPr>
            <p:txBody>
              <a:bodyPr/>
              <a:lstStyle/>
              <a:p>
                <a:r>
                  <a:rPr lang="en-US">
                    <a:noFill/>
                  </a:rPr>
                  <a:t> </a:t>
                </a:r>
              </a:p>
            </p:txBody>
          </p:sp>
        </mc:Fallback>
      </mc:AlternateContent>
      <p:sp>
        <p:nvSpPr>
          <p:cNvPr id="2" name="Hộp Văn bản 1">
            <a:extLst>
              <a:ext uri="{FF2B5EF4-FFF2-40B4-BE49-F238E27FC236}">
                <a16:creationId xmlns:a16="http://schemas.microsoft.com/office/drawing/2014/main" id="{A659AF68-F38A-4A31-B515-A2A050A2D124}"/>
              </a:ext>
            </a:extLst>
          </p:cNvPr>
          <p:cNvSpPr txBox="1"/>
          <p:nvPr/>
        </p:nvSpPr>
        <p:spPr>
          <a:xfrm>
            <a:off x="928673" y="1446642"/>
            <a:ext cx="5049622" cy="3910879"/>
          </a:xfrm>
          <a:prstGeom prst="rect">
            <a:avLst/>
          </a:prstGeom>
          <a:noFill/>
        </p:spPr>
        <p:txBody>
          <a:bodyPr wrap="square" rtlCol="0">
            <a:spAutoFit/>
          </a:bodyPr>
          <a:lstStyle/>
          <a:p>
            <a:pPr marL="457200" indent="-457200">
              <a:lnSpc>
                <a:spcPct val="150000"/>
              </a:lnSpc>
              <a:buClr>
                <a:srgbClr val="0070C0"/>
              </a:buClr>
              <a:buFont typeface="Wingdings" panose="05000000000000000000" pitchFamily="2" charset="2"/>
              <a:buChar char="q"/>
            </a:pPr>
            <a:r>
              <a:rPr lang="en-US" sz="2800">
                <a:solidFill>
                  <a:schemeClr val="tx1"/>
                </a:solidFill>
                <a:latin typeface="Signika" panose="020B0604020202020204" charset="-93"/>
                <a:cs typeface="Poppins" panose="00000500000000000000" pitchFamily="2" charset="0"/>
              </a:rPr>
              <a:t>Language Model</a:t>
            </a:r>
          </a:p>
          <a:p>
            <a:pPr marL="457200" indent="-457200">
              <a:lnSpc>
                <a:spcPct val="150000"/>
              </a:lnSpc>
              <a:buClr>
                <a:srgbClr val="0070C0"/>
              </a:buClr>
              <a:buFont typeface="Wingdings" panose="05000000000000000000" pitchFamily="2" charset="2"/>
              <a:buChar char="q"/>
            </a:pPr>
            <a:r>
              <a:rPr lang="en-US" sz="2800">
                <a:latin typeface="Signika" panose="020B0604020202020204" charset="-93"/>
                <a:cs typeface="Poppins" panose="00000500000000000000" pitchFamily="2" charset="0"/>
              </a:rPr>
              <a:t>Markov models and n-grams</a:t>
            </a:r>
          </a:p>
          <a:p>
            <a:pPr marL="457200" indent="-457200">
              <a:lnSpc>
                <a:spcPct val="150000"/>
              </a:lnSpc>
              <a:buClr>
                <a:srgbClr val="0070C0"/>
              </a:buClr>
              <a:buFont typeface="Wingdings" panose="05000000000000000000" pitchFamily="2" charset="2"/>
              <a:buChar char="q"/>
            </a:pPr>
            <a:r>
              <a:rPr lang="en-US" sz="2800">
                <a:latin typeface="Signika" panose="020B0604020202020204" charset="-93"/>
                <a:cs typeface="Poppins" panose="00000500000000000000" pitchFamily="2" charset="0"/>
              </a:rPr>
              <a:t>RNN with Hidden state</a:t>
            </a:r>
            <a:endParaRPr lang="vi-VN" sz="2800">
              <a:latin typeface="Signika" panose="020B0604020202020204" charset="-93"/>
              <a:cs typeface="Poppins" panose="00000500000000000000" pitchFamily="2" charset="0"/>
            </a:endParaRPr>
          </a:p>
          <a:p>
            <a:pPr marL="457200" indent="-457200">
              <a:lnSpc>
                <a:spcPct val="150000"/>
              </a:lnSpc>
              <a:buClr>
                <a:srgbClr val="0070C0"/>
              </a:buClr>
              <a:buFont typeface="Wingdings" panose="05000000000000000000" pitchFamily="2" charset="2"/>
              <a:buChar char="q"/>
            </a:pPr>
            <a:r>
              <a:rPr lang="en-US" sz="2800">
                <a:latin typeface="Signika" panose="020B0604020202020204" charset="-93"/>
                <a:cs typeface="Poppins" panose="00000500000000000000" pitchFamily="2" charset="0"/>
              </a:rPr>
              <a:t>RNN architecture</a:t>
            </a:r>
          </a:p>
          <a:p>
            <a:pPr marL="457200" indent="-457200">
              <a:lnSpc>
                <a:spcPct val="150000"/>
              </a:lnSpc>
              <a:buClr>
                <a:srgbClr val="0070C0"/>
              </a:buClr>
              <a:buFont typeface="Wingdings" panose="05000000000000000000" pitchFamily="2" charset="2"/>
              <a:buChar char="q"/>
            </a:pPr>
            <a:r>
              <a:rPr lang="en-US" sz="2800">
                <a:latin typeface="Signika" panose="020B0604020202020204" charset="-93"/>
                <a:cs typeface="Poppins" panose="00000500000000000000" pitchFamily="2" charset="0"/>
              </a:rPr>
              <a:t>Types of RNN</a:t>
            </a:r>
          </a:p>
          <a:p>
            <a:pPr marL="457200" indent="-457200">
              <a:lnSpc>
                <a:spcPct val="150000"/>
              </a:lnSpc>
              <a:buClr>
                <a:srgbClr val="0070C0"/>
              </a:buClr>
              <a:buFont typeface="Wingdings" panose="05000000000000000000" pitchFamily="2" charset="2"/>
              <a:buChar char="q"/>
            </a:pPr>
            <a:endParaRPr lang="en-US" sz="2800">
              <a:latin typeface="Signika" panose="020B0604020202020204" charset="-93"/>
              <a:cs typeface="Poppins" panose="00000500000000000000" pitchFamily="2" charset="0"/>
            </a:endParaRPr>
          </a:p>
        </p:txBody>
      </p:sp>
    </p:spTree>
    <p:extLst>
      <p:ext uri="{BB962C8B-B14F-4D97-AF65-F5344CB8AC3E}">
        <p14:creationId xmlns:p14="http://schemas.microsoft.com/office/powerpoint/2010/main" val="309711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 calcmode="lin" valueType="num">
                                      <p:cBhvr additive="base">
                                        <p:cTn id="7" dur="500" fill="hold"/>
                                        <p:tgtEl>
                                          <p:spTgt spid="510"/>
                                        </p:tgtEl>
                                        <p:attrNameLst>
                                          <p:attrName>ppt_x</p:attrName>
                                        </p:attrNameLst>
                                      </p:cBhvr>
                                      <p:tavLst>
                                        <p:tav tm="0">
                                          <p:val>
                                            <p:strVal val="#ppt_x"/>
                                          </p:val>
                                        </p:tav>
                                        <p:tav tm="100000">
                                          <p:val>
                                            <p:strVal val="#ppt_x"/>
                                          </p:val>
                                        </p:tav>
                                      </p:tavLst>
                                    </p:anim>
                                    <p:anim calcmode="lin" valueType="num">
                                      <p:cBhvr additive="base">
                                        <p:cTn id="8" dur="500" fill="hold"/>
                                        <p:tgtEl>
                                          <p:spTgt spid="5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250"/>
                                  </p:stCondLst>
                                  <p:childTnLst>
                                    <p:set>
                                      <p:cBhvr>
                                        <p:cTn id="12" dur="1" fill="hold">
                                          <p:stCondLst>
                                            <p:cond delay="0"/>
                                          </p:stCondLst>
                                        </p:cTn>
                                        <p:tgtEl>
                                          <p:spTgt spid="216"/>
                                        </p:tgtEl>
                                        <p:attrNameLst>
                                          <p:attrName>style.visibility</p:attrName>
                                        </p:attrNameLst>
                                      </p:cBhvr>
                                      <p:to>
                                        <p:strVal val="visible"/>
                                      </p:to>
                                    </p:set>
                                    <p:anim calcmode="lin" valueType="num">
                                      <p:cBhvr>
                                        <p:cTn id="13" dur="250" fill="hold"/>
                                        <p:tgtEl>
                                          <p:spTgt spid="216"/>
                                        </p:tgtEl>
                                        <p:attrNameLst>
                                          <p:attrName>ppt_w</p:attrName>
                                        </p:attrNameLst>
                                      </p:cBhvr>
                                      <p:tavLst>
                                        <p:tav tm="0">
                                          <p:val>
                                            <p:fltVal val="0"/>
                                          </p:val>
                                        </p:tav>
                                        <p:tav tm="100000">
                                          <p:val>
                                            <p:strVal val="#ppt_w"/>
                                          </p:val>
                                        </p:tav>
                                      </p:tavLst>
                                    </p:anim>
                                    <p:anim calcmode="lin" valueType="num">
                                      <p:cBhvr>
                                        <p:cTn id="14" dur="250" fill="hold"/>
                                        <p:tgtEl>
                                          <p:spTgt spid="216"/>
                                        </p:tgtEl>
                                        <p:attrNameLst>
                                          <p:attrName>ppt_h</p:attrName>
                                        </p:attrNameLst>
                                      </p:cBhvr>
                                      <p:tavLst>
                                        <p:tav tm="0">
                                          <p:val>
                                            <p:fltVal val="0"/>
                                          </p:val>
                                        </p:tav>
                                        <p:tav tm="100000">
                                          <p:val>
                                            <p:strVal val="#ppt_h"/>
                                          </p:val>
                                        </p:tav>
                                      </p:tavLst>
                                    </p:anim>
                                    <p:animEffect transition="in" filter="fade">
                                      <p:cBhvr>
                                        <p:cTn id="15" dur="250"/>
                                        <p:tgtEl>
                                          <p:spTgt spid="216"/>
                                        </p:tgtEl>
                                      </p:cBhvr>
                                    </p:animEffect>
                                  </p:childTnLst>
                                </p:cTn>
                              </p:par>
                              <p:par>
                                <p:cTn id="16" presetID="53" presetClass="entr" presetSubtype="16"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 calcmode="lin" valueType="num">
                                      <p:cBhvr>
                                        <p:cTn id="18" dur="250" fill="hold"/>
                                        <p:tgtEl>
                                          <p:spTgt spid="3"/>
                                        </p:tgtEl>
                                        <p:attrNameLst>
                                          <p:attrName>ppt_w</p:attrName>
                                        </p:attrNameLst>
                                      </p:cBhvr>
                                      <p:tavLst>
                                        <p:tav tm="0">
                                          <p:val>
                                            <p:fltVal val="0"/>
                                          </p:val>
                                        </p:tav>
                                        <p:tav tm="100000">
                                          <p:val>
                                            <p:strVal val="#ppt_w"/>
                                          </p:val>
                                        </p:tav>
                                      </p:tavLst>
                                    </p:anim>
                                    <p:anim calcmode="lin" valueType="num">
                                      <p:cBhvr>
                                        <p:cTn id="19" dur="250" fill="hold"/>
                                        <p:tgtEl>
                                          <p:spTgt spid="3"/>
                                        </p:tgtEl>
                                        <p:attrNameLst>
                                          <p:attrName>ppt_h</p:attrName>
                                        </p:attrNameLst>
                                      </p:cBhvr>
                                      <p:tavLst>
                                        <p:tav tm="0">
                                          <p:val>
                                            <p:fltVal val="0"/>
                                          </p:val>
                                        </p:tav>
                                        <p:tav tm="100000">
                                          <p:val>
                                            <p:strVal val="#ppt_h"/>
                                          </p:val>
                                        </p:tav>
                                      </p:tavLst>
                                    </p:anim>
                                    <p:animEffect transition="in" filter="fade">
                                      <p:cBhvr>
                                        <p:cTn id="20" dur="250"/>
                                        <p:tgtEl>
                                          <p:spTgt spid="3"/>
                                        </p:tgtEl>
                                      </p:cBhvr>
                                    </p:animEffect>
                                  </p:childTnLst>
                                </p:cTn>
                              </p:par>
                              <p:par>
                                <p:cTn id="21" presetID="1" presetClass="entr" presetSubtype="0" fill="hold" nodeType="withEffect">
                                  <p:stCondLst>
                                    <p:cond delay="250"/>
                                  </p:stCondLst>
                                  <p:childTnLst>
                                    <p:set>
                                      <p:cBhvr>
                                        <p:cTn id="22" dur="1" fill="hold">
                                          <p:stCondLst>
                                            <p:cond delay="199"/>
                                          </p:stCondLst>
                                        </p:cTn>
                                        <p:tgtEl>
                                          <p:spTgt spid="215"/>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250"/>
                                  </p:stCondLst>
                                  <p:childTnLst>
                                    <p:set>
                                      <p:cBhvr>
                                        <p:cTn id="25" dur="1" fill="hold">
                                          <p:stCondLst>
                                            <p:cond delay="199"/>
                                          </p:stCondLst>
                                        </p:cTn>
                                        <p:tgtEl>
                                          <p:spTgt spid="14"/>
                                        </p:tgtEl>
                                        <p:attrNameLst>
                                          <p:attrName>style.visibility</p:attrName>
                                        </p:attrNameLst>
                                      </p:cBhvr>
                                      <p:to>
                                        <p:strVal val="visible"/>
                                      </p:to>
                                    </p:set>
                                  </p:childTnLst>
                                </p:cTn>
                              </p:par>
                            </p:childTnLst>
                          </p:cTn>
                        </p:par>
                        <p:par>
                          <p:cTn id="26" fill="hold">
                            <p:stCondLst>
                              <p:cond delay="950"/>
                            </p:stCondLst>
                            <p:childTnLst>
                              <p:par>
                                <p:cTn id="27" presetID="1" presetClass="entr" presetSubtype="0" fill="hold" nodeType="afterEffect">
                                  <p:stCondLst>
                                    <p:cond delay="250"/>
                                  </p:stCondLst>
                                  <p:childTnLst>
                                    <p:set>
                                      <p:cBhvr>
                                        <p:cTn id="28" dur="1" fill="hold">
                                          <p:stCondLst>
                                            <p:cond delay="199"/>
                                          </p:stCondLst>
                                        </p:cTn>
                                        <p:tgtEl>
                                          <p:spTgt spid="20"/>
                                        </p:tgtEl>
                                        <p:attrNameLst>
                                          <p:attrName>style.visibility</p:attrName>
                                        </p:attrNameLst>
                                      </p:cBhvr>
                                      <p:to>
                                        <p:strVal val="visible"/>
                                      </p:to>
                                    </p:set>
                                  </p:childTnLst>
                                </p:cTn>
                              </p:par>
                            </p:childTnLst>
                          </p:cTn>
                        </p:par>
                        <p:par>
                          <p:cTn id="29" fill="hold">
                            <p:stCondLst>
                              <p:cond delay="1400"/>
                            </p:stCondLst>
                            <p:childTnLst>
                              <p:par>
                                <p:cTn id="30" presetID="1" presetClass="entr" presetSubtype="0" fill="hold" nodeType="afterEffect">
                                  <p:stCondLst>
                                    <p:cond delay="250"/>
                                  </p:stCondLst>
                                  <p:childTnLst>
                                    <p:set>
                                      <p:cBhvr>
                                        <p:cTn id="31" dur="1" fill="hold">
                                          <p:stCondLst>
                                            <p:cond delay="199"/>
                                          </p:stCondLst>
                                        </p:cTn>
                                        <p:tgtEl>
                                          <p:spTgt spid="24"/>
                                        </p:tgtEl>
                                        <p:attrNameLst>
                                          <p:attrName>style.visibility</p:attrName>
                                        </p:attrNameLst>
                                      </p:cBhvr>
                                      <p:to>
                                        <p:strVal val="visible"/>
                                      </p:to>
                                    </p:set>
                                  </p:childTnLst>
                                </p:cTn>
                              </p:par>
                              <p:par>
                                <p:cTn id="32" presetID="1" presetClass="entr" presetSubtype="0" fill="hold" nodeType="withEffect">
                                  <p:stCondLst>
                                    <p:cond delay="250"/>
                                  </p:stCondLst>
                                  <p:childTnLst>
                                    <p:set>
                                      <p:cBhvr>
                                        <p:cTn id="33" dur="1" fill="hold">
                                          <p:stCondLst>
                                            <p:cond delay="199"/>
                                          </p:stCondLst>
                                        </p:cTn>
                                        <p:tgtEl>
                                          <p:spTgt spid="27"/>
                                        </p:tgtEl>
                                        <p:attrNameLst>
                                          <p:attrName>style.visibility</p:attrName>
                                        </p:attrNameLst>
                                      </p:cBhvr>
                                      <p:to>
                                        <p:strVal val="visible"/>
                                      </p:to>
                                    </p:set>
                                  </p:childTnLst>
                                </p:cTn>
                              </p:par>
                              <p:par>
                                <p:cTn id="34" presetID="53" presetClass="entr" presetSubtype="16" fill="hold" grpId="0" nodeType="withEffect">
                                  <p:stCondLst>
                                    <p:cond delay="250"/>
                                  </p:stCondLst>
                                  <p:childTnLst>
                                    <p:set>
                                      <p:cBhvr>
                                        <p:cTn id="35" dur="1" fill="hold">
                                          <p:stCondLst>
                                            <p:cond delay="0"/>
                                          </p:stCondLst>
                                        </p:cTn>
                                        <p:tgtEl>
                                          <p:spTgt spid="28"/>
                                        </p:tgtEl>
                                        <p:attrNameLst>
                                          <p:attrName>style.visibility</p:attrName>
                                        </p:attrNameLst>
                                      </p:cBhvr>
                                      <p:to>
                                        <p:strVal val="visible"/>
                                      </p:to>
                                    </p:set>
                                    <p:anim calcmode="lin" valueType="num">
                                      <p:cBhvr>
                                        <p:cTn id="36" dur="250" fill="hold"/>
                                        <p:tgtEl>
                                          <p:spTgt spid="28"/>
                                        </p:tgtEl>
                                        <p:attrNameLst>
                                          <p:attrName>ppt_w</p:attrName>
                                        </p:attrNameLst>
                                      </p:cBhvr>
                                      <p:tavLst>
                                        <p:tav tm="0">
                                          <p:val>
                                            <p:fltVal val="0"/>
                                          </p:val>
                                        </p:tav>
                                        <p:tav tm="100000">
                                          <p:val>
                                            <p:strVal val="#ppt_w"/>
                                          </p:val>
                                        </p:tav>
                                      </p:tavLst>
                                    </p:anim>
                                    <p:anim calcmode="lin" valueType="num">
                                      <p:cBhvr>
                                        <p:cTn id="37" dur="250" fill="hold"/>
                                        <p:tgtEl>
                                          <p:spTgt spid="28"/>
                                        </p:tgtEl>
                                        <p:attrNameLst>
                                          <p:attrName>ppt_h</p:attrName>
                                        </p:attrNameLst>
                                      </p:cBhvr>
                                      <p:tavLst>
                                        <p:tav tm="0">
                                          <p:val>
                                            <p:fltVal val="0"/>
                                          </p:val>
                                        </p:tav>
                                        <p:tav tm="100000">
                                          <p:val>
                                            <p:strVal val="#ppt_h"/>
                                          </p:val>
                                        </p:tav>
                                      </p:tavLst>
                                    </p:anim>
                                    <p:animEffect transition="in" filter="fade">
                                      <p:cBhvr>
                                        <p:cTn id="38" dur="25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0" end="0"/>
                                            </p:txEl>
                                          </p:spTgt>
                                        </p:tgtEl>
                                        <p:attrNameLst>
                                          <p:attrName>style.visibility</p:attrName>
                                        </p:attrNameLst>
                                      </p:cBhvr>
                                      <p:to>
                                        <p:strVal val="visible"/>
                                      </p:to>
                                    </p:set>
                                    <p:anim calcmode="lin" valueType="num">
                                      <p:cBhvr additive="base">
                                        <p:cTn id="4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1" end="1"/>
                                            </p:txEl>
                                          </p:spTgt>
                                        </p:tgtEl>
                                        <p:attrNameLst>
                                          <p:attrName>style.visibility</p:attrName>
                                        </p:attrNameLst>
                                      </p:cBhvr>
                                      <p:to>
                                        <p:strVal val="visible"/>
                                      </p:to>
                                    </p:set>
                                    <p:anim calcmode="lin" valueType="num">
                                      <p:cBhvr additive="base">
                                        <p:cTn id="4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2" end="2"/>
                                            </p:txEl>
                                          </p:spTgt>
                                        </p:tgtEl>
                                        <p:attrNameLst>
                                          <p:attrName>style.visibility</p:attrName>
                                        </p:attrNameLst>
                                      </p:cBhvr>
                                      <p:to>
                                        <p:strVal val="visible"/>
                                      </p:to>
                                    </p:set>
                                    <p:anim calcmode="lin" valueType="num">
                                      <p:cBhvr additive="base">
                                        <p:cTn id="5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3" end="3"/>
                                            </p:txEl>
                                          </p:spTgt>
                                        </p:tgtEl>
                                        <p:attrNameLst>
                                          <p:attrName>style.visibility</p:attrName>
                                        </p:attrNameLst>
                                      </p:cBhvr>
                                      <p:to>
                                        <p:strVal val="visible"/>
                                      </p:to>
                                    </p:set>
                                    <p:anim calcmode="lin" valueType="num">
                                      <p:cBhvr additive="base">
                                        <p:cTn id="6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
                                            <p:txEl>
                                              <p:pRg st="4" end="4"/>
                                            </p:txEl>
                                          </p:spTgt>
                                        </p:tgtEl>
                                        <p:attrNameLst>
                                          <p:attrName>style.visibility</p:attrName>
                                        </p:attrNameLst>
                                      </p:cBhvr>
                                      <p:to>
                                        <p:strVal val="visible"/>
                                      </p:to>
                                    </p:set>
                                    <p:anim calcmode="lin" valueType="num">
                                      <p:cBhvr additive="base">
                                        <p:cTn id="6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P spid="3" grpId="0" animBg="1"/>
      <p:bldP spid="28" grpId="0" animBg="1"/>
      <p:bldP spid="216" grpId="0" animBg="1"/>
    </p:bldLst>
  </p:timing>
</p:sld>
</file>

<file path=ppt/theme/theme1.xml><?xml version="1.0" encoding="utf-8"?>
<a:theme xmlns:a="http://schemas.openxmlformats.org/drawingml/2006/main" name="Blog SEO: Advices to optimize Posts by Slidesgo">
  <a:themeElements>
    <a:clrScheme name="Simple Light">
      <a:dk1>
        <a:srgbClr val="000000"/>
      </a:dk1>
      <a:lt1>
        <a:srgbClr val="FFFFFF"/>
      </a:lt1>
      <a:dk2>
        <a:srgbClr val="000000"/>
      </a:dk2>
      <a:lt2>
        <a:srgbClr val="6EDBFC"/>
      </a:lt2>
      <a:accent1>
        <a:srgbClr val="07A2D1"/>
      </a:accent1>
      <a:accent2>
        <a:srgbClr val="B6EEFF"/>
      </a:accent2>
      <a:accent3>
        <a:srgbClr val="FFD966"/>
      </a:accent3>
      <a:accent4>
        <a:srgbClr val="6EDBFC"/>
      </a:accent4>
      <a:accent5>
        <a:srgbClr val="07A2D1"/>
      </a:accent5>
      <a:accent6>
        <a:srgbClr val="B6EEFF"/>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og SEO: Advices to optimize Posts by Slidesgo">
  <a:themeElements>
    <a:clrScheme name="Simple Light">
      <a:dk1>
        <a:srgbClr val="000000"/>
      </a:dk1>
      <a:lt1>
        <a:srgbClr val="FFFFFF"/>
      </a:lt1>
      <a:dk2>
        <a:srgbClr val="000000"/>
      </a:dk2>
      <a:lt2>
        <a:srgbClr val="6EDBFC"/>
      </a:lt2>
      <a:accent1>
        <a:srgbClr val="07A2D1"/>
      </a:accent1>
      <a:accent2>
        <a:srgbClr val="B6EEFF"/>
      </a:accent2>
      <a:accent3>
        <a:srgbClr val="FFD966"/>
      </a:accent3>
      <a:accent4>
        <a:srgbClr val="6EDBFC"/>
      </a:accent4>
      <a:accent5>
        <a:srgbClr val="07A2D1"/>
      </a:accent5>
      <a:accent6>
        <a:srgbClr val="B6EEFF"/>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BEE64518B0F02F4A9372AEB48674D108" ma:contentTypeVersion="4" ma:contentTypeDescription="Tạo tài liệu mới." ma:contentTypeScope="" ma:versionID="b3111d92e61eed1b1a7987143904b1e1">
  <xsd:schema xmlns:xsd="http://www.w3.org/2001/XMLSchema" xmlns:xs="http://www.w3.org/2001/XMLSchema" xmlns:p="http://schemas.microsoft.com/office/2006/metadata/properties" xmlns:ns3="db66208d-8128-4b2e-a837-aedb0add30f2" targetNamespace="http://schemas.microsoft.com/office/2006/metadata/properties" ma:root="true" ma:fieldsID="c3d230df056d9ef67f877dfbefa044ad" ns3:_="">
    <xsd:import namespace="db66208d-8128-4b2e-a837-aedb0add30f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66208d-8128-4b2e-a837-aedb0add30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A25404-448D-466C-90A4-39C3437F2295}">
  <ds:schemaRefs>
    <ds:schemaRef ds:uri="db66208d-8128-4b2e-a837-aedb0add30f2"/>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74D455A6-3AB8-4E40-B89E-EA1189C66E6C}">
  <ds:schemaRefs>
    <ds:schemaRef ds:uri="db66208d-8128-4b2e-a837-aedb0add30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B3B620A-04E5-454F-A64D-7333793784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2045</Words>
  <Application>Microsoft Office PowerPoint</Application>
  <PresentationFormat>Trình chiếu Trên màn hình (16:9)</PresentationFormat>
  <Paragraphs>287</Paragraphs>
  <Slides>49</Slides>
  <Notes>36</Notes>
  <HiddenSlides>0</HiddenSlides>
  <MMClips>0</MMClips>
  <ScaleCrop>false</ScaleCrop>
  <HeadingPairs>
    <vt:vector size="8" baseType="variant">
      <vt:variant>
        <vt:lpstr>Phông được Dùng</vt:lpstr>
      </vt:variant>
      <vt:variant>
        <vt:i4>11</vt:i4>
      </vt:variant>
      <vt:variant>
        <vt:lpstr>Chủ đề</vt:lpstr>
      </vt:variant>
      <vt:variant>
        <vt:i4>3</vt:i4>
      </vt:variant>
      <vt:variant>
        <vt:lpstr>Máy chủ nhúng OLE</vt:lpstr>
      </vt:variant>
      <vt:variant>
        <vt:i4>1</vt:i4>
      </vt:variant>
      <vt:variant>
        <vt:lpstr>Tiêu đề Bản chiếu</vt:lpstr>
      </vt:variant>
      <vt:variant>
        <vt:i4>49</vt:i4>
      </vt:variant>
    </vt:vector>
  </HeadingPairs>
  <TitlesOfParts>
    <vt:vector size="64" baseType="lpstr">
      <vt:lpstr>Calibri</vt:lpstr>
      <vt:lpstr>Times New Roman</vt:lpstr>
      <vt:lpstr>Signika</vt:lpstr>
      <vt:lpstr>Arial</vt:lpstr>
      <vt:lpstr>Cambria Math</vt:lpstr>
      <vt:lpstr>Noto Sans Symbols</vt:lpstr>
      <vt:lpstr>Poppins</vt:lpstr>
      <vt:lpstr>Luckiest Guy</vt:lpstr>
      <vt:lpstr>Roboto</vt:lpstr>
      <vt:lpstr>Calibri Light</vt:lpstr>
      <vt:lpstr>Wingdings</vt:lpstr>
      <vt:lpstr>Blog SEO: Advices to optimize Posts by Slidesgo</vt:lpstr>
      <vt:lpstr>Blog SEO: Advices to optimize Posts by Slidesgo</vt:lpstr>
      <vt:lpstr>Chủ đề Office</vt:lpstr>
      <vt:lpstr>Equation</vt:lpstr>
      <vt:lpstr>RECURRENT NEURAL NETWORKS</vt:lpstr>
      <vt:lpstr>MEMBERS</vt:lpstr>
      <vt:lpstr>Table of contents</vt:lpstr>
      <vt:lpstr>1. INTRODUCTION</vt:lpstr>
      <vt:lpstr>Problem 1: Prediction stock price</vt:lpstr>
      <vt:lpstr>Problem 2: Speech-to-text and text-to-speech</vt:lpstr>
      <vt:lpstr>Problem 3: Sentiment analysis</vt:lpstr>
      <vt:lpstr>SOLUTION ?</vt:lpstr>
      <vt:lpstr>2. Recurrent neural networks  </vt:lpstr>
      <vt:lpstr> Language Model</vt:lpstr>
      <vt:lpstr> Markov Models and n-grams</vt:lpstr>
      <vt:lpstr>Recurrent Neural Network</vt:lpstr>
      <vt:lpstr>Recurrent Neural Network with Hidden state</vt:lpstr>
      <vt:lpstr>Recurrent Neural Network with Hidden state</vt:lpstr>
      <vt:lpstr>RNNs Architecture</vt:lpstr>
      <vt:lpstr>TYPES OF RNNs</vt:lpstr>
      <vt:lpstr>3. BPTT and vanishing/exploding gradients </vt:lpstr>
      <vt:lpstr>Backpropagation Through Time in detail</vt:lpstr>
      <vt:lpstr>Backpropagation Through Time in detail</vt:lpstr>
      <vt:lpstr>Backpropagation Through Time</vt:lpstr>
      <vt:lpstr>Backpropagation Through Time in detail</vt:lpstr>
      <vt:lpstr>Backpropagation Through Time in detail</vt:lpstr>
      <vt:lpstr>Vanishing/ Exploding Gradients Problem</vt:lpstr>
      <vt:lpstr>Vanishing/ Exploding Gradients Problem</vt:lpstr>
      <vt:lpstr>Dealing with Vanishing/ Exploding Gradients Problem</vt:lpstr>
      <vt:lpstr>Dealing with Vanishing/ Exploding Gradients Problem</vt:lpstr>
      <vt:lpstr>Dealing with Vanishing/ Exploding Gradients Problem</vt:lpstr>
      <vt:lpstr>Dealing with Vanishing/ Exploding Gradients Problem</vt:lpstr>
      <vt:lpstr>Dealing with Vanishing/ Exploding Gradients Problem</vt:lpstr>
      <vt:lpstr>Dealing with Vanishing/ Exploding Gradients Problem</vt:lpstr>
      <vt:lpstr>Dealing with Vanishing/ Exploding Gradients Problem</vt:lpstr>
      <vt:lpstr>Dealing with Vanishing/ Exploding Gradients Problem</vt:lpstr>
      <vt:lpstr>Dealing with Vanishing/ Exploding Gradients Problem</vt:lpstr>
      <vt:lpstr>Dealing with Vanishing/ Exploding Gradients Problem</vt:lpstr>
      <vt:lpstr>Dealing with Vanishing/ Exploding Gradients Problem</vt:lpstr>
      <vt:lpstr>DEMO</vt:lpstr>
      <vt:lpstr>DEMO</vt:lpstr>
      <vt:lpstr>DEMO</vt:lpstr>
      <vt:lpstr>DEMO</vt:lpstr>
      <vt:lpstr>DEMO</vt:lpstr>
      <vt:lpstr>DEMO</vt:lpstr>
      <vt:lpstr>Bản trình bày PowerPoint</vt:lpstr>
      <vt:lpstr>DEMO</vt:lpstr>
      <vt:lpstr>Bản trình bày PowerPoint</vt:lpstr>
      <vt:lpstr>DEMO</vt:lpstr>
      <vt:lpstr>DEMO</vt:lpstr>
      <vt:lpstr>DEMO</vt:lpstr>
      <vt:lpstr>DEMO</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dc:title>
  <dc:creator>Dell</dc:creator>
  <cp:lastModifiedBy>Lê Trần Hữu Phước</cp:lastModifiedBy>
  <cp:revision>3</cp:revision>
  <dcterms:modified xsi:type="dcterms:W3CDTF">2021-12-26T14:48:00Z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0x010100BEE64518B0F02F4A9372AEB48674D108</vt:lpwstr>
  </property>
</Properties>
</file>